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607" r:id="rId2"/>
    <p:sldId id="638" r:id="rId3"/>
    <p:sldId id="663" r:id="rId4"/>
    <p:sldId id="661" r:id="rId5"/>
    <p:sldId id="662" r:id="rId6"/>
    <p:sldId id="608" r:id="rId7"/>
    <p:sldId id="609" r:id="rId8"/>
    <p:sldId id="614" r:id="rId9"/>
    <p:sldId id="615" r:id="rId10"/>
    <p:sldId id="705" r:id="rId11"/>
    <p:sldId id="681" r:id="rId12"/>
    <p:sldId id="665" r:id="rId13"/>
    <p:sldId id="652" r:id="rId14"/>
    <p:sldId id="666" r:id="rId15"/>
    <p:sldId id="682" r:id="rId16"/>
    <p:sldId id="643" r:id="rId17"/>
    <p:sldId id="641" r:id="rId18"/>
    <p:sldId id="670" r:id="rId19"/>
    <p:sldId id="668" r:id="rId20"/>
    <p:sldId id="706" r:id="rId21"/>
    <p:sldId id="707" r:id="rId22"/>
    <p:sldId id="671" r:id="rId23"/>
    <p:sldId id="672" r:id="rId24"/>
    <p:sldId id="675" r:id="rId25"/>
    <p:sldId id="677" r:id="rId26"/>
    <p:sldId id="654" r:id="rId27"/>
    <p:sldId id="655" r:id="rId28"/>
    <p:sldId id="676" r:id="rId29"/>
    <p:sldId id="598" r:id="rId30"/>
    <p:sldId id="599" r:id="rId31"/>
    <p:sldId id="604" r:id="rId32"/>
    <p:sldId id="603" r:id="rId33"/>
    <p:sldId id="601" r:id="rId34"/>
    <p:sldId id="449" r:id="rId35"/>
    <p:sldId id="445" r:id="rId36"/>
    <p:sldId id="443" r:id="rId37"/>
    <p:sldId id="686" r:id="rId38"/>
    <p:sldId id="687" r:id="rId39"/>
    <p:sldId id="456" r:id="rId40"/>
    <p:sldId id="600" r:id="rId41"/>
    <p:sldId id="679" r:id="rId42"/>
    <p:sldId id="657" r:id="rId43"/>
    <p:sldId id="685" r:id="rId44"/>
    <p:sldId id="678" r:id="rId45"/>
    <p:sldId id="659" r:id="rId46"/>
    <p:sldId id="658" r:id="rId47"/>
    <p:sldId id="605" r:id="rId48"/>
    <p:sldId id="704" r:id="rId49"/>
    <p:sldId id="651" r:id="rId50"/>
    <p:sldId id="653" r:id="rId51"/>
    <p:sldId id="656" r:id="rId52"/>
    <p:sldId id="674" r:id="rId53"/>
    <p:sldId id="689" r:id="rId54"/>
    <p:sldId id="647" r:id="rId55"/>
    <p:sldId id="619" r:id="rId56"/>
    <p:sldId id="617" r:id="rId57"/>
    <p:sldId id="620" r:id="rId58"/>
    <p:sldId id="644" r:id="rId59"/>
    <p:sldId id="688" r:id="rId60"/>
    <p:sldId id="690" r:id="rId61"/>
    <p:sldId id="691" r:id="rId62"/>
    <p:sldId id="692" r:id="rId63"/>
    <p:sldId id="693" r:id="rId64"/>
    <p:sldId id="694" r:id="rId65"/>
    <p:sldId id="695" r:id="rId66"/>
    <p:sldId id="696" r:id="rId67"/>
    <p:sldId id="697" r:id="rId68"/>
    <p:sldId id="698" r:id="rId69"/>
    <p:sldId id="699" r:id="rId70"/>
    <p:sldId id="622" r:id="rId71"/>
    <p:sldId id="626" r:id="rId72"/>
    <p:sldId id="621" r:id="rId73"/>
    <p:sldId id="640" r:id="rId74"/>
    <p:sldId id="624" r:id="rId75"/>
    <p:sldId id="645" r:id="rId76"/>
    <p:sldId id="648" r:id="rId77"/>
    <p:sldId id="623" r:id="rId78"/>
    <p:sldId id="650" r:id="rId79"/>
  </p:sldIdLst>
  <p:sldSz cx="9144000" cy="6858000" type="screen4x3"/>
  <p:notesSz cx="6669088" cy="992822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FFC000"/>
    <a:srgbClr val="FF0000"/>
    <a:srgbClr val="00FF00"/>
    <a:srgbClr val="00B8FF"/>
    <a:srgbClr val="009866"/>
    <a:srgbClr val="0070C0"/>
    <a:srgbClr val="000000"/>
    <a:srgbClr val="00E868"/>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843" autoAdjust="0"/>
    <p:restoredTop sz="89343" autoAdjust="0"/>
  </p:normalViewPr>
  <p:slideViewPr>
    <p:cSldViewPr>
      <p:cViewPr>
        <p:scale>
          <a:sx n="69" d="100"/>
          <a:sy n="69" d="100"/>
        </p:scale>
        <p:origin x="-924" y="-726"/>
      </p:cViewPr>
      <p:guideLst>
        <p:guide orient="horz" pos="2160"/>
        <p:guide/>
      </p:guideLst>
    </p:cSldViewPr>
  </p:slideViewPr>
  <p:outlineViewPr>
    <p:cViewPr>
      <p:scale>
        <a:sx n="33" d="100"/>
        <a:sy n="33" d="100"/>
      </p:scale>
      <p:origin x="0" y="14958"/>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gridSpacing cx="78162150" cy="7816215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47.xml"/><Relationship Id="rId3" Type="http://schemas.openxmlformats.org/officeDocument/2006/relationships/slide" Target="slides/slide18.xml"/><Relationship Id="rId7" Type="http://schemas.openxmlformats.org/officeDocument/2006/relationships/slide" Target="slides/slide38.xml"/><Relationship Id="rId2" Type="http://schemas.openxmlformats.org/officeDocument/2006/relationships/slide" Target="slides/slide16.xml"/><Relationship Id="rId1" Type="http://schemas.openxmlformats.org/officeDocument/2006/relationships/slide" Target="slides/slide1.xml"/><Relationship Id="rId6" Type="http://schemas.openxmlformats.org/officeDocument/2006/relationships/slide" Target="slides/slide37.xml"/><Relationship Id="rId5" Type="http://schemas.openxmlformats.org/officeDocument/2006/relationships/slide" Target="slides/slide21.xml"/><Relationship Id="rId10" Type="http://schemas.openxmlformats.org/officeDocument/2006/relationships/slide" Target="slides/slide75.xml"/><Relationship Id="rId4" Type="http://schemas.openxmlformats.org/officeDocument/2006/relationships/slide" Target="slides/slide20.xml"/><Relationship Id="rId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1" charset="-128"/>
                <a:cs typeface="+mn-cs"/>
              </a:defRPr>
            </a:lvl1pPr>
          </a:lstStyle>
          <a:p>
            <a:pPr>
              <a:defRPr/>
            </a:pPr>
            <a:endParaRPr lang="en-US"/>
          </a:p>
        </p:txBody>
      </p:sp>
      <p:sp>
        <p:nvSpPr>
          <p:cNvPr id="17411"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1" charset="-128"/>
                <a:cs typeface="+mn-cs"/>
              </a:defRPr>
            </a:lvl1pPr>
          </a:lstStyle>
          <a:p>
            <a:pPr>
              <a:defRPr/>
            </a:pPr>
            <a:endParaRPr lang="en-US"/>
          </a:p>
        </p:txBody>
      </p:sp>
      <p:sp>
        <p:nvSpPr>
          <p:cNvPr id="17412" name="Rectangle 4"/>
          <p:cNvSpPr>
            <a:spLocks noGrp="1" noChangeArrowheads="1"/>
          </p:cNvSpPr>
          <p:nvPr>
            <p:ph type="ftr" sz="quarter" idx="2"/>
          </p:nvPr>
        </p:nvSpPr>
        <p:spPr bwMode="auto">
          <a:xfrm>
            <a:off x="0"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1" charset="-128"/>
                <a:cs typeface="+mn-cs"/>
              </a:defRPr>
            </a:lvl1pPr>
          </a:lstStyle>
          <a:p>
            <a:pPr>
              <a:defRPr/>
            </a:pPr>
            <a:endParaRPr lang="en-US"/>
          </a:p>
        </p:txBody>
      </p:sp>
      <p:sp>
        <p:nvSpPr>
          <p:cNvPr id="17413" name="Rectangle 5"/>
          <p:cNvSpPr>
            <a:spLocks noGrp="1" noChangeArrowheads="1"/>
          </p:cNvSpPr>
          <p:nvPr>
            <p:ph type="sldNum" sz="quarter" idx="3"/>
          </p:nvPr>
        </p:nvSpPr>
        <p:spPr bwMode="auto">
          <a:xfrm>
            <a:off x="3779838"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pitchFamily="1" charset="-128"/>
                <a:cs typeface="+mn-cs"/>
              </a:defRPr>
            </a:lvl1pPr>
          </a:lstStyle>
          <a:p>
            <a:pPr>
              <a:defRPr/>
            </a:pPr>
            <a:fld id="{7BD5692C-6671-4A66-9A14-7FB4721015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1" charset="-128"/>
                <a:cs typeface="+mn-cs"/>
              </a:defRPr>
            </a:lvl1pPr>
          </a:lstStyle>
          <a:p>
            <a:pPr>
              <a:defRPr/>
            </a:pPr>
            <a:endParaRPr lang="en-US"/>
          </a:p>
        </p:txBody>
      </p:sp>
      <p:sp>
        <p:nvSpPr>
          <p:cNvPr id="4099"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1" charset="-128"/>
                <a:cs typeface="+mn-cs"/>
              </a:defRPr>
            </a:lvl1pPr>
          </a:lstStyle>
          <a:p>
            <a:pPr>
              <a:defRPr/>
            </a:pPr>
            <a:endParaRPr lang="en-US"/>
          </a:p>
        </p:txBody>
      </p:sp>
      <p:sp>
        <p:nvSpPr>
          <p:cNvPr id="93188"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1"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pitchFamily="1" charset="-128"/>
                <a:cs typeface="+mn-cs"/>
              </a:defRPr>
            </a:lvl1pPr>
          </a:lstStyle>
          <a:p>
            <a:pPr>
              <a:defRPr/>
            </a:pPr>
            <a:fld id="{1694329C-0854-435F-8F2A-7456A32A3B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bildplatzhalter 1"/>
          <p:cNvSpPr>
            <a:spLocks noGrp="1" noRot="1" noChangeAspect="1" noTextEdit="1"/>
          </p:cNvSpPr>
          <p:nvPr>
            <p:ph type="sldImg"/>
          </p:nvPr>
        </p:nvSpPr>
        <p:spPr>
          <a:ln/>
        </p:spPr>
      </p:sp>
      <p:sp>
        <p:nvSpPr>
          <p:cNvPr id="94211" name="Notizenplatzhalter 2"/>
          <p:cNvSpPr>
            <a:spLocks noGrp="1"/>
          </p:cNvSpPr>
          <p:nvPr>
            <p:ph type="body" idx="1"/>
          </p:nvPr>
        </p:nvSpPr>
        <p:spPr>
          <a:noFill/>
          <a:ln/>
        </p:spPr>
        <p:txBody>
          <a:bodyPr/>
          <a:lstStyle/>
          <a:p>
            <a:endParaRPr lang="en-GB" smtClean="0">
              <a:latin typeface="Arial" pitchFamily="34" charset="0"/>
            </a:endParaRPr>
          </a:p>
        </p:txBody>
      </p:sp>
      <p:sp>
        <p:nvSpPr>
          <p:cNvPr id="94212" name="Foliennummernplatzhalter 3"/>
          <p:cNvSpPr>
            <a:spLocks noGrp="1"/>
          </p:cNvSpPr>
          <p:nvPr>
            <p:ph type="sldNum" sz="quarter" idx="5"/>
          </p:nvPr>
        </p:nvSpPr>
        <p:spPr>
          <a:noFill/>
        </p:spPr>
        <p:txBody>
          <a:bodyPr/>
          <a:lstStyle/>
          <a:p>
            <a:fld id="{28377402-B723-4660-A48D-F83042372237}" type="slidenum">
              <a:rPr lang="en-US" smtClean="0">
                <a:latin typeface="Arial" pitchFamily="34" charset="0"/>
                <a:ea typeface="ＭＳ Ｐゴシック" pitchFamily="34" charset="-128"/>
              </a:rPr>
              <a:pPr/>
              <a:t>1</a:t>
            </a:fld>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8AEB36E-8F53-4BC7-A228-146B4F36A941}" type="slidenum">
              <a:rPr lang="en-US" smtClean="0">
                <a:latin typeface="Arial" pitchFamily="34" charset="0"/>
                <a:ea typeface="ＭＳ Ｐゴシック" pitchFamily="34" charset="-128"/>
              </a:rPr>
              <a:pPr/>
              <a:t>21</a:t>
            </a:fld>
            <a:endParaRPr lang="en-US" smtClean="0">
              <a:latin typeface="Arial" pitchFamily="34" charset="0"/>
              <a:ea typeface="ＭＳ Ｐゴシック" pitchFamily="34"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smtClean="0">
                <a:latin typeface="Arial" pitchFamily="34" charset="0"/>
              </a:rPr>
              <a:t>The directional medium-range curtains also have a slightly larger opening angle of about 4º compared to the regular models. </a:t>
            </a:r>
          </a:p>
          <a:p>
            <a:r>
              <a:rPr lang="en-US" smtClean="0">
                <a:latin typeface="Arial" pitchFamily="34" charset="0"/>
              </a:rPr>
              <a:t>The illustrations above show the geometry of the coverage zone when the detector is mounted at 4 m or 13 feet above ground. The IR 483 was awarded best new product in the category “intrusion” at the ISC East in 2003.</a:t>
            </a:r>
          </a:p>
          <a:p>
            <a:endParaRPr lang="en-US" b="1" smtClean="0">
              <a:latin typeface="Arial" pitchFamily="34" charset="0"/>
            </a:endParaRPr>
          </a:p>
          <a:p>
            <a:r>
              <a:rPr lang="en-US" smtClean="0">
                <a:latin typeface="Arial" pitchFamily="34" charset="0"/>
              </a:rPr>
              <a:t>Directional curtains are suitable in all applications where normal medium-range can be used. In addition, they can be used for fence line protection where normal detectors would cause too many nuisance alarms or where directional discrimination is desired.</a:t>
            </a:r>
          </a:p>
          <a:p>
            <a:r>
              <a:rPr lang="en-US" smtClean="0">
                <a:latin typeface="Arial" pitchFamily="34" charset="0"/>
              </a:rPr>
              <a:t>This technology in essence pushes the limits of applications for which PIR-based motion detectors can be used.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de-CH" smtClean="0">
              <a:latin typeface="Arial" pitchFamily="34" charset="0"/>
            </a:endParaRPr>
          </a:p>
        </p:txBody>
      </p:sp>
      <p:sp>
        <p:nvSpPr>
          <p:cNvPr id="104452" name="Slide Number Placeholder 3"/>
          <p:cNvSpPr>
            <a:spLocks noGrp="1"/>
          </p:cNvSpPr>
          <p:nvPr>
            <p:ph type="sldNum" sz="quarter" idx="5"/>
          </p:nvPr>
        </p:nvSpPr>
        <p:spPr>
          <a:noFill/>
        </p:spPr>
        <p:txBody>
          <a:bodyPr/>
          <a:lstStyle/>
          <a:p>
            <a:fld id="{7CAC324B-8C6C-454E-A86F-1E291A68210D}" type="slidenum">
              <a:rPr lang="en-US" smtClean="0">
                <a:latin typeface="Arial" pitchFamily="34" charset="0"/>
                <a:ea typeface="ＭＳ Ｐゴシック" pitchFamily="34" charset="-128"/>
              </a:rPr>
              <a:pPr/>
              <a:t>26</a:t>
            </a:fld>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de-CH" smtClean="0">
              <a:latin typeface="Arial" pitchFamily="34" charset="0"/>
            </a:endParaRPr>
          </a:p>
        </p:txBody>
      </p:sp>
      <p:sp>
        <p:nvSpPr>
          <p:cNvPr id="105476" name="Slide Number Placeholder 3"/>
          <p:cNvSpPr>
            <a:spLocks noGrp="1"/>
          </p:cNvSpPr>
          <p:nvPr>
            <p:ph type="sldNum" sz="quarter" idx="5"/>
          </p:nvPr>
        </p:nvSpPr>
        <p:spPr>
          <a:noFill/>
        </p:spPr>
        <p:txBody>
          <a:bodyPr/>
          <a:lstStyle/>
          <a:p>
            <a:fld id="{14BD1102-6DF1-4E39-AB86-166656E31BF9}" type="slidenum">
              <a:rPr lang="en-US" smtClean="0">
                <a:latin typeface="Arial" pitchFamily="34" charset="0"/>
                <a:ea typeface="ＭＳ Ｐゴシック" pitchFamily="34" charset="-128"/>
              </a:rPr>
              <a:pPr/>
              <a:t>30</a:t>
            </a:fld>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de-CH" smtClean="0">
              <a:latin typeface="Arial" pitchFamily="34" charset="0"/>
            </a:endParaRPr>
          </a:p>
        </p:txBody>
      </p:sp>
      <p:sp>
        <p:nvSpPr>
          <p:cNvPr id="106500" name="Slide Number Placeholder 3"/>
          <p:cNvSpPr>
            <a:spLocks noGrp="1"/>
          </p:cNvSpPr>
          <p:nvPr>
            <p:ph type="sldNum" sz="quarter" idx="5"/>
          </p:nvPr>
        </p:nvSpPr>
        <p:spPr>
          <a:noFill/>
        </p:spPr>
        <p:txBody>
          <a:bodyPr/>
          <a:lstStyle/>
          <a:p>
            <a:fld id="{5ED3640F-0AB8-4F51-8CA0-03C309503EA0}" type="slidenum">
              <a:rPr lang="en-US" smtClean="0">
                <a:latin typeface="Arial" pitchFamily="34" charset="0"/>
                <a:ea typeface="ＭＳ Ｐゴシック" pitchFamily="34" charset="-128"/>
              </a:rPr>
              <a:pPr/>
              <a:t>31</a:t>
            </a:fld>
            <a:endParaRPr 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de-CH" smtClean="0">
              <a:latin typeface="Arial" pitchFamily="34" charset="0"/>
            </a:endParaRPr>
          </a:p>
        </p:txBody>
      </p:sp>
      <p:sp>
        <p:nvSpPr>
          <p:cNvPr id="107524" name="Slide Number Placeholder 3"/>
          <p:cNvSpPr>
            <a:spLocks noGrp="1"/>
          </p:cNvSpPr>
          <p:nvPr>
            <p:ph type="sldNum" sz="quarter" idx="5"/>
          </p:nvPr>
        </p:nvSpPr>
        <p:spPr>
          <a:noFill/>
        </p:spPr>
        <p:txBody>
          <a:bodyPr/>
          <a:lstStyle/>
          <a:p>
            <a:fld id="{2EDC70EA-6C43-4F60-A511-002B8F82F9B1}" type="slidenum">
              <a:rPr lang="en-US" smtClean="0">
                <a:latin typeface="Arial" pitchFamily="34" charset="0"/>
                <a:ea typeface="ＭＳ Ｐゴシック" pitchFamily="34" charset="-128"/>
              </a:rPr>
              <a:pPr/>
              <a:t>32</a:t>
            </a:fld>
            <a:endParaRPr 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de-CH" smtClean="0">
              <a:latin typeface="Arial" pitchFamily="34" charset="0"/>
            </a:endParaRPr>
          </a:p>
        </p:txBody>
      </p:sp>
      <p:sp>
        <p:nvSpPr>
          <p:cNvPr id="108548" name="Slide Number Placeholder 3"/>
          <p:cNvSpPr>
            <a:spLocks noGrp="1"/>
          </p:cNvSpPr>
          <p:nvPr>
            <p:ph type="sldNum" sz="quarter" idx="5"/>
          </p:nvPr>
        </p:nvSpPr>
        <p:spPr>
          <a:noFill/>
        </p:spPr>
        <p:txBody>
          <a:bodyPr/>
          <a:lstStyle/>
          <a:p>
            <a:fld id="{4040AC7F-BD20-4F05-BCC7-A982122314F2}" type="slidenum">
              <a:rPr lang="en-US" smtClean="0">
                <a:latin typeface="Arial" pitchFamily="34" charset="0"/>
                <a:ea typeface="ＭＳ Ｐゴシック" pitchFamily="34" charset="-128"/>
              </a:rPr>
              <a:pPr/>
              <a:t>33</a:t>
            </a:fld>
            <a:endParaRPr 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de-CH" smtClean="0">
              <a:latin typeface="Arial" pitchFamily="34" charset="0"/>
            </a:endParaRPr>
          </a:p>
        </p:txBody>
      </p:sp>
      <p:sp>
        <p:nvSpPr>
          <p:cNvPr id="109572" name="Slide Number Placeholder 3"/>
          <p:cNvSpPr>
            <a:spLocks noGrp="1"/>
          </p:cNvSpPr>
          <p:nvPr>
            <p:ph type="sldNum" sz="quarter" idx="5"/>
          </p:nvPr>
        </p:nvSpPr>
        <p:spPr>
          <a:noFill/>
        </p:spPr>
        <p:txBody>
          <a:bodyPr/>
          <a:lstStyle/>
          <a:p>
            <a:fld id="{093288CB-ABF3-4A47-A028-F8E6E0F2564C}" type="slidenum">
              <a:rPr lang="en-US" smtClean="0">
                <a:latin typeface="Arial" pitchFamily="34" charset="0"/>
                <a:ea typeface="ＭＳ Ｐゴシック" pitchFamily="34" charset="-128"/>
              </a:rPr>
              <a:pPr/>
              <a:t>34</a:t>
            </a:fld>
            <a:endParaRPr 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de-CH" smtClean="0">
              <a:latin typeface="Arial" pitchFamily="34" charset="0"/>
            </a:endParaRPr>
          </a:p>
        </p:txBody>
      </p:sp>
      <p:sp>
        <p:nvSpPr>
          <p:cNvPr id="110596" name="Slide Number Placeholder 3"/>
          <p:cNvSpPr>
            <a:spLocks noGrp="1"/>
          </p:cNvSpPr>
          <p:nvPr>
            <p:ph type="sldNum" sz="quarter" idx="5"/>
          </p:nvPr>
        </p:nvSpPr>
        <p:spPr>
          <a:noFill/>
        </p:spPr>
        <p:txBody>
          <a:bodyPr/>
          <a:lstStyle/>
          <a:p>
            <a:fld id="{D4D29BE0-5B22-4869-BC41-671E33C51AE0}" type="slidenum">
              <a:rPr lang="en-US" smtClean="0">
                <a:latin typeface="Arial" pitchFamily="34" charset="0"/>
                <a:ea typeface="ＭＳ Ｐゴシック" pitchFamily="34" charset="-128"/>
              </a:rPr>
              <a:pPr/>
              <a:t>35</a:t>
            </a:fld>
            <a:endParaRPr 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de-CH" smtClean="0">
              <a:latin typeface="Arial" pitchFamily="34" charset="0"/>
            </a:endParaRPr>
          </a:p>
        </p:txBody>
      </p:sp>
      <p:sp>
        <p:nvSpPr>
          <p:cNvPr id="111620" name="Slide Number Placeholder 3"/>
          <p:cNvSpPr>
            <a:spLocks noGrp="1"/>
          </p:cNvSpPr>
          <p:nvPr>
            <p:ph type="sldNum" sz="quarter" idx="5"/>
          </p:nvPr>
        </p:nvSpPr>
        <p:spPr>
          <a:noFill/>
        </p:spPr>
        <p:txBody>
          <a:bodyPr/>
          <a:lstStyle/>
          <a:p>
            <a:fld id="{3067FFDA-123F-49F7-AB1E-1D27CEC46CB2}" type="slidenum">
              <a:rPr lang="en-US" smtClean="0">
                <a:latin typeface="Arial" pitchFamily="34" charset="0"/>
                <a:ea typeface="ＭＳ Ｐゴシック" pitchFamily="34" charset="-128"/>
              </a:rPr>
              <a:pPr/>
              <a:t>36</a:t>
            </a:fld>
            <a:endParaRPr 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A4A9353-9F16-452E-88DC-27D71927B99D}" type="slidenum">
              <a:rPr lang="en-US" smtClean="0">
                <a:latin typeface="Arial" pitchFamily="34" charset="0"/>
                <a:ea typeface="ＭＳ Ｐゴシック" pitchFamily="34" charset="-128"/>
              </a:rPr>
              <a:pPr/>
              <a:t>37</a:t>
            </a:fld>
            <a:endParaRPr lang="en-US" smtClean="0">
              <a:latin typeface="Arial" pitchFamily="34" charset="0"/>
              <a:ea typeface="ＭＳ Ｐゴシック" pitchFamily="34" charset="-128"/>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de-DE"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GB" smtClean="0">
                <a:latin typeface="Arial" pitchFamily="34" charset="0"/>
                <a:ea typeface="ＭＳ Ｐゴシック" pitchFamily="34" charset="-128"/>
              </a:rPr>
              <a:t>Source – Frost &amp; Sullivan - </a:t>
            </a:r>
            <a:r>
              <a:rPr lang="en-US" smtClean="0">
                <a:latin typeface="Arial" pitchFamily="34" charset="0"/>
                <a:ea typeface="ＭＳ Ｐゴシック" pitchFamily="34" charset="-128"/>
              </a:rPr>
              <a:t>Opportunities in the World Perimeter Intrusion Detection Systems Market - 2010</a:t>
            </a:r>
          </a:p>
        </p:txBody>
      </p:sp>
      <p:sp>
        <p:nvSpPr>
          <p:cNvPr id="95236" name="Slide Number Placeholder 3"/>
          <p:cNvSpPr>
            <a:spLocks noGrp="1"/>
          </p:cNvSpPr>
          <p:nvPr>
            <p:ph type="sldNum" sz="quarter" idx="5"/>
          </p:nvPr>
        </p:nvSpPr>
        <p:spPr>
          <a:noFill/>
        </p:spPr>
        <p:txBody>
          <a:bodyPr/>
          <a:lstStyle/>
          <a:p>
            <a:pPr defTabSz="952500"/>
            <a:fld id="{B376911E-EFAF-4556-BC69-E36D53A29FD3}" type="slidenum">
              <a:rPr lang="en-AU" smtClean="0">
                <a:latin typeface="Arial" pitchFamily="34" charset="0"/>
                <a:ea typeface="ＭＳ Ｐゴシック" pitchFamily="34" charset="-128"/>
              </a:rPr>
              <a:pPr defTabSz="952500"/>
              <a:t>6</a:t>
            </a:fld>
            <a:endParaRPr lang="en-AU"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12E6AAC-4FCD-4C86-AD4C-1EB6A459333A}" type="slidenum">
              <a:rPr lang="en-US" smtClean="0">
                <a:latin typeface="Arial" pitchFamily="34" charset="0"/>
                <a:ea typeface="ＭＳ Ｐゴシック" pitchFamily="34" charset="-128"/>
              </a:rPr>
              <a:pPr/>
              <a:t>38</a:t>
            </a:fld>
            <a:endParaRPr lang="en-US" smtClean="0">
              <a:latin typeface="Arial" pitchFamily="34" charset="0"/>
              <a:ea typeface="ＭＳ Ｐゴシック" pitchFamily="34" charset="-128"/>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de-DE"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F5866BBC-E20D-44D4-9E48-A381801ED4F9}" type="slidenum">
              <a:rPr lang="en-US" smtClean="0">
                <a:latin typeface="Arial" pitchFamily="34" charset="0"/>
                <a:ea typeface="ＭＳ Ｐゴシック" pitchFamily="34" charset="-128"/>
              </a:rPr>
              <a:pPr/>
              <a:t>47</a:t>
            </a:fld>
            <a:endParaRPr lang="en-US" smtClean="0">
              <a:latin typeface="Arial" pitchFamily="34" charset="0"/>
              <a:ea typeface="ＭＳ Ｐゴシック" pitchFamily="34" charset="-128"/>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r>
              <a:rPr lang="de-DE" smtClean="0">
                <a:latin typeface="Arial" pitchFamily="34" charset="0"/>
              </a:rPr>
              <a:t>Sensitive installations require diligent walk-testing under various conditions. Here, the PRO software in conjunction with the IF 485B interface provide the technician access to the detector on site during the walk-test. The signals produced by the walk-tests can be monitored in real-time and parameters can be modified instantly.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E856E8D-9A7C-4A65-8036-991D886AC233}" type="slidenum">
              <a:rPr lang="en-US" smtClean="0">
                <a:latin typeface="Arial" pitchFamily="34" charset="0"/>
                <a:ea typeface="ＭＳ Ｐゴシック" pitchFamily="34" charset="-128"/>
              </a:rPr>
              <a:pPr/>
              <a:t>58</a:t>
            </a:fld>
            <a:endParaRPr lang="en-US" smtClean="0">
              <a:latin typeface="Arial" pitchFamily="34" charset="0"/>
              <a:ea typeface="ＭＳ Ｐゴシック" pitchFamily="34"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2"/>
          <p:cNvSpPr>
            <a:spLocks noGrp="1" noChangeArrowheads="1"/>
          </p:cNvSpPr>
          <p:nvPr>
            <p:ph type="hdr" sz="quarter"/>
          </p:nvPr>
        </p:nvSpPr>
        <p:spPr>
          <a:noFill/>
        </p:spPr>
        <p:txBody>
          <a:bodyPr/>
          <a:lstStyle/>
          <a:p>
            <a:r>
              <a:rPr lang="de-CH" smtClean="0">
                <a:latin typeface="Arial" pitchFamily="34" charset="0"/>
                <a:ea typeface="ＭＳ Ｐゴシック" pitchFamily="34" charset="-128"/>
              </a:rPr>
              <a:t>Text</a:t>
            </a:r>
          </a:p>
        </p:txBody>
      </p:sp>
      <p:sp>
        <p:nvSpPr>
          <p:cNvPr id="116739" name="Rectangle 14"/>
          <p:cNvSpPr>
            <a:spLocks noGrp="1" noChangeArrowheads="1"/>
          </p:cNvSpPr>
          <p:nvPr>
            <p:ph type="ftr" sz="quarter" idx="4"/>
          </p:nvPr>
        </p:nvSpPr>
        <p:spPr>
          <a:noFill/>
        </p:spPr>
        <p:txBody>
          <a:bodyPr/>
          <a:lstStyle/>
          <a:p>
            <a:r>
              <a:rPr lang="de-CH" smtClean="0">
                <a:latin typeface="Arial" pitchFamily="34" charset="0"/>
                <a:ea typeface="ＭＳ Ｐゴシック" pitchFamily="34" charset="-128"/>
              </a:rPr>
              <a:t>Building Technologies  / Department</a:t>
            </a:r>
          </a:p>
        </p:txBody>
      </p:sp>
      <p:sp>
        <p:nvSpPr>
          <p:cNvPr id="116740" name="Rectangle 15"/>
          <p:cNvSpPr>
            <a:spLocks noGrp="1" noChangeArrowheads="1"/>
          </p:cNvSpPr>
          <p:nvPr>
            <p:ph type="sldNum" sz="quarter" idx="5"/>
          </p:nvPr>
        </p:nvSpPr>
        <p:spPr>
          <a:noFill/>
        </p:spPr>
        <p:txBody>
          <a:bodyPr/>
          <a:lstStyle/>
          <a:p>
            <a:fld id="{2F02E66F-2522-4023-959F-999BF0401DAE}" type="slidenum">
              <a:rPr lang="de-CH" smtClean="0">
                <a:latin typeface="Arial" pitchFamily="34" charset="0"/>
                <a:ea typeface="ＭＳ Ｐゴシック" pitchFamily="34" charset="-128"/>
              </a:rPr>
              <a:pPr/>
              <a:t>59</a:t>
            </a:fld>
            <a:endParaRPr lang="de-CH" smtClean="0">
              <a:latin typeface="Arial" pitchFamily="34" charset="0"/>
              <a:ea typeface="ＭＳ Ｐゴシック" pitchFamily="34" charset="-128"/>
            </a:endParaRPr>
          </a:p>
        </p:txBody>
      </p:sp>
      <p:sp>
        <p:nvSpPr>
          <p:cNvPr id="116741" name="Rectangle 2"/>
          <p:cNvSpPr>
            <a:spLocks noGrp="1" noRot="1" noChangeAspect="1" noChangeArrowheads="1" noTextEdit="1"/>
          </p:cNvSpPr>
          <p:nvPr>
            <p:ph type="sldImg"/>
          </p:nvPr>
        </p:nvSpPr>
        <p:spPr>
          <a:ln/>
        </p:spPr>
      </p:sp>
      <p:sp>
        <p:nvSpPr>
          <p:cNvPr id="116742"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de-CH" smtClean="0">
              <a:latin typeface="Arial" pitchFamily="34" charset="0"/>
            </a:endParaRPr>
          </a:p>
        </p:txBody>
      </p:sp>
      <p:sp>
        <p:nvSpPr>
          <p:cNvPr id="117764" name="Slide Number Placeholder 3"/>
          <p:cNvSpPr>
            <a:spLocks noGrp="1"/>
          </p:cNvSpPr>
          <p:nvPr>
            <p:ph type="sldNum" sz="quarter" idx="5"/>
          </p:nvPr>
        </p:nvSpPr>
        <p:spPr>
          <a:noFill/>
        </p:spPr>
        <p:txBody>
          <a:bodyPr/>
          <a:lstStyle/>
          <a:p>
            <a:fld id="{5B1EDC52-B656-408E-A71B-E4C5C2FB1214}" type="slidenum">
              <a:rPr lang="en-US" smtClean="0">
                <a:latin typeface="Arial" pitchFamily="34" charset="0"/>
                <a:ea typeface="ＭＳ Ｐゴシック" pitchFamily="34" charset="-128"/>
              </a:rPr>
              <a:pPr/>
              <a:t>60</a:t>
            </a:fld>
            <a:endParaRPr lang="en-US"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de-CH" smtClean="0">
              <a:latin typeface="Arial" pitchFamily="34" charset="0"/>
            </a:endParaRPr>
          </a:p>
        </p:txBody>
      </p:sp>
      <p:sp>
        <p:nvSpPr>
          <p:cNvPr id="118788" name="Slide Number Placeholder 3"/>
          <p:cNvSpPr>
            <a:spLocks noGrp="1"/>
          </p:cNvSpPr>
          <p:nvPr>
            <p:ph type="sldNum" sz="quarter" idx="5"/>
          </p:nvPr>
        </p:nvSpPr>
        <p:spPr>
          <a:noFill/>
        </p:spPr>
        <p:txBody>
          <a:bodyPr/>
          <a:lstStyle/>
          <a:p>
            <a:fld id="{7091EFFC-760B-4C85-8263-6EF083B306E2}" type="slidenum">
              <a:rPr lang="en-US" smtClean="0">
                <a:latin typeface="Arial" pitchFamily="34" charset="0"/>
                <a:ea typeface="ＭＳ Ｐゴシック" pitchFamily="34" charset="-128"/>
              </a:rPr>
              <a:pPr/>
              <a:t>61</a:t>
            </a:fld>
            <a:endParaRPr lang="en-US" smtClean="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de-CH" smtClean="0">
              <a:latin typeface="Arial" pitchFamily="34" charset="0"/>
            </a:endParaRPr>
          </a:p>
        </p:txBody>
      </p:sp>
      <p:sp>
        <p:nvSpPr>
          <p:cNvPr id="119812" name="Slide Number Placeholder 3"/>
          <p:cNvSpPr>
            <a:spLocks noGrp="1"/>
          </p:cNvSpPr>
          <p:nvPr>
            <p:ph type="sldNum" sz="quarter" idx="5"/>
          </p:nvPr>
        </p:nvSpPr>
        <p:spPr>
          <a:noFill/>
        </p:spPr>
        <p:txBody>
          <a:bodyPr/>
          <a:lstStyle/>
          <a:p>
            <a:fld id="{B70B408D-18C8-4A03-9BD9-1DBF45BB1BED}" type="slidenum">
              <a:rPr lang="en-US" smtClean="0">
                <a:latin typeface="Arial" pitchFamily="34" charset="0"/>
                <a:ea typeface="ＭＳ Ｐゴシック" pitchFamily="34" charset="-128"/>
              </a:rPr>
              <a:pPr/>
              <a:t>62</a:t>
            </a:fld>
            <a:endParaRPr lang="en-US"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de-CH" smtClean="0">
              <a:latin typeface="Arial" pitchFamily="34" charset="0"/>
            </a:endParaRPr>
          </a:p>
        </p:txBody>
      </p:sp>
      <p:sp>
        <p:nvSpPr>
          <p:cNvPr id="120836" name="Slide Number Placeholder 3"/>
          <p:cNvSpPr>
            <a:spLocks noGrp="1"/>
          </p:cNvSpPr>
          <p:nvPr>
            <p:ph type="sldNum" sz="quarter" idx="5"/>
          </p:nvPr>
        </p:nvSpPr>
        <p:spPr>
          <a:noFill/>
        </p:spPr>
        <p:txBody>
          <a:bodyPr/>
          <a:lstStyle/>
          <a:p>
            <a:fld id="{607461C5-1A59-44C5-A02A-88172C228B5F}" type="slidenum">
              <a:rPr lang="en-US" smtClean="0">
                <a:latin typeface="Arial" pitchFamily="34" charset="0"/>
                <a:ea typeface="ＭＳ Ｐゴシック" pitchFamily="34" charset="-128"/>
              </a:rPr>
              <a:pPr/>
              <a:t>63</a:t>
            </a:fld>
            <a:endParaRPr lang="en-US" smtClean="0">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de-CH" smtClean="0">
              <a:latin typeface="Arial" pitchFamily="34" charset="0"/>
            </a:endParaRPr>
          </a:p>
        </p:txBody>
      </p:sp>
      <p:sp>
        <p:nvSpPr>
          <p:cNvPr id="121860" name="Slide Number Placeholder 3"/>
          <p:cNvSpPr>
            <a:spLocks noGrp="1"/>
          </p:cNvSpPr>
          <p:nvPr>
            <p:ph type="sldNum" sz="quarter" idx="5"/>
          </p:nvPr>
        </p:nvSpPr>
        <p:spPr>
          <a:noFill/>
        </p:spPr>
        <p:txBody>
          <a:bodyPr/>
          <a:lstStyle/>
          <a:p>
            <a:fld id="{8EDDF131-9B09-4A28-A81A-BEF7098474D4}" type="slidenum">
              <a:rPr lang="en-US" smtClean="0">
                <a:latin typeface="Arial" pitchFamily="34" charset="0"/>
                <a:ea typeface="ＭＳ Ｐゴシック" pitchFamily="34" charset="-128"/>
              </a:rPr>
              <a:pPr/>
              <a:t>64</a:t>
            </a:fld>
            <a:endParaRPr lang="en-US" smtClean="0">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de-CH" smtClean="0">
              <a:latin typeface="Arial" pitchFamily="34" charset="0"/>
            </a:endParaRPr>
          </a:p>
        </p:txBody>
      </p:sp>
      <p:sp>
        <p:nvSpPr>
          <p:cNvPr id="122884" name="Slide Number Placeholder 3"/>
          <p:cNvSpPr>
            <a:spLocks noGrp="1"/>
          </p:cNvSpPr>
          <p:nvPr>
            <p:ph type="sldNum" sz="quarter" idx="5"/>
          </p:nvPr>
        </p:nvSpPr>
        <p:spPr>
          <a:noFill/>
        </p:spPr>
        <p:txBody>
          <a:bodyPr/>
          <a:lstStyle/>
          <a:p>
            <a:fld id="{3AB07A06-7918-4888-B03C-B1E477EFDB4B}" type="slidenum">
              <a:rPr lang="en-US" smtClean="0">
                <a:latin typeface="Arial" pitchFamily="34" charset="0"/>
                <a:ea typeface="ＭＳ Ｐゴシック" pitchFamily="34" charset="-128"/>
              </a:rPr>
              <a:pPr/>
              <a:t>65</a:t>
            </a:fld>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uk-UA" smtClean="0">
              <a:latin typeface="Arial" pitchFamily="34" charset="0"/>
              <a:ea typeface="ＭＳ Ｐゴシック" pitchFamily="34" charset="-128"/>
            </a:endParaRPr>
          </a:p>
        </p:txBody>
      </p:sp>
      <p:sp>
        <p:nvSpPr>
          <p:cNvPr id="96260" name="Slide Number Placeholder 3"/>
          <p:cNvSpPr>
            <a:spLocks noGrp="1"/>
          </p:cNvSpPr>
          <p:nvPr>
            <p:ph type="sldNum" sz="quarter" idx="5"/>
          </p:nvPr>
        </p:nvSpPr>
        <p:spPr>
          <a:noFill/>
        </p:spPr>
        <p:txBody>
          <a:bodyPr/>
          <a:lstStyle/>
          <a:p>
            <a:pPr defTabSz="952500"/>
            <a:fld id="{75C5773C-430E-4699-B896-DCB13E5013F6}" type="slidenum">
              <a:rPr lang="en-AU" smtClean="0">
                <a:latin typeface="Arial" pitchFamily="34" charset="0"/>
                <a:ea typeface="ＭＳ Ｐゴシック" pitchFamily="34" charset="-128"/>
              </a:rPr>
              <a:pPr defTabSz="952500"/>
              <a:t>7</a:t>
            </a:fld>
            <a:endParaRPr lang="en-AU"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de-CH" smtClean="0">
              <a:latin typeface="Arial" pitchFamily="34" charset="0"/>
            </a:endParaRPr>
          </a:p>
        </p:txBody>
      </p:sp>
      <p:sp>
        <p:nvSpPr>
          <p:cNvPr id="123908" name="Slide Number Placeholder 3"/>
          <p:cNvSpPr>
            <a:spLocks noGrp="1"/>
          </p:cNvSpPr>
          <p:nvPr>
            <p:ph type="sldNum" sz="quarter" idx="5"/>
          </p:nvPr>
        </p:nvSpPr>
        <p:spPr>
          <a:noFill/>
        </p:spPr>
        <p:txBody>
          <a:bodyPr/>
          <a:lstStyle/>
          <a:p>
            <a:fld id="{F155802F-3BAA-4BC7-BD34-2FAC71E902F4}" type="slidenum">
              <a:rPr lang="en-US" smtClean="0">
                <a:latin typeface="Arial" pitchFamily="34" charset="0"/>
                <a:ea typeface="ＭＳ Ｐゴシック" pitchFamily="34" charset="-128"/>
              </a:rPr>
              <a:pPr/>
              <a:t>66</a:t>
            </a:fld>
            <a:endParaRPr lang="en-US" smtClean="0">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de-CH" smtClean="0">
              <a:latin typeface="Arial" pitchFamily="34" charset="0"/>
            </a:endParaRPr>
          </a:p>
        </p:txBody>
      </p:sp>
      <p:sp>
        <p:nvSpPr>
          <p:cNvPr id="124932" name="Slide Number Placeholder 3"/>
          <p:cNvSpPr>
            <a:spLocks noGrp="1"/>
          </p:cNvSpPr>
          <p:nvPr>
            <p:ph type="sldNum" sz="quarter" idx="5"/>
          </p:nvPr>
        </p:nvSpPr>
        <p:spPr>
          <a:noFill/>
        </p:spPr>
        <p:txBody>
          <a:bodyPr/>
          <a:lstStyle/>
          <a:p>
            <a:fld id="{7CBAFB00-5AF1-4BFB-84AC-D05D447ADFB5}" type="slidenum">
              <a:rPr lang="en-US" smtClean="0">
                <a:latin typeface="Arial" pitchFamily="34" charset="0"/>
                <a:ea typeface="ＭＳ Ｐゴシック" pitchFamily="34" charset="-128"/>
              </a:rPr>
              <a:pPr/>
              <a:t>67</a:t>
            </a:fld>
            <a:endParaRPr lang="en-US" smtClean="0">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de-CH" smtClean="0">
              <a:latin typeface="Arial" pitchFamily="34" charset="0"/>
            </a:endParaRPr>
          </a:p>
        </p:txBody>
      </p:sp>
      <p:sp>
        <p:nvSpPr>
          <p:cNvPr id="125956" name="Slide Number Placeholder 3"/>
          <p:cNvSpPr>
            <a:spLocks noGrp="1"/>
          </p:cNvSpPr>
          <p:nvPr>
            <p:ph type="sldNum" sz="quarter" idx="5"/>
          </p:nvPr>
        </p:nvSpPr>
        <p:spPr>
          <a:noFill/>
        </p:spPr>
        <p:txBody>
          <a:bodyPr/>
          <a:lstStyle/>
          <a:p>
            <a:fld id="{494593C3-46CC-4713-A8D3-FBB2D2C4A3FB}" type="slidenum">
              <a:rPr lang="en-US" smtClean="0">
                <a:latin typeface="Arial" pitchFamily="34" charset="0"/>
                <a:ea typeface="ＭＳ Ｐゴシック" pitchFamily="34" charset="-128"/>
              </a:rPr>
              <a:pPr/>
              <a:t>68</a:t>
            </a:fld>
            <a:endParaRPr lang="en-US" smtClean="0">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de-CH" smtClean="0">
              <a:latin typeface="Arial" pitchFamily="34" charset="0"/>
            </a:endParaRPr>
          </a:p>
        </p:txBody>
      </p:sp>
      <p:sp>
        <p:nvSpPr>
          <p:cNvPr id="126980" name="Slide Number Placeholder 3"/>
          <p:cNvSpPr>
            <a:spLocks noGrp="1"/>
          </p:cNvSpPr>
          <p:nvPr>
            <p:ph type="sldNum" sz="quarter" idx="5"/>
          </p:nvPr>
        </p:nvSpPr>
        <p:spPr>
          <a:noFill/>
        </p:spPr>
        <p:txBody>
          <a:bodyPr/>
          <a:lstStyle/>
          <a:p>
            <a:fld id="{C1733C15-7C44-481C-A5ED-83836EDFC810}" type="slidenum">
              <a:rPr lang="en-US" smtClean="0">
                <a:latin typeface="Arial" pitchFamily="34" charset="0"/>
                <a:ea typeface="ＭＳ Ｐゴシック" pitchFamily="34" charset="-128"/>
              </a:rPr>
              <a:pPr/>
              <a:t>69</a:t>
            </a:fld>
            <a:endParaRPr lang="en-US" smtClean="0">
              <a:latin typeface="Arial"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lang="en-GB" smtClean="0">
                <a:latin typeface="Arial" pitchFamily="34" charset="0"/>
              </a:rPr>
              <a:t>Applying</a:t>
            </a:r>
            <a:r>
              <a:rPr lang="de-DE" smtClean="0">
                <a:latin typeface="Arial" pitchFamily="34" charset="0"/>
              </a:rPr>
              <a:t> </a:t>
            </a:r>
            <a:r>
              <a:rPr lang="en-GB" smtClean="0">
                <a:latin typeface="Arial" pitchFamily="34" charset="0"/>
              </a:rPr>
              <a:t>bus cabling to a system results clearly in real savings:</a:t>
            </a:r>
          </a:p>
          <a:p>
            <a:r>
              <a:rPr lang="en-GB" smtClean="0">
                <a:latin typeface="Arial" pitchFamily="34" charset="0"/>
              </a:rPr>
              <a:t> - Additionally savings will be seen shortly after installation and commissioning. Fine-tuning does not need costly driving to and from the site, no need for     </a:t>
            </a:r>
            <a:br>
              <a:rPr lang="en-GB" smtClean="0">
                <a:latin typeface="Arial" pitchFamily="34" charset="0"/>
              </a:rPr>
            </a:br>
            <a:r>
              <a:rPr lang="en-GB" smtClean="0">
                <a:latin typeface="Arial" pitchFamily="34" charset="0"/>
              </a:rPr>
              <a:t>   lifting platforms loans (which requires in minimum a second technician for safety reasons), when the detector is once optical correctly aligned.</a:t>
            </a:r>
          </a:p>
          <a:p>
            <a:r>
              <a:rPr lang="en-GB" smtClean="0">
                <a:latin typeface="Arial" pitchFamily="34" charset="0"/>
              </a:rPr>
              <a:t> - In the case of failures, time for investigation and elimination is much shorter, as a detector is clearly addressed. </a:t>
            </a:r>
          </a:p>
          <a:p>
            <a:r>
              <a:rPr lang="en-GB" smtClean="0">
                <a:latin typeface="Arial" pitchFamily="34" charset="0"/>
              </a:rPr>
              <a:t> - Reports can be printed out easily for documentation.</a:t>
            </a:r>
          </a:p>
          <a:p>
            <a:r>
              <a:rPr lang="en-GB" smtClean="0">
                <a:latin typeface="Arial" pitchFamily="34" charset="0"/>
              </a:rPr>
              <a:t> - Single-Man-Revision possible</a:t>
            </a:r>
          </a:p>
          <a:p>
            <a:r>
              <a:rPr lang="de-DE" smtClean="0">
                <a:latin typeface="Arial" pitchFamily="34" charset="0"/>
              </a:rPr>
              <a:t> - </a:t>
            </a:r>
            <a:r>
              <a:rPr lang="en-GB" smtClean="0">
                <a:latin typeface="Arial" pitchFamily="34" charset="0"/>
              </a:rPr>
              <a:t>Connected to a Management Station enables Remote Services, which can help to save integrators cost or will lead into new business offerings.</a:t>
            </a:r>
          </a:p>
          <a:p>
            <a:endParaRPr lang="de-DE" smtClean="0">
              <a:latin typeface="Arial" pitchFamily="34" charset="0"/>
            </a:endParaRPr>
          </a:p>
          <a:p>
            <a:endParaRPr lang="en-US" smtClean="0">
              <a:latin typeface="Arial" pitchFamily="34" charset="0"/>
            </a:endParaRPr>
          </a:p>
          <a:p>
            <a:endParaRPr lang="en-US" smtClean="0">
              <a:latin typeface="Arial" pitchFamily="34" charset="0"/>
            </a:endParaRPr>
          </a:p>
        </p:txBody>
      </p:sp>
      <p:sp>
        <p:nvSpPr>
          <p:cNvPr id="128004" name="Slide Number Placeholder 3"/>
          <p:cNvSpPr>
            <a:spLocks noGrp="1"/>
          </p:cNvSpPr>
          <p:nvPr>
            <p:ph type="sldNum" sz="quarter" idx="5"/>
          </p:nvPr>
        </p:nvSpPr>
        <p:spPr>
          <a:noFill/>
        </p:spPr>
        <p:txBody>
          <a:bodyPr/>
          <a:lstStyle/>
          <a:p>
            <a:fld id="{269A6980-DB7D-48AB-9017-D88D4DF784A1}" type="slidenum">
              <a:rPr lang="en-US" smtClean="0">
                <a:latin typeface="Arial" pitchFamily="34" charset="0"/>
                <a:ea typeface="ＭＳ Ｐゴシック" pitchFamily="34" charset="-128"/>
              </a:rPr>
              <a:pPr/>
              <a:t>71</a:t>
            </a:fld>
            <a:endParaRPr lang="en-US" smtClean="0">
              <a:latin typeface="Arial" pitchFamily="3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30AF9DAD-E231-4178-A4D4-5D451A8BF970}" type="slidenum">
              <a:rPr lang="en-US" smtClean="0">
                <a:latin typeface="Arial" pitchFamily="34" charset="0"/>
                <a:ea typeface="ＭＳ Ｐゴシック" pitchFamily="34" charset="-128"/>
              </a:rPr>
              <a:pPr/>
              <a:t>75</a:t>
            </a:fld>
            <a:endParaRPr lang="en-US" smtClean="0">
              <a:latin typeface="Arial" pitchFamily="34" charset="0"/>
              <a:ea typeface="ＭＳ Ｐゴシック" pitchFamily="34" charset="-128"/>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uk-UA" smtClean="0">
              <a:latin typeface="Arial" pitchFamily="34" charset="0"/>
            </a:endParaRPr>
          </a:p>
        </p:txBody>
      </p:sp>
      <p:sp>
        <p:nvSpPr>
          <p:cNvPr id="97284" name="Slide Number Placeholder 3"/>
          <p:cNvSpPr>
            <a:spLocks noGrp="1"/>
          </p:cNvSpPr>
          <p:nvPr>
            <p:ph type="sldNum" sz="quarter" idx="5"/>
          </p:nvPr>
        </p:nvSpPr>
        <p:spPr>
          <a:noFill/>
        </p:spPr>
        <p:txBody>
          <a:bodyPr/>
          <a:lstStyle/>
          <a:p>
            <a:fld id="{9FC4E4B5-DBAA-4F2B-80B8-116320B37A23}" type="slidenum">
              <a:rPr lang="en-US" smtClean="0">
                <a:latin typeface="Arial" pitchFamily="34" charset="0"/>
                <a:ea typeface="ＭＳ Ｐゴシック" pitchFamily="34" charset="-128"/>
              </a:rPr>
              <a:pPr/>
              <a:t>8</a:t>
            </a:fld>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uk-UA" smtClean="0">
              <a:latin typeface="Arial" pitchFamily="34" charset="0"/>
            </a:endParaRPr>
          </a:p>
        </p:txBody>
      </p:sp>
      <p:sp>
        <p:nvSpPr>
          <p:cNvPr id="98308" name="Slide Number Placeholder 3"/>
          <p:cNvSpPr>
            <a:spLocks noGrp="1"/>
          </p:cNvSpPr>
          <p:nvPr>
            <p:ph type="sldNum" sz="quarter" idx="5"/>
          </p:nvPr>
        </p:nvSpPr>
        <p:spPr>
          <a:noFill/>
        </p:spPr>
        <p:txBody>
          <a:bodyPr/>
          <a:lstStyle/>
          <a:p>
            <a:fld id="{726EC401-915B-4CFC-929C-171AD3C5A34A}" type="slidenum">
              <a:rPr lang="en-US" smtClean="0">
                <a:latin typeface="Arial" pitchFamily="34" charset="0"/>
                <a:ea typeface="ＭＳ Ｐゴシック" pitchFamily="34" charset="-128"/>
              </a:rPr>
              <a:pPr/>
              <a:t>9</a:t>
            </a:fld>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nl-BE" smtClean="0">
                <a:latin typeface="Arial" pitchFamily="34" charset="0"/>
              </a:rPr>
              <a:t>8 to 14 Micrometers, between near and far infrared zone</a:t>
            </a:r>
            <a:endParaRPr lang="en-US" smtClean="0">
              <a:latin typeface="Arial" pitchFamily="34" charset="0"/>
            </a:endParaRPr>
          </a:p>
        </p:txBody>
      </p:sp>
      <p:sp>
        <p:nvSpPr>
          <p:cNvPr id="99332" name="Slide Number Placeholder 3"/>
          <p:cNvSpPr>
            <a:spLocks noGrp="1"/>
          </p:cNvSpPr>
          <p:nvPr>
            <p:ph type="sldNum" sz="quarter" idx="5"/>
          </p:nvPr>
        </p:nvSpPr>
        <p:spPr>
          <a:noFill/>
        </p:spPr>
        <p:txBody>
          <a:bodyPr/>
          <a:lstStyle/>
          <a:p>
            <a:fld id="{22925FEE-39A6-46E7-9D19-029DC3E06A27}" type="slidenum">
              <a:rPr lang="en-US" smtClean="0">
                <a:latin typeface="Arial" pitchFamily="34" charset="0"/>
                <a:ea typeface="ＭＳ Ｐゴシック" pitchFamily="34" charset="-128"/>
              </a:rPr>
              <a:pPr/>
              <a:t>10</a:t>
            </a:fld>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ED4B2E4-B862-44EE-BB2D-1BE4E42632ED}" type="slidenum">
              <a:rPr lang="en-US" smtClean="0">
                <a:latin typeface="Arial" pitchFamily="34" charset="0"/>
                <a:ea typeface="ＭＳ Ｐゴシック" pitchFamily="34" charset="-128"/>
              </a:rPr>
              <a:pPr/>
              <a:t>16</a:t>
            </a:fld>
            <a:endParaRPr lang="en-US" smtClean="0">
              <a:latin typeface="Arial" pitchFamily="34" charset="0"/>
              <a:ea typeface="ＭＳ Ｐゴシック" pitchFamily="34" charset="-128"/>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de-DE" smtClean="0">
                <a:latin typeface="Arial" pitchFamily="34" charset="0"/>
              </a:rPr>
              <a:t>The scope view is probalby the most powerful feature of the software. It shows in real-time the signal strenght of each zone, if the monitored detector features multiple detection zones. Simoultaneously, it shows the actual alarm threshold, the general alarm status, and numerous parameters such as the total alarm count, the strongest signal level received, the current settings of the DIP switches in the detector etc.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8220B9A-CE13-4904-856A-011A49DF7B36}" type="slidenum">
              <a:rPr lang="en-US" smtClean="0">
                <a:latin typeface="Arial" pitchFamily="34" charset="0"/>
                <a:ea typeface="ＭＳ Ｐゴシック" pitchFamily="34" charset="-128"/>
              </a:rPr>
              <a:pPr/>
              <a:t>18</a:t>
            </a:fld>
            <a:endParaRPr lang="en-US" smtClean="0">
              <a:latin typeface="Arial" pitchFamily="34" charset="0"/>
              <a:ea typeface="ＭＳ Ｐゴシック" pitchFamily="34" charset="-128"/>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de-DE" smtClean="0">
                <a:latin typeface="Arial" pitchFamily="34" charset="0"/>
              </a:rPr>
              <a:t>All Xtralis outdoor PIR intrusion detectors are equipped with a dataport using RS 485. This feature is useful for both the installation process and during the operation. The RS 485 dataport, combined with PRO Windows(r) software, allows access to all vital parameters and live data to each connected detector. Up to 16 detectors can be connected simoultaneously to the databus. For easy connection of the RS 485 bus to the PC, Xtralis offers the versatile IF 485B interface module that converts the RS 485 to USB and RS 232. The IF 485B ships with all necessary cables and driveres.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B78ECE7-6E5F-46DA-AA05-A7116543CAF0}" type="slidenum">
              <a:rPr lang="en-US" smtClean="0">
                <a:latin typeface="Arial" pitchFamily="34" charset="0"/>
                <a:ea typeface="ＭＳ Ｐゴシック" pitchFamily="34" charset="-128"/>
              </a:rPr>
              <a:pPr/>
              <a:t>20</a:t>
            </a:fld>
            <a:endParaRPr lang="en-US" smtClean="0">
              <a:latin typeface="Arial" pitchFamily="34" charset="0"/>
              <a:ea typeface="ＭＳ Ｐゴシック" pitchFamily="34"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US" smtClean="0">
                <a:latin typeface="Arial" pitchFamily="34" charset="0"/>
              </a:rPr>
              <a:t>The directional medium-range curtains also have a slightly larger opening angle of about 4º compared to the regular models. </a:t>
            </a:r>
          </a:p>
          <a:p>
            <a:r>
              <a:rPr lang="en-US" smtClean="0">
                <a:latin typeface="Arial" pitchFamily="34" charset="0"/>
              </a:rPr>
              <a:t>The illustrations above show the geometry of the coverage zone when the detector is mounted at 4 m or 13 feet above ground. The IR 483 was awarded best new product in the category “intrusion” at the ISC East in 2003.</a:t>
            </a:r>
          </a:p>
          <a:p>
            <a:endParaRPr lang="en-US" b="1" smtClean="0">
              <a:latin typeface="Arial" pitchFamily="34" charset="0"/>
            </a:endParaRPr>
          </a:p>
          <a:p>
            <a:r>
              <a:rPr lang="en-US" smtClean="0">
                <a:latin typeface="Arial" pitchFamily="34" charset="0"/>
              </a:rPr>
              <a:t>Directional curtains are suitable in all applications where normal medium-range can be used. In addition, they can be used for fence line protection where normal detectors would cause too many nuisance alarms or where directional discrimination is desired.</a:t>
            </a:r>
          </a:p>
          <a:p>
            <a:r>
              <a:rPr lang="en-US" smtClean="0">
                <a:latin typeface="Arial" pitchFamily="34" charset="0"/>
              </a:rPr>
              <a:t>This technology in essence pushes the limits of applications for which PIR-based motion detectors can be used.</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4770438" y="0"/>
            <a:ext cx="4373562" cy="6858000"/>
          </a:xfrm>
          <a:prstGeom prst="rect">
            <a:avLst/>
          </a:prstGeom>
          <a:noFill/>
          <a:ln w="9525">
            <a:noFill/>
            <a:miter lim="800000"/>
            <a:headEnd/>
            <a:tailEnd/>
          </a:ln>
        </p:spPr>
      </p:pic>
      <p:sp>
        <p:nvSpPr>
          <p:cNvPr id="5" name="Rectangle 7"/>
          <p:cNvSpPr/>
          <p:nvPr userDrawn="1"/>
        </p:nvSpPr>
        <p:spPr>
          <a:xfrm>
            <a:off x="0" y="6446838"/>
            <a:ext cx="9144000" cy="411162"/>
          </a:xfrm>
          <a:prstGeom prst="rect">
            <a:avLst/>
          </a:prstGeom>
          <a:gradFill flip="none" rotWithShape="1">
            <a:gsLst>
              <a:gs pos="40000">
                <a:srgbClr val="66080A"/>
              </a:gs>
              <a:gs pos="60000">
                <a:srgbClr val="720A0C"/>
              </a:gs>
              <a:gs pos="100000">
                <a:srgbClr val="640709"/>
              </a:gs>
              <a:gs pos="0">
                <a:srgbClr val="5C0507"/>
              </a:gs>
              <a:gs pos="50000">
                <a:srgbClr val="D7221F"/>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p>
        </p:txBody>
      </p:sp>
      <p:pic>
        <p:nvPicPr>
          <p:cNvPr id="8" name="Picture 8"/>
          <p:cNvPicPr>
            <a:picLocks noChangeAspect="1"/>
          </p:cNvPicPr>
          <p:nvPr userDrawn="1"/>
        </p:nvPicPr>
        <p:blipFill>
          <a:blip r:embed="rId3" cstate="print"/>
          <a:srcRect/>
          <a:stretch>
            <a:fillRect/>
          </a:stretch>
        </p:blipFill>
        <p:spPr bwMode="auto">
          <a:xfrm>
            <a:off x="0" y="6326188"/>
            <a:ext cx="9144000" cy="652462"/>
          </a:xfrm>
          <a:prstGeom prst="rect">
            <a:avLst/>
          </a:prstGeom>
          <a:noFill/>
          <a:ln w="9525">
            <a:noFill/>
            <a:miter lim="800000"/>
            <a:headEnd/>
            <a:tailEnd/>
          </a:ln>
        </p:spPr>
      </p:pic>
      <p:sp>
        <p:nvSpPr>
          <p:cNvPr id="6" name="Title 1"/>
          <p:cNvSpPr>
            <a:spLocks noGrp="1"/>
          </p:cNvSpPr>
          <p:nvPr>
            <p:ph type="ctrTitle"/>
          </p:nvPr>
        </p:nvSpPr>
        <p:spPr>
          <a:xfrm>
            <a:off x="228600" y="1295400"/>
            <a:ext cx="5257800" cy="2133600"/>
          </a:xfrm>
          <a:prstGeom prst="rect">
            <a:avLst/>
          </a:prstGeom>
        </p:spPr>
        <p:txBody>
          <a:bodyPr anchor="b"/>
          <a:lstStyle>
            <a:lvl1pPr algn="l">
              <a:lnSpc>
                <a:spcPts val="3400"/>
              </a:lnSpc>
              <a:defRPr sz="3200" i="0">
                <a:latin typeface="Arial" pitchFamily="34" charset="0"/>
                <a:cs typeface="Arial" pitchFamily="34" charset="0"/>
              </a:defRPr>
            </a:lvl1pPr>
          </a:lstStyle>
          <a:p>
            <a:r>
              <a:rPr lang="de-DE" smtClean="0"/>
              <a:t>Titelmasterformat durch Klicken bearbeiten</a:t>
            </a:r>
            <a:endParaRPr lang="en-US" dirty="0"/>
          </a:p>
        </p:txBody>
      </p:sp>
      <p:sp>
        <p:nvSpPr>
          <p:cNvPr id="7" name="Subtitle 2"/>
          <p:cNvSpPr>
            <a:spLocks noGrp="1"/>
          </p:cNvSpPr>
          <p:nvPr>
            <p:ph type="subTitle" idx="1"/>
          </p:nvPr>
        </p:nvSpPr>
        <p:spPr>
          <a:xfrm>
            <a:off x="228600" y="3581400"/>
            <a:ext cx="5257800" cy="2286000"/>
          </a:xfrm>
          <a:prstGeom prst="rect">
            <a:avLst/>
          </a:prstGeom>
        </p:spPr>
        <p:txBody>
          <a:bodyPr>
            <a:normAutofit/>
          </a:bodyPr>
          <a:lstStyle>
            <a:lvl1pPr marL="0" indent="0" algn="l">
              <a:lnSpc>
                <a:spcPct val="100000"/>
              </a:lnSpc>
              <a:spcBef>
                <a:spcPts val="0"/>
              </a:spcBef>
              <a:buNone/>
              <a:defRPr sz="20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srcRect/>
          <a:stretch>
            <a:fillRect/>
          </a:stretch>
        </p:blipFill>
        <p:spPr bwMode="auto">
          <a:xfrm>
            <a:off x="0" y="0"/>
            <a:ext cx="9144000" cy="411163"/>
          </a:xfrm>
          <a:prstGeom prst="rect">
            <a:avLst/>
          </a:prstGeom>
          <a:noFill/>
          <a:ln w="9525">
            <a:noFill/>
            <a:miter lim="800000"/>
            <a:headEnd/>
            <a:tailEnd/>
          </a:ln>
        </p:spPr>
      </p:pic>
      <p:sp>
        <p:nvSpPr>
          <p:cNvPr id="3" name="Content Placeholder 2"/>
          <p:cNvSpPr>
            <a:spLocks noGrp="1"/>
          </p:cNvSpPr>
          <p:nvPr>
            <p:ph idx="1"/>
          </p:nvPr>
        </p:nvSpPr>
        <p:spPr>
          <a:xfrm>
            <a:off x="228600" y="1295400"/>
            <a:ext cx="8686800" cy="5029200"/>
          </a:xfrm>
        </p:spPr>
        <p:txBody>
          <a:bodyPr/>
          <a:lstStyle>
            <a:lvl2pPr>
              <a:spcBef>
                <a:spcPts val="300"/>
              </a:spcBef>
              <a:defRPr/>
            </a:lvl2pPr>
            <a:lvl3pPr>
              <a:spcBef>
                <a:spcPts val="300"/>
              </a:spcBef>
              <a:defRPr/>
            </a:lvl3pPr>
            <a:lvl4pPr>
              <a:spcBef>
                <a:spcPts val="300"/>
              </a:spcBef>
              <a:defRPr/>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lvl1pPr algn="l">
              <a:lnSpc>
                <a:spcPct val="100000"/>
              </a:lnSpc>
              <a:defRPr sz="1000" b="0">
                <a:solidFill>
                  <a:srgbClr val="85888B"/>
                </a:solidFill>
                <a:latin typeface="Arial" pitchFamily="34" charset="0"/>
                <a:cs typeface="Arial" pitchFamily="34" charset="0"/>
              </a:defRPr>
            </a:lvl1pPr>
          </a:lstStyle>
          <a:p>
            <a:pPr>
              <a:defRPr/>
            </a:pPr>
            <a:r>
              <a:rPr lang="en-US"/>
              <a:t>© Xtralis Pty. Ltd. </a:t>
            </a:r>
            <a:r>
              <a:rPr lang="en-US">
                <a:latin typeface="Arial"/>
                <a:cs typeface="Arial"/>
              </a:rPr>
              <a:t>─ Confidential Information</a:t>
            </a:r>
            <a:endParaRPr lang="en-US"/>
          </a:p>
        </p:txBody>
      </p:sp>
      <p:sp>
        <p:nvSpPr>
          <p:cNvPr id="6" name="Slide Number Placeholder 5"/>
          <p:cNvSpPr>
            <a:spLocks noGrp="1"/>
          </p:cNvSpPr>
          <p:nvPr>
            <p:ph type="sldNum" sz="quarter" idx="11"/>
          </p:nvPr>
        </p:nvSpPr>
        <p:spPr/>
        <p:txBody>
          <a:bodyPr/>
          <a:lstStyle>
            <a:lvl1pPr algn="ctr">
              <a:lnSpc>
                <a:spcPts val="1000"/>
              </a:lnSpc>
              <a:defRPr sz="1000" b="1">
                <a:solidFill>
                  <a:srgbClr val="881719"/>
                </a:solidFill>
                <a:latin typeface="Arial" pitchFamily="34" charset="0"/>
                <a:cs typeface="Arial" pitchFamily="34" charset="0"/>
              </a:defRPr>
            </a:lvl1pPr>
          </a:lstStyle>
          <a:p>
            <a:pPr>
              <a:defRPr/>
            </a:pPr>
            <a:fld id="{36FF2C63-10BE-43C3-8F7F-203403BD1F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6"/>
          <p:cNvSpPr/>
          <p:nvPr userDrawn="1"/>
        </p:nvSpPr>
        <p:spPr>
          <a:xfrm rot="10800000">
            <a:off x="0" y="1"/>
            <a:ext cx="9144000" cy="6858000"/>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en-US" dirty="0"/>
          </a:p>
        </p:txBody>
      </p:sp>
      <p:pic>
        <p:nvPicPr>
          <p:cNvPr id="3" name="Picture 7" descr="Xtralis_Vector_Tag_Grey_TM_10_02_10.png"/>
          <p:cNvPicPr>
            <a:picLocks noChangeAspect="1"/>
          </p:cNvPicPr>
          <p:nvPr userDrawn="1"/>
        </p:nvPicPr>
        <p:blipFill>
          <a:blip r:embed="rId2" cstate="print">
            <a:grayscl/>
          </a:blip>
          <a:stretch>
            <a:fillRect/>
          </a:stretch>
        </p:blipFill>
        <p:spPr>
          <a:xfrm>
            <a:off x="4071938" y="6443663"/>
            <a:ext cx="1127125" cy="268287"/>
          </a:xfrm>
          <a:prstGeom prst="rect">
            <a:avLst/>
          </a:prstGeom>
          <a:effectLst>
            <a:outerShdw blurRad="76200" dir="18900000" sy="23000" kx="-1200000" algn="bl" rotWithShape="0">
              <a:prstClr val="black">
                <a:alpha val="2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0"/>
            <a:ext cx="9144000" cy="411163"/>
          </a:xfrm>
          <a:prstGeom prst="rect">
            <a:avLst/>
          </a:prstGeom>
          <a:noFill/>
          <a:ln w="9525">
            <a:noFill/>
            <a:miter lim="800000"/>
            <a:headEnd/>
            <a:tailEnd/>
          </a:ln>
        </p:spPr>
      </p:pic>
      <p:sp>
        <p:nvSpPr>
          <p:cNvPr id="5" name="Content Placeholder 2"/>
          <p:cNvSpPr>
            <a:spLocks noGrp="1"/>
          </p:cNvSpPr>
          <p:nvPr>
            <p:ph idx="1"/>
          </p:nvPr>
        </p:nvSpPr>
        <p:spPr>
          <a:xfrm>
            <a:off x="228600" y="1295400"/>
            <a:ext cx="8686800" cy="5029200"/>
          </a:xfrm>
        </p:spPr>
        <p:txBody>
          <a:bodyPr/>
          <a:lstStyle>
            <a:lvl2pPr>
              <a:spcBef>
                <a:spcPts val="300"/>
              </a:spcBef>
              <a:defRPr/>
            </a:lvl2pPr>
            <a:lvl3pPr>
              <a:spcBef>
                <a:spcPts val="300"/>
              </a:spcBef>
              <a:defRPr/>
            </a:lvl3pPr>
            <a:lvl4pPr>
              <a:spcBef>
                <a:spcPts val="300"/>
              </a:spcBef>
              <a:defRPr/>
            </a:lvl4pPr>
            <a:lvl5pPr>
              <a:spcBef>
                <a:spcPts val="300"/>
              </a:spcBef>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Title 6"/>
          <p:cNvSpPr>
            <a:spLocks noGrp="1"/>
          </p:cNvSpPr>
          <p:nvPr>
            <p:ph type="title"/>
          </p:nvPr>
        </p:nvSpPr>
        <p:spPr>
          <a:xfrm>
            <a:off x="228600" y="533400"/>
            <a:ext cx="8686800" cy="685800"/>
          </a:xfrm>
        </p:spPr>
        <p:txBody>
          <a:bodyPr/>
          <a:lstStyle/>
          <a:p>
            <a:r>
              <a:rPr lang="de-DE" smtClean="0"/>
              <a:t>Titelmasterformat durch Klicken bearbeiten</a:t>
            </a:r>
            <a:endParaRPr lang="en-US" dirty="0"/>
          </a:p>
        </p:txBody>
      </p:sp>
      <p:sp>
        <p:nvSpPr>
          <p:cNvPr id="7" name="Footer Placeholder 4"/>
          <p:cNvSpPr>
            <a:spLocks noGrp="1"/>
          </p:cNvSpPr>
          <p:nvPr>
            <p:ph type="ftr" sz="quarter" idx="10"/>
          </p:nvPr>
        </p:nvSpPr>
        <p:spPr/>
        <p:txBody>
          <a:bodyPr/>
          <a:lstStyle>
            <a:lvl1pPr algn="l">
              <a:lnSpc>
                <a:spcPct val="100000"/>
              </a:lnSpc>
              <a:defRPr sz="1000" b="0">
                <a:solidFill>
                  <a:srgbClr val="85888B"/>
                </a:solidFill>
                <a:latin typeface="Arial" pitchFamily="34" charset="0"/>
                <a:cs typeface="Arial" pitchFamily="34" charset="0"/>
              </a:defRPr>
            </a:lvl1pPr>
          </a:lstStyle>
          <a:p>
            <a:pPr>
              <a:defRPr/>
            </a:pPr>
            <a:r>
              <a:rPr lang="en-US"/>
              <a:t>© Xtralis Pty. Ltd. </a:t>
            </a:r>
            <a:r>
              <a:rPr lang="en-US">
                <a:latin typeface="Arial"/>
                <a:cs typeface="Arial"/>
              </a:rPr>
              <a:t>─ Confidential Information</a:t>
            </a:r>
            <a:endParaRPr lang="en-US"/>
          </a:p>
        </p:txBody>
      </p:sp>
      <p:sp>
        <p:nvSpPr>
          <p:cNvPr id="8" name="Slide Number Placeholder 5"/>
          <p:cNvSpPr>
            <a:spLocks noGrp="1"/>
          </p:cNvSpPr>
          <p:nvPr>
            <p:ph type="sldNum" sz="quarter" idx="11"/>
          </p:nvPr>
        </p:nvSpPr>
        <p:spPr/>
        <p:txBody>
          <a:bodyPr/>
          <a:lstStyle>
            <a:lvl1pPr algn="ctr">
              <a:lnSpc>
                <a:spcPts val="1000"/>
              </a:lnSpc>
              <a:defRPr sz="1000" b="1">
                <a:solidFill>
                  <a:srgbClr val="881719"/>
                </a:solidFill>
                <a:latin typeface="Arial" pitchFamily="34" charset="0"/>
                <a:cs typeface="Arial" pitchFamily="34" charset="0"/>
              </a:defRPr>
            </a:lvl1pPr>
          </a:lstStyle>
          <a:p>
            <a:pPr>
              <a:defRPr/>
            </a:pPr>
            <a:fld id="{20E3ECAF-63A0-45F7-8F83-218190EA8BDB}" type="slidenum">
              <a:rPr lang="en-US"/>
              <a:pPr>
                <a:defRPr/>
              </a:pPr>
              <a:t>‹#›</a:t>
            </a:fld>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4" name="Rectangle 6"/>
          <p:cNvSpPr/>
          <p:nvPr userDrawn="1"/>
        </p:nvSpPr>
        <p:spPr>
          <a:xfrm>
            <a:off x="0" y="0"/>
            <a:ext cx="9144000" cy="411163"/>
          </a:xfrm>
          <a:prstGeom prst="rect">
            <a:avLst/>
          </a:prstGeom>
          <a:gradFill flip="none" rotWithShape="1">
            <a:gsLst>
              <a:gs pos="40000">
                <a:srgbClr val="66080A"/>
              </a:gs>
              <a:gs pos="60000">
                <a:srgbClr val="720A0C"/>
              </a:gs>
              <a:gs pos="100000">
                <a:srgbClr val="640709"/>
              </a:gs>
              <a:gs pos="0">
                <a:srgbClr val="5C0507"/>
              </a:gs>
              <a:gs pos="50000">
                <a:srgbClr val="D7221F"/>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1"/>
          <p:cNvSpPr>
            <a:spLocks noGrp="1"/>
          </p:cNvSpPr>
          <p:nvPr>
            <p:ph type="title"/>
          </p:nvPr>
        </p:nvSpPr>
        <p:spPr>
          <a:xfrm>
            <a:off x="228600" y="3429000"/>
            <a:ext cx="8686800" cy="1524000"/>
          </a:xfrm>
        </p:spPr>
        <p:txBody>
          <a:bodyPr anchor="b"/>
          <a:lstStyle>
            <a:lvl1pPr algn="ctr">
              <a:defRPr sz="2800" b="1" cap="none" baseline="0"/>
            </a:lvl1pPr>
          </a:lstStyle>
          <a:p>
            <a:r>
              <a:rPr lang="de-DE" smtClean="0"/>
              <a:t>Titelmasterformat durch Klicken bearbeiten</a:t>
            </a:r>
            <a:endParaRPr lang="en-US" dirty="0"/>
          </a:p>
        </p:txBody>
      </p:sp>
      <p:sp>
        <p:nvSpPr>
          <p:cNvPr id="6" name="Text Placeholder 2"/>
          <p:cNvSpPr>
            <a:spLocks noGrp="1"/>
          </p:cNvSpPr>
          <p:nvPr>
            <p:ph type="body" idx="1"/>
          </p:nvPr>
        </p:nvSpPr>
        <p:spPr>
          <a:xfrm>
            <a:off x="228600" y="5029200"/>
            <a:ext cx="8686800" cy="1295400"/>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7" name="Footer Placeholder 4"/>
          <p:cNvSpPr>
            <a:spLocks noGrp="1"/>
          </p:cNvSpPr>
          <p:nvPr>
            <p:ph type="ftr" sz="quarter" idx="10"/>
          </p:nvPr>
        </p:nvSpPr>
        <p:spPr/>
        <p:txBody>
          <a:bodyPr/>
          <a:lstStyle>
            <a:lvl1pPr algn="l">
              <a:lnSpc>
                <a:spcPct val="100000"/>
              </a:lnSpc>
              <a:defRPr sz="1000" b="0">
                <a:solidFill>
                  <a:srgbClr val="85888B"/>
                </a:solidFill>
                <a:latin typeface="Arial" pitchFamily="34" charset="0"/>
                <a:cs typeface="Arial" pitchFamily="34" charset="0"/>
              </a:defRPr>
            </a:lvl1pPr>
          </a:lstStyle>
          <a:p>
            <a:pPr>
              <a:defRPr/>
            </a:pPr>
            <a:r>
              <a:rPr lang="en-US"/>
              <a:t>© Xtralis Pty. Ltd. </a:t>
            </a:r>
            <a:r>
              <a:rPr lang="en-US">
                <a:latin typeface="Arial"/>
                <a:cs typeface="Arial"/>
              </a:rPr>
              <a:t>─ Confidential Information</a:t>
            </a:r>
            <a:endParaRPr lang="en-US"/>
          </a:p>
        </p:txBody>
      </p:sp>
      <p:sp>
        <p:nvSpPr>
          <p:cNvPr id="8" name="Slide Number Placeholder 5"/>
          <p:cNvSpPr>
            <a:spLocks noGrp="1"/>
          </p:cNvSpPr>
          <p:nvPr>
            <p:ph type="sldNum" sz="quarter" idx="11"/>
          </p:nvPr>
        </p:nvSpPr>
        <p:spPr/>
        <p:txBody>
          <a:bodyPr/>
          <a:lstStyle>
            <a:lvl1pPr algn="ctr">
              <a:lnSpc>
                <a:spcPts val="1000"/>
              </a:lnSpc>
              <a:defRPr sz="1000" b="1">
                <a:solidFill>
                  <a:srgbClr val="881719"/>
                </a:solidFill>
                <a:latin typeface="Arial" pitchFamily="34" charset="0"/>
                <a:cs typeface="Arial" pitchFamily="34" charset="0"/>
              </a:defRPr>
            </a:lvl1pPr>
          </a:lstStyle>
          <a:p>
            <a:pPr>
              <a:defRPr/>
            </a:pPr>
            <a:fld id="{0F08A05B-295B-4B1E-8E8C-C7422E55D5D0}" type="slidenum">
              <a:rPr lang="en-US"/>
              <a:pPr>
                <a:defRPr/>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srcRect/>
          <a:stretch>
            <a:fillRect/>
          </a:stretch>
        </p:blipFill>
        <p:spPr bwMode="auto">
          <a:xfrm>
            <a:off x="0" y="0"/>
            <a:ext cx="9144000" cy="411163"/>
          </a:xfrm>
          <a:prstGeom prst="rect">
            <a:avLst/>
          </a:prstGeom>
          <a:noFill/>
          <a:ln w="9525">
            <a:noFill/>
            <a:miter lim="800000"/>
            <a:headEnd/>
            <a:tailEnd/>
          </a:ln>
        </p:spPr>
      </p:pic>
      <p:sp>
        <p:nvSpPr>
          <p:cNvPr id="6" name="Title 1"/>
          <p:cNvSpPr>
            <a:spLocks noGrp="1"/>
          </p:cNvSpPr>
          <p:nvPr>
            <p:ph type="title"/>
          </p:nvPr>
        </p:nvSpPr>
        <p:spPr>
          <a:xfrm>
            <a:off x="228600" y="533400"/>
            <a:ext cx="8686800" cy="685800"/>
          </a:xfrm>
        </p:spPr>
        <p:txBody>
          <a:bodyPr/>
          <a:lstStyle/>
          <a:p>
            <a:r>
              <a:rPr lang="de-DE" smtClean="0"/>
              <a:t>Titelmasterformat durch Klicken bearbeiten</a:t>
            </a:r>
            <a:endParaRPr lang="en-US" dirty="0"/>
          </a:p>
        </p:txBody>
      </p:sp>
      <p:sp>
        <p:nvSpPr>
          <p:cNvPr id="7" name="Content Placeholder 2"/>
          <p:cNvSpPr>
            <a:spLocks noGrp="1"/>
          </p:cNvSpPr>
          <p:nvPr>
            <p:ph sz="half" idx="1"/>
          </p:nvPr>
        </p:nvSpPr>
        <p:spPr>
          <a:xfrm>
            <a:off x="228600" y="1295400"/>
            <a:ext cx="4267200" cy="5029200"/>
          </a:xfrm>
        </p:spPr>
        <p:txBody>
          <a:bodyPr/>
          <a:lstStyle>
            <a:lvl1pPr>
              <a:defRPr sz="2000"/>
            </a:lvl1pPr>
            <a:lvl2pPr>
              <a:spcBef>
                <a:spcPts val="600"/>
              </a:spcBef>
              <a:defRPr sz="1800"/>
            </a:lvl2pPr>
            <a:lvl3pPr>
              <a:spcBef>
                <a:spcPts val="0"/>
              </a:spcBef>
              <a:defRPr sz="1600"/>
            </a:lvl3pPr>
            <a:lvl4pPr>
              <a:spcBef>
                <a:spcPts val="0"/>
              </a:spcBef>
              <a:defRPr sz="1400"/>
            </a:lvl4pPr>
            <a:lvl5pPr>
              <a:spcBef>
                <a:spcPts val="0"/>
              </a:spcBef>
              <a:defRPr sz="12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Content Placeholder 3"/>
          <p:cNvSpPr>
            <a:spLocks noGrp="1"/>
          </p:cNvSpPr>
          <p:nvPr>
            <p:ph sz="half" idx="2"/>
          </p:nvPr>
        </p:nvSpPr>
        <p:spPr>
          <a:xfrm>
            <a:off x="4648200" y="1295400"/>
            <a:ext cx="4267200" cy="5029200"/>
          </a:xfrm>
        </p:spPr>
        <p:txBody>
          <a:bodyPr/>
          <a:lstStyle>
            <a:lvl1pPr>
              <a:defRPr sz="2000"/>
            </a:lvl1pPr>
            <a:lvl2pPr>
              <a:spcBef>
                <a:spcPts val="600"/>
              </a:spcBef>
              <a:defRPr sz="1800"/>
            </a:lvl2pPr>
            <a:lvl3pPr>
              <a:spcBef>
                <a:spcPts val="0"/>
              </a:spcBef>
              <a:defRPr sz="1600"/>
            </a:lvl3pPr>
            <a:lvl4pPr>
              <a:spcBef>
                <a:spcPts val="0"/>
              </a:spcBef>
              <a:defRPr sz="1400"/>
            </a:lvl4pPr>
            <a:lvl5pPr>
              <a:spcBef>
                <a:spcPts val="0"/>
              </a:spcBef>
              <a:defRPr sz="12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9" name="Footer Placeholder 4"/>
          <p:cNvSpPr>
            <a:spLocks noGrp="1"/>
          </p:cNvSpPr>
          <p:nvPr>
            <p:ph type="ftr" sz="quarter" idx="10"/>
          </p:nvPr>
        </p:nvSpPr>
        <p:spPr/>
        <p:txBody>
          <a:bodyPr/>
          <a:lstStyle>
            <a:lvl1pPr algn="l">
              <a:lnSpc>
                <a:spcPct val="100000"/>
              </a:lnSpc>
              <a:defRPr sz="1000" b="0">
                <a:solidFill>
                  <a:srgbClr val="85888B"/>
                </a:solidFill>
                <a:latin typeface="Arial" pitchFamily="34" charset="0"/>
                <a:cs typeface="Arial" pitchFamily="34" charset="0"/>
              </a:defRPr>
            </a:lvl1pPr>
          </a:lstStyle>
          <a:p>
            <a:pPr>
              <a:defRPr/>
            </a:pPr>
            <a:r>
              <a:rPr lang="en-US"/>
              <a:t>© Xtralis Pty. Ltd. </a:t>
            </a:r>
            <a:r>
              <a:rPr lang="en-US">
                <a:latin typeface="Arial"/>
                <a:cs typeface="Arial"/>
              </a:rPr>
              <a:t>─ Confidential Information</a:t>
            </a:r>
            <a:endParaRPr lang="en-US"/>
          </a:p>
        </p:txBody>
      </p:sp>
      <p:sp>
        <p:nvSpPr>
          <p:cNvPr id="10" name="Slide Number Placeholder 5"/>
          <p:cNvSpPr>
            <a:spLocks noGrp="1"/>
          </p:cNvSpPr>
          <p:nvPr>
            <p:ph type="sldNum" sz="quarter" idx="11"/>
          </p:nvPr>
        </p:nvSpPr>
        <p:spPr/>
        <p:txBody>
          <a:bodyPr/>
          <a:lstStyle>
            <a:lvl1pPr algn="ctr">
              <a:lnSpc>
                <a:spcPts val="1000"/>
              </a:lnSpc>
              <a:defRPr sz="1000" b="1">
                <a:solidFill>
                  <a:srgbClr val="881719"/>
                </a:solidFill>
                <a:latin typeface="Arial" pitchFamily="34" charset="0"/>
                <a:cs typeface="Arial" pitchFamily="34" charset="0"/>
              </a:defRPr>
            </a:lvl1pPr>
          </a:lstStyle>
          <a:p>
            <a:pPr>
              <a:defRPr/>
            </a:pPr>
            <a:fld id="{AE0E4397-4683-4159-A28C-AC92D54D633C}" type="slidenum">
              <a:rPr lang="en-US"/>
              <a:pPr>
                <a:defRPr/>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srcRect/>
          <a:stretch>
            <a:fillRect/>
          </a:stretch>
        </p:blipFill>
        <p:spPr bwMode="auto">
          <a:xfrm>
            <a:off x="0" y="0"/>
            <a:ext cx="9144000" cy="411163"/>
          </a:xfrm>
          <a:prstGeom prst="rect">
            <a:avLst/>
          </a:prstGeom>
          <a:noFill/>
          <a:ln w="9525">
            <a:noFill/>
            <a:miter lim="800000"/>
            <a:headEnd/>
            <a:tailEnd/>
          </a:ln>
        </p:spPr>
      </p:pic>
      <p:sp>
        <p:nvSpPr>
          <p:cNvPr id="8" name="Title 1"/>
          <p:cNvSpPr>
            <a:spLocks noGrp="1"/>
          </p:cNvSpPr>
          <p:nvPr>
            <p:ph type="title"/>
          </p:nvPr>
        </p:nvSpPr>
        <p:spPr>
          <a:xfrm>
            <a:off x="228600" y="533400"/>
            <a:ext cx="8686800" cy="685800"/>
          </a:xfrm>
        </p:spPr>
        <p:txBody>
          <a:bodyPr/>
          <a:lstStyle/>
          <a:p>
            <a:r>
              <a:rPr lang="de-DE" smtClean="0"/>
              <a:t>Titelmasterformat durch Klicken bearbeiten</a:t>
            </a:r>
            <a:endParaRPr lang="en-US" dirty="0"/>
          </a:p>
        </p:txBody>
      </p:sp>
      <p:sp>
        <p:nvSpPr>
          <p:cNvPr id="4" name="Footer Placeholder 4"/>
          <p:cNvSpPr>
            <a:spLocks noGrp="1"/>
          </p:cNvSpPr>
          <p:nvPr>
            <p:ph type="ftr" sz="quarter" idx="10"/>
          </p:nvPr>
        </p:nvSpPr>
        <p:spPr/>
        <p:txBody>
          <a:bodyPr/>
          <a:lstStyle>
            <a:lvl1pPr algn="l">
              <a:lnSpc>
                <a:spcPct val="100000"/>
              </a:lnSpc>
              <a:defRPr sz="1000" b="0">
                <a:solidFill>
                  <a:srgbClr val="85888B"/>
                </a:solidFill>
                <a:latin typeface="Arial" pitchFamily="34" charset="0"/>
                <a:cs typeface="Arial" pitchFamily="34" charset="0"/>
              </a:defRPr>
            </a:lvl1pPr>
          </a:lstStyle>
          <a:p>
            <a:pPr>
              <a:defRPr/>
            </a:pPr>
            <a:r>
              <a:rPr lang="en-US"/>
              <a:t>© Xtralis Pty. Ltd. </a:t>
            </a:r>
            <a:r>
              <a:rPr lang="en-US">
                <a:latin typeface="Arial"/>
                <a:cs typeface="Arial"/>
              </a:rPr>
              <a:t>─ Confidential Information</a:t>
            </a:r>
            <a:endParaRPr lang="en-US"/>
          </a:p>
        </p:txBody>
      </p:sp>
      <p:sp>
        <p:nvSpPr>
          <p:cNvPr id="5" name="Slide Number Placeholder 5"/>
          <p:cNvSpPr>
            <a:spLocks noGrp="1"/>
          </p:cNvSpPr>
          <p:nvPr>
            <p:ph type="sldNum" sz="quarter" idx="11"/>
          </p:nvPr>
        </p:nvSpPr>
        <p:spPr/>
        <p:txBody>
          <a:bodyPr/>
          <a:lstStyle>
            <a:lvl1pPr algn="ctr">
              <a:lnSpc>
                <a:spcPts val="1000"/>
              </a:lnSpc>
              <a:defRPr sz="1000" b="1">
                <a:solidFill>
                  <a:srgbClr val="881719"/>
                </a:solidFill>
                <a:latin typeface="Arial" pitchFamily="34" charset="0"/>
                <a:cs typeface="Arial" pitchFamily="34" charset="0"/>
              </a:defRPr>
            </a:lvl1pPr>
          </a:lstStyle>
          <a:p>
            <a:pPr>
              <a:defRPr/>
            </a:pPr>
            <a:fld id="{5D98C284-4423-4143-89EA-3B1B8AEFDA32}" type="slidenum">
              <a:rPr lang="en-US"/>
              <a:pPr>
                <a:defRPr/>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 Xtralis Pty. Ltd. </a:t>
            </a:r>
            <a:r>
              <a:rPr lang="en-US">
                <a:latin typeface="Arial"/>
                <a:cs typeface="Arial"/>
              </a:rPr>
              <a:t>─ Confidential Information</a:t>
            </a:r>
            <a:endParaRPr lang="en-US"/>
          </a:p>
        </p:txBody>
      </p:sp>
      <p:sp>
        <p:nvSpPr>
          <p:cNvPr id="3" name="Slide Number Placeholder 5"/>
          <p:cNvSpPr>
            <a:spLocks noGrp="1"/>
          </p:cNvSpPr>
          <p:nvPr>
            <p:ph type="sldNum" sz="quarter" idx="11"/>
          </p:nvPr>
        </p:nvSpPr>
        <p:spPr/>
        <p:txBody>
          <a:bodyPr/>
          <a:lstStyle>
            <a:lvl1pPr>
              <a:defRPr/>
            </a:lvl1pPr>
          </a:lstStyle>
          <a:p>
            <a:pPr>
              <a:defRPr/>
            </a:pPr>
            <a:fld id="{27B6F542-8167-416D-AD7B-12BEBC465C8D}" type="slidenum">
              <a:rPr lang="en-US"/>
              <a:pPr>
                <a:defRPr/>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0"/>
            <a:ext cx="9144000" cy="411163"/>
          </a:xfrm>
          <a:prstGeom prst="rect">
            <a:avLst/>
          </a:prstGeom>
          <a:noFill/>
          <a:ln w="9525">
            <a:noFill/>
            <a:miter lim="800000"/>
            <a:headEnd/>
            <a:tailEnd/>
          </a:ln>
        </p:spPr>
      </p:pic>
      <p:sp>
        <p:nvSpPr>
          <p:cNvPr id="3" name="Title 1"/>
          <p:cNvSpPr>
            <a:spLocks noGrp="1"/>
          </p:cNvSpPr>
          <p:nvPr>
            <p:ph type="title"/>
          </p:nvPr>
        </p:nvSpPr>
        <p:spPr>
          <a:xfrm>
            <a:off x="228600" y="533400"/>
            <a:ext cx="3236913" cy="1143000"/>
          </a:xfrm>
        </p:spPr>
        <p:txBody>
          <a:bodyPr/>
          <a:lstStyle>
            <a:lvl1pPr algn="l">
              <a:defRPr sz="2800" b="1"/>
            </a:lvl1pPr>
          </a:lstStyle>
          <a:p>
            <a:r>
              <a:rPr lang="de-DE" smtClean="0"/>
              <a:t>Titelmasterformat durch Klicken bearbeiten</a:t>
            </a:r>
            <a:endParaRPr lang="en-US" dirty="0"/>
          </a:p>
        </p:txBody>
      </p:sp>
      <p:sp>
        <p:nvSpPr>
          <p:cNvPr id="4" name="Content Placeholder 2"/>
          <p:cNvSpPr>
            <a:spLocks noGrp="1"/>
          </p:cNvSpPr>
          <p:nvPr>
            <p:ph idx="1"/>
          </p:nvPr>
        </p:nvSpPr>
        <p:spPr>
          <a:xfrm>
            <a:off x="3575050" y="533400"/>
            <a:ext cx="5340350" cy="5791200"/>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3"/>
          <p:cNvSpPr>
            <a:spLocks noGrp="1"/>
          </p:cNvSpPr>
          <p:nvPr>
            <p:ph type="body" sz="half" idx="2"/>
          </p:nvPr>
        </p:nvSpPr>
        <p:spPr>
          <a:xfrm>
            <a:off x="228600" y="1752600"/>
            <a:ext cx="3236913" cy="457200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7" name="Footer Placeholder 4"/>
          <p:cNvSpPr>
            <a:spLocks noGrp="1"/>
          </p:cNvSpPr>
          <p:nvPr>
            <p:ph type="ftr" sz="quarter" idx="10"/>
          </p:nvPr>
        </p:nvSpPr>
        <p:spPr/>
        <p:txBody>
          <a:bodyPr/>
          <a:lstStyle>
            <a:lvl1pPr algn="l">
              <a:lnSpc>
                <a:spcPct val="100000"/>
              </a:lnSpc>
              <a:defRPr sz="1000" b="0">
                <a:solidFill>
                  <a:srgbClr val="85888B"/>
                </a:solidFill>
                <a:latin typeface="Arial" pitchFamily="34" charset="0"/>
                <a:cs typeface="Arial" pitchFamily="34" charset="0"/>
              </a:defRPr>
            </a:lvl1pPr>
          </a:lstStyle>
          <a:p>
            <a:pPr>
              <a:defRPr/>
            </a:pPr>
            <a:r>
              <a:rPr lang="en-US"/>
              <a:t>© Xtralis Pty. Ltd. </a:t>
            </a:r>
            <a:r>
              <a:rPr lang="en-US">
                <a:latin typeface="Arial"/>
                <a:cs typeface="Arial"/>
              </a:rPr>
              <a:t>─ Confidential Information</a:t>
            </a:r>
            <a:endParaRPr lang="en-US"/>
          </a:p>
        </p:txBody>
      </p:sp>
      <p:sp>
        <p:nvSpPr>
          <p:cNvPr id="8" name="Slide Number Placeholder 5"/>
          <p:cNvSpPr>
            <a:spLocks noGrp="1"/>
          </p:cNvSpPr>
          <p:nvPr>
            <p:ph type="sldNum" sz="quarter" idx="11"/>
          </p:nvPr>
        </p:nvSpPr>
        <p:spPr/>
        <p:txBody>
          <a:bodyPr/>
          <a:lstStyle>
            <a:lvl1pPr algn="ctr">
              <a:lnSpc>
                <a:spcPts val="1000"/>
              </a:lnSpc>
              <a:defRPr sz="1000" b="1">
                <a:solidFill>
                  <a:srgbClr val="881719"/>
                </a:solidFill>
                <a:latin typeface="Arial" pitchFamily="34" charset="0"/>
                <a:cs typeface="Arial" pitchFamily="34" charset="0"/>
              </a:defRPr>
            </a:lvl1pPr>
          </a:lstStyle>
          <a:p>
            <a:pPr>
              <a:defRPr/>
            </a:pPr>
            <a:fld id="{8A368E96-F000-4111-8B55-B12955884869}" type="slidenum">
              <a:rPr lang="en-US"/>
              <a:pPr>
                <a:defRPr/>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srcRect/>
          <a:stretch>
            <a:fillRect/>
          </a:stretch>
        </p:blipFill>
        <p:spPr bwMode="auto">
          <a:xfrm>
            <a:off x="0" y="0"/>
            <a:ext cx="9144000" cy="411163"/>
          </a:xfrm>
          <a:prstGeom prst="rect">
            <a:avLst/>
          </a:prstGeom>
          <a:noFill/>
          <a:ln w="9525">
            <a:noFill/>
            <a:miter lim="800000"/>
            <a:headEnd/>
            <a:tailEnd/>
          </a:ln>
        </p:spPr>
      </p:pic>
      <p:sp>
        <p:nvSpPr>
          <p:cNvPr id="6" name="Title 1"/>
          <p:cNvSpPr>
            <a:spLocks noGrp="1"/>
          </p:cNvSpPr>
          <p:nvPr>
            <p:ph type="title"/>
          </p:nvPr>
        </p:nvSpPr>
        <p:spPr>
          <a:xfrm>
            <a:off x="228600" y="5181600"/>
            <a:ext cx="8686800" cy="566738"/>
          </a:xfrm>
        </p:spPr>
        <p:txBody>
          <a:bodyPr anchor="b"/>
          <a:lstStyle>
            <a:lvl1pPr algn="ctr">
              <a:lnSpc>
                <a:spcPct val="100000"/>
              </a:lnSpc>
              <a:defRPr sz="2800" b="1"/>
            </a:lvl1pPr>
          </a:lstStyle>
          <a:p>
            <a:r>
              <a:rPr lang="de-DE" smtClean="0"/>
              <a:t>Titelmasterformat durch Klicken bearbeiten</a:t>
            </a:r>
            <a:endParaRPr lang="en-US" dirty="0"/>
          </a:p>
        </p:txBody>
      </p:sp>
      <p:sp>
        <p:nvSpPr>
          <p:cNvPr id="7" name="Picture Placeholder 2"/>
          <p:cNvSpPr>
            <a:spLocks noGrp="1"/>
          </p:cNvSpPr>
          <p:nvPr>
            <p:ph type="pic" idx="1"/>
          </p:nvPr>
        </p:nvSpPr>
        <p:spPr>
          <a:xfrm>
            <a:off x="228600" y="533400"/>
            <a:ext cx="8686800" cy="4572000"/>
          </a:xfrm>
        </p:spPr>
        <p:txBody>
          <a:bodyPr rtlCol="0" anchor="ctr">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en-US" noProof="0" dirty="0"/>
          </a:p>
        </p:txBody>
      </p:sp>
      <p:sp>
        <p:nvSpPr>
          <p:cNvPr id="8" name="Text Placeholder 3"/>
          <p:cNvSpPr>
            <a:spLocks noGrp="1"/>
          </p:cNvSpPr>
          <p:nvPr>
            <p:ph type="body" sz="half" idx="2"/>
          </p:nvPr>
        </p:nvSpPr>
        <p:spPr>
          <a:xfrm>
            <a:off x="220270" y="5867400"/>
            <a:ext cx="8694987" cy="457200"/>
          </a:xfrm>
        </p:spPr>
        <p:txBody>
          <a:bodyPr>
            <a:normAutofit/>
          </a:bodyPr>
          <a:lstStyle>
            <a:lvl1pPr marL="0" indent="0" algn="ctr">
              <a:lnSpc>
                <a:spcPct val="1000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9" name="Footer Placeholder 4"/>
          <p:cNvSpPr>
            <a:spLocks noGrp="1"/>
          </p:cNvSpPr>
          <p:nvPr>
            <p:ph type="ftr" sz="quarter" idx="10"/>
          </p:nvPr>
        </p:nvSpPr>
        <p:spPr/>
        <p:txBody>
          <a:bodyPr/>
          <a:lstStyle>
            <a:lvl1pPr algn="l">
              <a:lnSpc>
                <a:spcPct val="100000"/>
              </a:lnSpc>
              <a:defRPr sz="1000" b="0">
                <a:solidFill>
                  <a:srgbClr val="85888B"/>
                </a:solidFill>
                <a:latin typeface="Arial" pitchFamily="34" charset="0"/>
                <a:cs typeface="Arial" pitchFamily="34" charset="0"/>
              </a:defRPr>
            </a:lvl1pPr>
          </a:lstStyle>
          <a:p>
            <a:pPr>
              <a:defRPr/>
            </a:pPr>
            <a:r>
              <a:rPr lang="en-US"/>
              <a:t>© Xtralis Pty. Ltd. </a:t>
            </a:r>
            <a:r>
              <a:rPr lang="en-US">
                <a:latin typeface="Arial"/>
                <a:cs typeface="Arial"/>
              </a:rPr>
              <a:t>─ Confidential Information</a:t>
            </a:r>
            <a:endParaRPr lang="en-US"/>
          </a:p>
        </p:txBody>
      </p:sp>
      <p:sp>
        <p:nvSpPr>
          <p:cNvPr id="10" name="Slide Number Placeholder 5"/>
          <p:cNvSpPr>
            <a:spLocks noGrp="1"/>
          </p:cNvSpPr>
          <p:nvPr>
            <p:ph type="sldNum" sz="quarter" idx="11"/>
          </p:nvPr>
        </p:nvSpPr>
        <p:spPr/>
        <p:txBody>
          <a:bodyPr/>
          <a:lstStyle>
            <a:lvl1pPr algn="ctr">
              <a:lnSpc>
                <a:spcPts val="1000"/>
              </a:lnSpc>
              <a:defRPr sz="1000" b="1">
                <a:solidFill>
                  <a:srgbClr val="881719"/>
                </a:solidFill>
                <a:latin typeface="Arial" pitchFamily="34" charset="0"/>
                <a:cs typeface="Arial" pitchFamily="34" charset="0"/>
              </a:defRPr>
            </a:lvl1pPr>
          </a:lstStyle>
          <a:p>
            <a:pPr>
              <a:defRPr/>
            </a:pPr>
            <a:fld id="{4474E388-EA93-49F0-856A-8F991506A73A}" type="slidenum">
              <a:rPr lang="en-US"/>
              <a:pPr>
                <a:defRPr/>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19138" y="179388"/>
            <a:ext cx="5938837" cy="719137"/>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719138" y="1438275"/>
            <a:ext cx="2892425" cy="46783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763963" y="1438275"/>
            <a:ext cx="2894012" cy="46783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533400"/>
            <a:ext cx="86868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Titelmasterformat durch Klicken bearbeiten</a:t>
            </a:r>
            <a:endParaRPr lang="en-US" smtClean="0"/>
          </a:p>
        </p:txBody>
      </p:sp>
      <p:sp>
        <p:nvSpPr>
          <p:cNvPr id="1027" name="Text Placeholder 2"/>
          <p:cNvSpPr>
            <a:spLocks noGrp="1"/>
          </p:cNvSpPr>
          <p:nvPr>
            <p:ph type="body" idx="1"/>
          </p:nvPr>
        </p:nvSpPr>
        <p:spPr bwMode="auto">
          <a:xfrm>
            <a:off x="228600" y="1295400"/>
            <a:ext cx="8686800" cy="5029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15" name="Footer Placeholder 4"/>
          <p:cNvSpPr>
            <a:spLocks noGrp="1"/>
          </p:cNvSpPr>
          <p:nvPr>
            <p:ph type="ftr" sz="quarter" idx="3"/>
          </p:nvPr>
        </p:nvSpPr>
        <p:spPr>
          <a:xfrm>
            <a:off x="0" y="6446838"/>
            <a:ext cx="2971800" cy="411162"/>
          </a:xfrm>
          <a:prstGeom prst="rect">
            <a:avLst/>
          </a:prstGeom>
        </p:spPr>
        <p:txBody>
          <a:bodyPr vert="horz" lIns="45720" tIns="0" rIns="0" bIns="0" rtlCol="0" anchor="ctr"/>
          <a:lstStyle>
            <a:lvl1pPr algn="l" fontAlgn="auto">
              <a:lnSpc>
                <a:spcPct val="100000"/>
              </a:lnSpc>
              <a:spcBef>
                <a:spcPts val="0"/>
              </a:spcBef>
              <a:spcAft>
                <a:spcPts val="0"/>
              </a:spcAft>
              <a:defRPr sz="1000" b="0">
                <a:solidFill>
                  <a:srgbClr val="85888B"/>
                </a:solidFill>
                <a:latin typeface="Arial" pitchFamily="34" charset="0"/>
                <a:ea typeface="ＭＳ Ｐゴシック" pitchFamily="34" charset="-128"/>
                <a:cs typeface="Arial" pitchFamily="34" charset="0"/>
              </a:defRPr>
            </a:lvl1pPr>
          </a:lstStyle>
          <a:p>
            <a:pPr>
              <a:defRPr/>
            </a:pPr>
            <a:r>
              <a:rPr lang="en-US"/>
              <a:t>© Xtralis Pty. Ltd. </a:t>
            </a:r>
            <a:r>
              <a:rPr lang="en-US">
                <a:latin typeface="Arial"/>
                <a:cs typeface="Arial"/>
              </a:rPr>
              <a:t>─ Confidential Information</a:t>
            </a:r>
            <a:endParaRPr lang="en-US"/>
          </a:p>
        </p:txBody>
      </p:sp>
      <p:sp>
        <p:nvSpPr>
          <p:cNvPr id="16" name="Slide Number Placeholder 5"/>
          <p:cNvSpPr>
            <a:spLocks noGrp="1"/>
          </p:cNvSpPr>
          <p:nvPr>
            <p:ph type="sldNum" sz="quarter" idx="4"/>
          </p:nvPr>
        </p:nvSpPr>
        <p:spPr>
          <a:xfrm>
            <a:off x="4114800" y="6446838"/>
            <a:ext cx="914400" cy="411162"/>
          </a:xfrm>
          <a:prstGeom prst="rect">
            <a:avLst/>
          </a:prstGeom>
        </p:spPr>
        <p:txBody>
          <a:bodyPr vert="horz" lIns="0" tIns="0" rIns="0" bIns="0" rtlCol="0" anchor="ctr"/>
          <a:lstStyle>
            <a:lvl1pPr algn="ctr" fontAlgn="auto">
              <a:lnSpc>
                <a:spcPts val="1000"/>
              </a:lnSpc>
              <a:spcBef>
                <a:spcPts val="0"/>
              </a:spcBef>
              <a:spcAft>
                <a:spcPts val="0"/>
              </a:spcAft>
              <a:defRPr sz="1000" b="1">
                <a:solidFill>
                  <a:srgbClr val="881719"/>
                </a:solidFill>
                <a:latin typeface="Arial" pitchFamily="34" charset="0"/>
                <a:ea typeface="ＭＳ Ｐゴシック" pitchFamily="34" charset="-128"/>
                <a:cs typeface="Arial" pitchFamily="34" charset="0"/>
              </a:defRPr>
            </a:lvl1pPr>
          </a:lstStyle>
          <a:p>
            <a:pPr>
              <a:defRPr/>
            </a:pPr>
            <a:fld id="{08629C51-71AC-4F69-9B2D-9DB50D4EA067}" type="slidenum">
              <a:rPr lang="en-US"/>
              <a:pPr>
                <a:defRPr/>
              </a:pPr>
              <a:t>‹#›</a:t>
            </a:fld>
            <a:endParaRPr lang="en-US"/>
          </a:p>
        </p:txBody>
      </p:sp>
      <p:pic>
        <p:nvPicPr>
          <p:cNvPr id="1030" name="Picture 6"/>
          <p:cNvPicPr>
            <a:picLocks noChangeAspect="1"/>
          </p:cNvPicPr>
          <p:nvPr userDrawn="1"/>
        </p:nvPicPr>
        <p:blipFill>
          <a:blip r:embed="rId13" cstate="print"/>
          <a:srcRect/>
          <a:stretch>
            <a:fillRect/>
          </a:stretch>
        </p:blipFill>
        <p:spPr bwMode="auto">
          <a:xfrm>
            <a:off x="7429500" y="6446838"/>
            <a:ext cx="1714500" cy="411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26" r:id="rId6"/>
    <p:sldLayoutId id="2147484432" r:id="rId7"/>
    <p:sldLayoutId id="2147484433" r:id="rId8"/>
    <p:sldLayoutId id="2147484434" r:id="rId9"/>
    <p:sldLayoutId id="2147484435" r:id="rId10"/>
    <p:sldLayoutId id="2147484436" r:id="rId11"/>
  </p:sldLayoutIdLst>
  <p:transition advClick="0"/>
  <p:txStyles>
    <p:titleStyle>
      <a:lvl1pPr algn="l" rtl="0" eaLnBrk="0" fontAlgn="base" hangingPunct="0">
        <a:spcBef>
          <a:spcPct val="0"/>
        </a:spcBef>
        <a:spcAft>
          <a:spcPct val="0"/>
        </a:spcAft>
        <a:defRPr sz="2400" b="1">
          <a:solidFill>
            <a:schemeClr val="tx2"/>
          </a:solidFill>
          <a:latin typeface="+mj-lt"/>
          <a:ea typeface="+mj-ea"/>
          <a:cs typeface="ＭＳ Ｐゴシック"/>
        </a:defRPr>
      </a:lvl1pPr>
      <a:lvl2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2pPr>
      <a:lvl3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3pPr>
      <a:lvl4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4pPr>
      <a:lvl5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5pPr>
      <a:lvl6pPr marL="457200" algn="l" rtl="0" fontAlgn="base">
        <a:spcBef>
          <a:spcPct val="0"/>
        </a:spcBef>
        <a:spcAft>
          <a:spcPct val="0"/>
        </a:spcAft>
        <a:defRPr sz="2400" b="1">
          <a:solidFill>
            <a:schemeClr val="tx2"/>
          </a:solidFill>
          <a:latin typeface="Arial" charset="0"/>
          <a:ea typeface="ＭＳ Ｐゴシック" pitchFamily="1" charset="-128"/>
        </a:defRPr>
      </a:lvl6pPr>
      <a:lvl7pPr marL="914400" algn="l" rtl="0" fontAlgn="base">
        <a:spcBef>
          <a:spcPct val="0"/>
        </a:spcBef>
        <a:spcAft>
          <a:spcPct val="0"/>
        </a:spcAft>
        <a:defRPr sz="2400" b="1">
          <a:solidFill>
            <a:schemeClr val="tx2"/>
          </a:solidFill>
          <a:latin typeface="Arial" charset="0"/>
          <a:ea typeface="ＭＳ Ｐゴシック" pitchFamily="1" charset="-128"/>
        </a:defRPr>
      </a:lvl7pPr>
      <a:lvl8pPr marL="1371600" algn="l" rtl="0" fontAlgn="base">
        <a:spcBef>
          <a:spcPct val="0"/>
        </a:spcBef>
        <a:spcAft>
          <a:spcPct val="0"/>
        </a:spcAft>
        <a:defRPr sz="2400" b="1">
          <a:solidFill>
            <a:schemeClr val="tx2"/>
          </a:solidFill>
          <a:latin typeface="Arial" charset="0"/>
          <a:ea typeface="ＭＳ Ｐゴシック" pitchFamily="1" charset="-128"/>
        </a:defRPr>
      </a:lvl8pPr>
      <a:lvl9pPr marL="1828800" algn="l" rtl="0" fontAlgn="base">
        <a:spcBef>
          <a:spcPct val="0"/>
        </a:spcBef>
        <a:spcAft>
          <a:spcPct val="0"/>
        </a:spcAft>
        <a:defRPr sz="2400" b="1">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5.jpeg"/><Relationship Id="rId5" Type="http://schemas.openxmlformats.org/officeDocument/2006/relationships/slide" Target="slide18.xml"/><Relationship Id="rId10" Type="http://schemas.openxmlformats.org/officeDocument/2006/relationships/slide" Target="slide49.xml"/><Relationship Id="rId4" Type="http://schemas.openxmlformats.org/officeDocument/2006/relationships/slide" Target="slide19.xml"/><Relationship Id="rId9" Type="http://schemas.openxmlformats.org/officeDocument/2006/relationships/slide" Target="slide2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43.pn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1.wav"/><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0.png"/><Relationship Id="rId4" Type="http://schemas.openxmlformats.org/officeDocument/2006/relationships/image" Target="../media/image52.pn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0.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0.xml"/><Relationship Id="rId5" Type="http://schemas.openxmlformats.org/officeDocument/2006/relationships/image" Target="../media/image39.png"/><Relationship Id="rId4" Type="http://schemas.openxmlformats.org/officeDocument/2006/relationships/slide" Target="slide14.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jpeg"/></Relationships>
</file>

<file path=ppt/slides/_rels/slide4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voltek.co.uk/ZE1-1.asp?cat_id=13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jpeg"/></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39.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92.png"/><Relationship Id="rId4" Type="http://schemas.openxmlformats.org/officeDocument/2006/relationships/image" Target="../media/image91.jpe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0.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8.png"/><Relationship Id="rId5" Type="http://schemas.openxmlformats.org/officeDocument/2006/relationships/tags" Target="../tags/tag5.xml"/><Relationship Id="rId10" Type="http://schemas.openxmlformats.org/officeDocument/2006/relationships/image" Target="../media/image17.png"/><Relationship Id="rId4" Type="http://schemas.openxmlformats.org/officeDocument/2006/relationships/tags" Target="../tags/tag4.xml"/><Relationship Id="rId9"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5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jpeg"/></Relationships>
</file>

<file path=ppt/slides/_rels/slide5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61.xml.rels><?xml version="1.0" encoding="UTF-8" standalone="yes"?>
<Relationships xmlns="http://schemas.openxmlformats.org/package/2006/relationships"><Relationship Id="rId3" Type="http://schemas.openxmlformats.org/officeDocument/2006/relationships/image" Target="../media/image109.jpeg"/><Relationship Id="rId7" Type="http://schemas.openxmlformats.org/officeDocument/2006/relationships/image" Target="../media/image11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62.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jpeg"/></Relationships>
</file>

<file path=ppt/slides/_rels/slide63.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9.jpeg"/></Relationships>
</file>

<file path=ppt/slides/_rels/slide64.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1.jpeg"/></Relationships>
</file>

<file path=ppt/slides/_rels/slide65.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5.jpeg"/></Relationships>
</file>

<file path=ppt/slides/_rels/slide68.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8.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92.png"/><Relationship Id="rId5" Type="http://schemas.openxmlformats.org/officeDocument/2006/relationships/image" Target="../media/image90.jpeg"/><Relationship Id="rId4" Type="http://schemas.openxmlformats.org/officeDocument/2006/relationships/image" Target="../media/image91.jpeg"/></Relationships>
</file>

<file path=ppt/slides/_rels/slide7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jpeg"/></Relationships>
</file>

<file path=ppt/slides/_rels/slide7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ctrTitle"/>
          </p:nvPr>
        </p:nvSpPr>
        <p:spPr>
          <a:xfrm>
            <a:off x="838200" y="1676400"/>
            <a:ext cx="5029200" cy="1752600"/>
          </a:xfrm>
        </p:spPr>
        <p:txBody>
          <a:bodyPr anchor="ctr"/>
          <a:lstStyle/>
          <a:p>
            <a:pPr algn="ctr"/>
            <a:r>
              <a:rPr lang="ru-RU" sz="2400" dirty="0" smtClean="0"/>
              <a:t>Детекторы </a:t>
            </a:r>
            <a:r>
              <a:rPr lang="en-US" sz="2400" dirty="0" smtClean="0"/>
              <a:t>STA</a:t>
            </a:r>
            <a:r>
              <a:rPr lang="en-GB" sz="2400" dirty="0" smtClean="0"/>
              <a:t> </a:t>
            </a:r>
            <a:br>
              <a:rPr lang="en-GB" sz="2400" dirty="0" smtClean="0"/>
            </a:br>
            <a:r>
              <a:rPr lang="ru-RU" sz="2400" dirty="0" smtClean="0"/>
              <a:t>от стандартных ПИК</a:t>
            </a:r>
            <a:r>
              <a:rPr lang="en-GB" sz="2400" dirty="0" smtClean="0"/>
              <a:t> </a:t>
            </a:r>
            <a:r>
              <a:rPr lang="ru-RU" sz="2400" dirty="0" smtClean="0"/>
              <a:t>до интеллектуальных периметров</a:t>
            </a:r>
            <a:r>
              <a:rPr lang="en-GB" sz="2400" dirty="0" smtClean="0"/>
              <a:t/>
            </a:r>
            <a:br>
              <a:rPr lang="en-GB" sz="2400" dirty="0" smtClean="0"/>
            </a:br>
            <a:r>
              <a:rPr lang="en-GB" sz="2400" dirty="0" smtClean="0"/>
              <a:t/>
            </a:r>
            <a:br>
              <a:rPr lang="en-GB" sz="2400" dirty="0" smtClean="0"/>
            </a:br>
            <a:endParaRPr lang="en-GB" sz="2400" i="1" dirty="0" smtClean="0"/>
          </a:p>
        </p:txBody>
      </p:sp>
      <p:sp>
        <p:nvSpPr>
          <p:cNvPr id="12291" name="AutoShape 4" descr="data:image/jpeg;base64,/9j/4AAQSkZJRgABAQAAAQABAAD/2wBDAAkGBwgHBgkIBwgKCgkLDRYPDQwMDRsUFRAWIB0iIiAdHx8kKDQsJCYxJx8fLT0tMTU3Ojo6Iys/RD84QzQ5Ojf/2wBDAQoKCg0MDRoPDxo3JR8lNzc3Nzc3Nzc3Nzc3Nzc3Nzc3Nzc3Nzc3Nzc3Nzc3Nzc3Nzc3Nzc3Nzc3Nzc3Nzc3Nzf/wAARCACBAMkDASIAAhEBAxEB/8QAHAAAAgIDAQEAAAAAAAAAAAAAAAECAwQFBwYI/8QASRAAAgEDAQUCBgsNCQEAAAAAAAECAwQRBQYSITFBE1EUImFxk9EHFTI2VXJzdLGy0hYXIzM1QkNTVIGRlKEkJSZEYmNkgsHw/8QAGgEBAQADAQEAAAAAAAAAAAAAAAECBAUDBv/EADERAAIBAgMFBAsBAQAAAAAAAAABAgMRBCExBRIiQVETFDJxFSMkM1JhkaGxwfCB0f/aAAwDAQACEQMRAD8A88+QkN8hHKPvnoOMZTkoxTcpNJJc22Z9hZuGtWlpe0XHer041ITX5rkk/wCjMS1rTt7inXp43qcspPkbW2vKlxexvJU3KVGcZvEXiOHlcehlFXZpYuvOir2y6lu0mztXR606lLNSx7TchUby1wTSl6zRYOs6ZqVnqlLE4RlvYdSjPD44xny8DxW2uh0NIvKNSyk3bXKlKMHx7NrGVnu48DOpSSW8jVwGP7VqnU1/J5sMjEzxOuIGCGAIB4DAKIaDA+hAAAABJPAZEBTEXMAAFDIIOoEAxIEAA3085MgSyUhU+QkSIgpbRnCnVhOdONWMXlwk2lJd2VxOg6LtFo1za+DShb6dGKwrbd8Wfmlji33Yz5znWRmcZuOhrYnCwrxtJ2Ohahos7SfhOn70Pzuz5Neb1Gn2guK+qWFCG5vVqE22lzaa7u81NttBqtrau2o3k+za4b6UnD4rfIxad9cwrSqyqynOXGTk85M5VVJaHMpbOrUZ78WnYx8PljiI278G1RZWKVzjjnlLzmsr0KlCpuVY7sv6M8mmjqUcQp8Lyl0ZUNCBENgzdHoU7rVbK3rLNOrcQhNJ4ynJJnUlsJs/+y1fTz9ZzLZz8v6b87pfWR3SPI2cPFO90cHa9epTqRUJNZHmfuD2f/Zqvp5esHsHs+v8tV9NP1npwfI2ezh0OR3zEfG/qcM2is6Nhrl5a20XGjSqbsE3nCwurNYzdbYe+fUvln9CNKznSykz7Gg26UW+iHkTBD6GJ6CEMRQMOoAQAIYgCSGKJLJSMrIknyIoFGiSIkkAMQZAhAy8pptNcmuaNjSvoVqfY30d+PSp1ia9IOOSptHlVowqrPXqZN5ZyofhIvtKL5SX/piYfUyba5qW/CPGD5xfJltS3pXCdS0e61xlSbx/ArSeh5RqzpcNXTr/ANLNnfy/pnzul9ZHdI8jhmzqa2g01NcVd0sr/sjucTZw3M422n6yPkMGAeXuNo4xxPbD30an8u/oRpTc7W5e02pP/faNOzmT8TPuMP7mHkvwLAAMxPYQmMQIAIMDAAQxAEokiEOZMpiypiQ3yEgZkgQ8AgQAAABVm1RqY57jx/A7pT0TSnCP922nJfoYnCq/4ip8SX0H0LT9xHzI2MMrtnD2zKUVCz6/owvaPSeum2noY+oHoWk4wtNtVnqqSTNgBt2RwHUm+Z4+40Gpod77YafZ0762Ut6dCpFOrTxycJYy/wD7nzPR6XqtrqtDtrSrvpcJRfCUH3NdDNSNLqmhKtX8P0yt4FqK/SpZhU8k48n9JLbugcnLVm7TGjU6HqNe9jWo3ts6F1btRqOPGnPywfd5OhtkVZmBgVtE0uvVlVrafbVKk3mU5Uk22VvZ/R/gy09EjaCY3UenazXN/U1f3P6N10y09EiM9n9H3XjTbVcP1SNqQn7h+YjiraFVad9WfP8AVWJyxwWXwRW+DLav4yXxmVPmc1n28PCgQAg6kMgwLBLoLqAEVxJ4IIlxBCtiQ2gSKUkC4iGgAwMHyEQCrv8AAVPiP6D6Ep+5j5j57mt+EoP85YPcx9kq8jFL2rt+HfXl9k9qE4wbucramFq4hRVNaX/R00ZzL75l78FW/wDMS+yH3zL34Kt/5iX2TY7xA5HonFfD90dMbSTbeEYlZVbt7lNuFLrJc2eH032QLnUNStbSpplGMa9aFNyVeTwm0s43ToceCWOC7j0hOM9DVr4aph2lUVmyFvb07eG5Sjjy95ciINszNcmRbR4HW9v7rTdWurKnptGrGjUcVOVdxb/dumvfsnX3wPb/AM1L7B4vEQR0YbLxM4qSWT+aOm5I1H4kvMc0++be/A9v/NS+wEvZLvGmnpNus/8AJl9kjxEDJbJxSfh+6PFVX+En8Z/SVhKWZSb6vIJmifVRVkkAACBRMENiXIAkuJPJWmTBGVsWST5EClJDREkgBiACAAYCAAEgBcylNls174NM+dU/rI7ojhmzXvh0z51T+sjuaNvDaM+b2172PkMGAM2TinEdrvfNqfy7+hGnNxtev8Tan8u//DTHLl4mfc4f3MPJfgYIAIeoAAAguoxDyAIYgAH3ecsK0T3gCtvgRJPkRRQNDXMQ0AHUAAgABiAAEHQEUGz2a98Om/Oqf1kdyR8/2tzUtLmlc0GlVozU4NrKynlHoFt5tB+vt/QL1ntRqqCzORtHA1cTNShbJHYhM4/93m0H6+39AvWC282gz+Pt/QL1nt3mJz/Q2I6r+/wwtrvfNqfy7NQW3l1VvburdXDUqtWW9NpYTfmKjSbu7n0tKLhTjF8kLqDAYMhAAIFENoAYIHQQxYAHHmSIrmSAIPkRJsiigBoAXMAlgQAiADYT0e4hb2tedSjGNzKCgnJp+M8J8sNd+G8dcGv6MzamqV6lg7NxpKm93ecYtOe77nPHGfKkmyq3M8qnaZbhbdaHe2tB17iMIQUctuX+vcS5c2+KXcHtHdRV3Kc6UVa1JU5ty4OSWXh4wvI3jItQ1u+1ClUp3FSLhUqxrSSWPGjFRX7sccd/ElT1y7hWuKqjS7StOc3Pdaaclh8nxXHk8oy4TyXed3O1yivplahYUbypKmqdZKUIttSafLGVh8uOHldcEtM0m41KFSVvKktycaaU5Nb0pZwlw8j5kZanWemqwjCnGk1FScc5ko8s8cZ8uMvqV29/c21tXt6FWVOFaUZTcJOLe6nhZXTxmThuZ+u3Hpe/2L1pFw9P8NU6XZ9nKru7z3nCMt1vljn5Syrod3S8GitypVuXDs6cM58ZZWW1j+pStVu1aK0U12Cozo9nl4alLey1nmnyfQtqa1c1HbTUadOrbODp1YKWfFWFlNtdO4cBPaL8v7QremzlU3aFe2uIulOqp0au8sRTb6Zzhd3HgSnpFzTpWlSUqX9qcFThv4k958Hyw134zjqJ6lNTToW9vQhGlUpKFOLUUppp9c54vzdCXtxcK1pUIwpRjTqU6mVF+O4PMcrOF5Wlx6k4Q+3yClo9zVckpUYz7SdKnCVTEqs4e6UFjjjh3c0R9qLvwKnebi7CpSqVYyzyUHiSfc+5df3E6Os3FJyl2dGc+1nVpzlF5ozn7px49cLnnkmRp6vdU7KdnGS7GdB0JJrmnKUs+fMnxLwk9o+Rr8AMDA2RIBgAJAxgAIswiHcWFIVMiuYAUvIkCAAABABADAAABAuYAAJ8wAAUENAABLoIAIBIYAUgw6gABF8xgBALoNAAAdV5y0AKQ//Z"/>
          <p:cNvSpPr>
            <a:spLocks noChangeAspect="1" noChangeArrowheads="1"/>
          </p:cNvSpPr>
          <p:nvPr/>
        </p:nvSpPr>
        <p:spPr bwMode="auto">
          <a:xfrm>
            <a:off x="0" y="-836613"/>
            <a:ext cx="2667000" cy="1714501"/>
          </a:xfrm>
          <a:prstGeom prst="rect">
            <a:avLst/>
          </a:prstGeom>
          <a:noFill/>
          <a:ln w="9525">
            <a:noFill/>
            <a:miter lim="800000"/>
            <a:headEnd/>
            <a:tailEnd/>
          </a:ln>
        </p:spPr>
        <p:txBody>
          <a:bodyPr/>
          <a:lstStyle/>
          <a:p>
            <a:endParaRPr lang="uk-UA"/>
          </a:p>
        </p:txBody>
      </p:sp>
      <p:pic>
        <p:nvPicPr>
          <p:cNvPr id="12292" name="Picture 3" descr="swiss precision.bmp"/>
          <p:cNvPicPr>
            <a:picLocks noChangeAspect="1"/>
          </p:cNvPicPr>
          <p:nvPr/>
        </p:nvPicPr>
        <p:blipFill>
          <a:blip r:embed="rId3" cstate="print"/>
          <a:srcRect/>
          <a:stretch>
            <a:fillRect/>
          </a:stretch>
        </p:blipFill>
        <p:spPr bwMode="auto">
          <a:xfrm>
            <a:off x="450850" y="5565775"/>
            <a:ext cx="962025" cy="619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179388" y="5157788"/>
            <a:ext cx="6453187" cy="1511300"/>
          </a:xfrm>
          <a:solidFill>
            <a:schemeClr val="bg2">
              <a:lumMod val="20000"/>
              <a:lumOff val="80000"/>
            </a:schemeClr>
          </a:solidFill>
        </p:spPr>
        <p:txBody>
          <a:bodyPr>
            <a:normAutofit/>
          </a:bodyPr>
          <a:lstStyle/>
          <a:p>
            <a:pPr>
              <a:buFontTx/>
              <a:buNone/>
              <a:defRPr/>
            </a:pPr>
            <a:r>
              <a:rPr lang="ru-RU" b="1" dirty="0" smtClean="0"/>
              <a:t>Использование</a:t>
            </a:r>
            <a:endParaRPr lang="en-GB" b="1" dirty="0" smtClean="0"/>
          </a:p>
          <a:p>
            <a:pPr lvl="1">
              <a:buFont typeface="Arial" pitchFamily="34" charset="0"/>
              <a:buChar char="─"/>
              <a:defRPr/>
            </a:pPr>
            <a:r>
              <a:rPr lang="ru-RU" sz="1600" dirty="0" smtClean="0"/>
              <a:t>Вне помещений для активации визуальной верификации</a:t>
            </a:r>
            <a:endParaRPr lang="en-GB" sz="1600" dirty="0" smtClean="0"/>
          </a:p>
          <a:p>
            <a:pPr lvl="1">
              <a:buFont typeface="Arial" pitchFamily="34" charset="0"/>
              <a:buChar char="─"/>
              <a:defRPr/>
            </a:pPr>
            <a:r>
              <a:rPr lang="ru-RU" sz="1600" dirty="0" smtClean="0"/>
              <a:t>Вдоль заграждений в качестве периметральной системы</a:t>
            </a:r>
            <a:r>
              <a:rPr lang="en-GB" sz="1600" dirty="0" smtClean="0"/>
              <a:t>  </a:t>
            </a:r>
          </a:p>
          <a:p>
            <a:pPr lvl="1">
              <a:buFont typeface="Arial" pitchFamily="34" charset="0"/>
              <a:buChar char="─"/>
              <a:defRPr/>
            </a:pPr>
            <a:r>
              <a:rPr lang="ru-RU" sz="1600" dirty="0" smtClean="0"/>
              <a:t>Инсталляция на столбах или стенах на высоте до 4м</a:t>
            </a:r>
            <a:endParaRPr lang="en-GB" sz="1600" dirty="0" smtClean="0"/>
          </a:p>
          <a:p>
            <a:pPr>
              <a:buFontTx/>
              <a:buNone/>
              <a:defRPr/>
            </a:pPr>
            <a:endParaRPr lang="en-US" dirty="0" smtClean="0"/>
          </a:p>
        </p:txBody>
      </p:sp>
      <p:sp>
        <p:nvSpPr>
          <p:cNvPr id="21507" name="Title 2"/>
          <p:cNvSpPr>
            <a:spLocks noGrp="1"/>
          </p:cNvSpPr>
          <p:nvPr>
            <p:ph type="title"/>
          </p:nvPr>
        </p:nvSpPr>
        <p:spPr>
          <a:xfrm>
            <a:off x="144463" y="474663"/>
            <a:ext cx="6731000" cy="685800"/>
          </a:xfrm>
        </p:spPr>
        <p:txBody>
          <a:bodyPr/>
          <a:lstStyle/>
          <a:p>
            <a:r>
              <a:rPr lang="ru-RU" sz="2800" smtClean="0">
                <a:solidFill>
                  <a:srgbClr val="C00000"/>
                </a:solidFill>
              </a:rPr>
              <a:t>Пассивные ИК-датчики </a:t>
            </a:r>
            <a:r>
              <a:rPr lang="nl-BE" sz="2800" smtClean="0">
                <a:solidFill>
                  <a:srgbClr val="C00000"/>
                </a:solidFill>
              </a:rPr>
              <a:t>Xtralis</a:t>
            </a:r>
            <a:r>
              <a:rPr lang="ru-RU" sz="2800" smtClean="0">
                <a:solidFill>
                  <a:srgbClr val="C00000"/>
                </a:solidFill>
              </a:rPr>
              <a:t> </a:t>
            </a:r>
            <a:r>
              <a:rPr lang="en-US" sz="2800" smtClean="0">
                <a:solidFill>
                  <a:srgbClr val="C00000"/>
                </a:solidFill>
              </a:rPr>
              <a:t>STA</a:t>
            </a:r>
          </a:p>
        </p:txBody>
      </p:sp>
      <p:pic>
        <p:nvPicPr>
          <p:cNvPr id="21508" name="Picture 2" descr="http://www.utan.ca/wp-content/uploads/2012/02/IR_Spectrum_400.gif"/>
          <p:cNvPicPr>
            <a:picLocks noChangeAspect="1" noChangeArrowheads="1"/>
          </p:cNvPicPr>
          <p:nvPr/>
        </p:nvPicPr>
        <p:blipFill>
          <a:blip r:embed="rId3" cstate="print"/>
          <a:srcRect/>
          <a:stretch>
            <a:fillRect/>
          </a:stretch>
        </p:blipFill>
        <p:spPr bwMode="auto">
          <a:xfrm>
            <a:off x="6632575" y="1074738"/>
            <a:ext cx="2511425" cy="1362075"/>
          </a:xfrm>
          <a:prstGeom prst="rect">
            <a:avLst/>
          </a:prstGeom>
          <a:noFill/>
          <a:ln w="9525">
            <a:noFill/>
            <a:miter lim="800000"/>
            <a:headEnd/>
            <a:tailEnd/>
          </a:ln>
        </p:spPr>
      </p:pic>
      <p:sp>
        <p:nvSpPr>
          <p:cNvPr id="17" name="TextBox 16"/>
          <p:cNvSpPr txBox="1"/>
          <p:nvPr/>
        </p:nvSpPr>
        <p:spPr>
          <a:xfrm>
            <a:off x="179388" y="1079500"/>
            <a:ext cx="6453187" cy="1692275"/>
          </a:xfrm>
          <a:prstGeom prst="rect">
            <a:avLst/>
          </a:prstGeom>
          <a:solidFill>
            <a:schemeClr val="bg2">
              <a:lumMod val="20000"/>
              <a:lumOff val="80000"/>
            </a:schemeClr>
          </a:solidFill>
        </p:spPr>
        <p:txBody>
          <a:bodyPr>
            <a:spAutoFit/>
          </a:bodyPr>
          <a:lstStyle/>
          <a:p>
            <a:pPr>
              <a:defRPr/>
            </a:pPr>
            <a:r>
              <a:rPr lang="ru-RU" b="1" dirty="0">
                <a:cs typeface="Arial" pitchFamily="34" charset="0"/>
              </a:rPr>
              <a:t>Принцип ИК </a:t>
            </a:r>
            <a:r>
              <a:rPr lang="nl-BE" b="1" dirty="0">
                <a:cs typeface="Arial" pitchFamily="34" charset="0"/>
              </a:rPr>
              <a:t>– </a:t>
            </a:r>
            <a:r>
              <a:rPr lang="ru-RU" b="1" dirty="0">
                <a:cs typeface="Arial" pitchFamily="34" charset="0"/>
              </a:rPr>
              <a:t>Как это работает</a:t>
            </a:r>
            <a:r>
              <a:rPr lang="nl-BE" b="1" dirty="0">
                <a:cs typeface="Arial" pitchFamily="34" charset="0"/>
              </a:rPr>
              <a:t>?</a:t>
            </a:r>
          </a:p>
          <a:p>
            <a:pPr>
              <a:buFont typeface="Arial" pitchFamily="34" charset="0"/>
              <a:buChar char="•"/>
              <a:defRPr/>
            </a:pPr>
            <a:r>
              <a:rPr lang="ru-RU" sz="1600" dirty="0">
                <a:cs typeface="Arial" pitchFamily="34" charset="0"/>
              </a:rPr>
              <a:t>Все объекты выделяют тепловую энергию</a:t>
            </a:r>
            <a:r>
              <a:rPr lang="en-US" sz="1600" dirty="0">
                <a:cs typeface="Arial" pitchFamily="34" charset="0"/>
              </a:rPr>
              <a:t> (</a:t>
            </a:r>
            <a:r>
              <a:rPr lang="ru-RU" sz="1600" dirty="0" err="1">
                <a:cs typeface="Arial" pitchFamily="34" charset="0"/>
              </a:rPr>
              <a:t>ик-радиацию</a:t>
            </a:r>
            <a:r>
              <a:rPr lang="en-US" sz="1600" dirty="0">
                <a:cs typeface="Arial" pitchFamily="34" charset="0"/>
              </a:rPr>
              <a:t>)</a:t>
            </a:r>
          </a:p>
          <a:p>
            <a:pPr>
              <a:buFont typeface="Arial" pitchFamily="34" charset="0"/>
              <a:buChar char="•"/>
              <a:defRPr/>
            </a:pPr>
            <a:r>
              <a:rPr lang="ru-RU" sz="1600" b="1" dirty="0">
                <a:cs typeface="Arial" pitchFamily="34" charset="0"/>
              </a:rPr>
              <a:t>ПИК-детектор</a:t>
            </a:r>
            <a:r>
              <a:rPr lang="en-US" sz="1600" b="1" dirty="0">
                <a:cs typeface="Arial" pitchFamily="34" charset="0"/>
              </a:rPr>
              <a:t> </a:t>
            </a:r>
            <a:r>
              <a:rPr lang="ru-RU" sz="1600" dirty="0">
                <a:cs typeface="Arial" pitchFamily="34" charset="0"/>
              </a:rPr>
              <a:t>измеряет ИК-свет,</a:t>
            </a:r>
            <a:r>
              <a:rPr lang="en-US" sz="1600" dirty="0">
                <a:cs typeface="Arial" pitchFamily="34" charset="0"/>
              </a:rPr>
              <a:t> </a:t>
            </a:r>
            <a:r>
              <a:rPr lang="ru-RU" sz="1600" dirty="0">
                <a:cs typeface="Arial" pitchFamily="34" charset="0"/>
              </a:rPr>
              <a:t>исходящий от объектов в его зоне</a:t>
            </a:r>
            <a:r>
              <a:rPr lang="en-US" sz="1600" dirty="0">
                <a:cs typeface="Arial" pitchFamily="34" charset="0"/>
              </a:rPr>
              <a:t> </a:t>
            </a:r>
          </a:p>
          <a:p>
            <a:pPr>
              <a:buFont typeface="Arial" pitchFamily="34" charset="0"/>
              <a:buChar char="•"/>
              <a:defRPr/>
            </a:pPr>
            <a:r>
              <a:rPr lang="ru-RU" sz="1600" b="1" dirty="0">
                <a:cs typeface="Arial" pitchFamily="34" charset="0"/>
              </a:rPr>
              <a:t>Внезапное изменение этих показателей</a:t>
            </a:r>
            <a:r>
              <a:rPr lang="en-US" sz="1600" b="1" dirty="0">
                <a:cs typeface="Arial" pitchFamily="34" charset="0"/>
              </a:rPr>
              <a:t> </a:t>
            </a:r>
            <a:r>
              <a:rPr lang="en-US" sz="1600" dirty="0">
                <a:cs typeface="Arial" pitchFamily="34" charset="0"/>
              </a:rPr>
              <a:t>(</a:t>
            </a:r>
            <a:r>
              <a:rPr lang="ru-RU" sz="1600" dirty="0">
                <a:cs typeface="Arial" pitchFamily="34" charset="0"/>
              </a:rPr>
              <a:t>движущийся человек в зоне детекции</a:t>
            </a:r>
            <a:r>
              <a:rPr lang="en-US" sz="1600" dirty="0">
                <a:cs typeface="Arial" pitchFamily="34" charset="0"/>
              </a:rPr>
              <a:t>) </a:t>
            </a:r>
            <a:r>
              <a:rPr lang="ru-RU" sz="1600" dirty="0">
                <a:cs typeface="Arial" pitchFamily="34" charset="0"/>
              </a:rPr>
              <a:t>на определенное значение</a:t>
            </a:r>
            <a:r>
              <a:rPr lang="en-US" sz="1600" dirty="0">
                <a:cs typeface="Arial" pitchFamily="34" charset="0"/>
              </a:rPr>
              <a:t> </a:t>
            </a:r>
            <a:r>
              <a:rPr lang="ru-RU" sz="1600" dirty="0">
                <a:cs typeface="Arial" pitchFamily="34" charset="0"/>
              </a:rPr>
              <a:t>вызывает тревогу</a:t>
            </a:r>
            <a:endParaRPr lang="en-US" dirty="0">
              <a:cs typeface="Arial" pitchFamily="34" charset="0"/>
            </a:endParaRPr>
          </a:p>
        </p:txBody>
      </p:sp>
      <p:sp>
        <p:nvSpPr>
          <p:cNvPr id="21" name="TextBox 20"/>
          <p:cNvSpPr txBox="1"/>
          <p:nvPr/>
        </p:nvSpPr>
        <p:spPr>
          <a:xfrm>
            <a:off x="179388" y="2894013"/>
            <a:ext cx="6453187" cy="1939925"/>
          </a:xfrm>
          <a:prstGeom prst="rect">
            <a:avLst/>
          </a:prstGeom>
          <a:solidFill>
            <a:schemeClr val="bg2">
              <a:lumMod val="20000"/>
              <a:lumOff val="80000"/>
            </a:schemeClr>
          </a:solidFill>
          <a:ln>
            <a:solidFill>
              <a:schemeClr val="accent1"/>
            </a:solidFill>
          </a:ln>
        </p:spPr>
        <p:txBody>
          <a:bodyPr>
            <a:spAutoFit/>
          </a:bodyPr>
          <a:lstStyle/>
          <a:p>
            <a:pPr>
              <a:defRPr/>
            </a:pPr>
            <a:r>
              <a:rPr lang="ru-RU" b="1" dirty="0">
                <a:cs typeface="Arial" pitchFamily="34" charset="0"/>
              </a:rPr>
              <a:t>Объемная детекция или «штора»</a:t>
            </a:r>
            <a:endParaRPr lang="nl-BE" b="1" dirty="0">
              <a:solidFill>
                <a:srgbClr val="C00000"/>
              </a:solidFill>
              <a:cs typeface="Arial" pitchFamily="34" charset="0"/>
            </a:endParaRPr>
          </a:p>
          <a:p>
            <a:pPr>
              <a:defRPr/>
            </a:pPr>
            <a:endParaRPr lang="nl-BE" dirty="0">
              <a:cs typeface="Arial" pitchFamily="34" charset="0"/>
            </a:endParaRPr>
          </a:p>
          <a:p>
            <a:pPr>
              <a:defRPr/>
            </a:pPr>
            <a:endParaRPr lang="nl-BE" dirty="0">
              <a:cs typeface="Arial" pitchFamily="34" charset="0"/>
            </a:endParaRPr>
          </a:p>
          <a:p>
            <a:pPr>
              <a:defRPr/>
            </a:pPr>
            <a:endParaRPr lang="nl-BE" dirty="0">
              <a:cs typeface="Arial" pitchFamily="34" charset="0"/>
            </a:endParaRPr>
          </a:p>
          <a:p>
            <a:pPr>
              <a:defRPr/>
            </a:pPr>
            <a:endParaRPr lang="en-US" dirty="0">
              <a:cs typeface="Arial" pitchFamily="34" charset="0"/>
            </a:endParaRPr>
          </a:p>
        </p:txBody>
      </p:sp>
      <p:grpSp>
        <p:nvGrpSpPr>
          <p:cNvPr id="21511" name="Group 14"/>
          <p:cNvGrpSpPr>
            <a:grpSpLocks/>
          </p:cNvGrpSpPr>
          <p:nvPr/>
        </p:nvGrpSpPr>
        <p:grpSpPr bwMode="auto">
          <a:xfrm>
            <a:off x="1136650" y="3429000"/>
            <a:ext cx="2592388" cy="1366838"/>
            <a:chOff x="7722394" y="1124744"/>
            <a:chExt cx="2843212" cy="2065338"/>
          </a:xfrm>
        </p:grpSpPr>
        <p:grpSp>
          <p:nvGrpSpPr>
            <p:cNvPr id="21607" name="Group 8"/>
            <p:cNvGrpSpPr>
              <a:grpSpLocks/>
            </p:cNvGrpSpPr>
            <p:nvPr/>
          </p:nvGrpSpPr>
          <p:grpSpPr bwMode="auto">
            <a:xfrm>
              <a:off x="7722394" y="1124744"/>
              <a:ext cx="2843212" cy="2065338"/>
              <a:chOff x="3489" y="2928"/>
              <a:chExt cx="1791" cy="1301"/>
            </a:xfrm>
          </p:grpSpPr>
          <p:sp>
            <p:nvSpPr>
              <p:cNvPr id="9" name="Rectangle 7"/>
              <p:cNvSpPr>
                <a:spLocks noChangeArrowheads="1"/>
              </p:cNvSpPr>
              <p:nvPr/>
            </p:nvSpPr>
            <p:spPr bwMode="auto">
              <a:xfrm>
                <a:off x="3504" y="3016"/>
                <a:ext cx="29" cy="402"/>
              </a:xfrm>
              <a:prstGeom prst="rect">
                <a:avLst/>
              </a:prstGeom>
              <a:gradFill rotWithShape="1">
                <a:gsLst>
                  <a:gs pos="0">
                    <a:schemeClr val="tx1"/>
                  </a:gs>
                  <a:gs pos="50000">
                    <a:schemeClr val="bg1"/>
                  </a:gs>
                  <a:gs pos="100000">
                    <a:schemeClr val="tx1"/>
                  </a:gs>
                </a:gsLst>
                <a:lin ang="0" scaled="1"/>
              </a:gradFill>
              <a:ln w="9525">
                <a:noFill/>
                <a:miter lim="800000"/>
                <a:headEnd/>
                <a:tailEnd/>
              </a:ln>
              <a:effectLst/>
            </p:spPr>
            <p:txBody>
              <a:bodyPr wrap="none" anchor="ctr"/>
              <a:lstStyle/>
              <a:p>
                <a:pPr>
                  <a:defRPr/>
                </a:pPr>
                <a:endParaRPr lang="en-US">
                  <a:cs typeface="Arial" pitchFamily="34" charset="0"/>
                </a:endParaRPr>
              </a:p>
            </p:txBody>
          </p:sp>
          <p:pic>
            <p:nvPicPr>
              <p:cNvPr id="21610" name="Picture 5" descr="UG_detector_cut"/>
              <p:cNvPicPr>
                <a:picLocks noChangeAspect="1" noChangeArrowheads="1"/>
              </p:cNvPicPr>
              <p:nvPr/>
            </p:nvPicPr>
            <p:blipFill>
              <a:blip r:embed="rId4" cstate="print"/>
              <a:srcRect/>
              <a:stretch>
                <a:fillRect/>
              </a:stretch>
            </p:blipFill>
            <p:spPr bwMode="auto">
              <a:xfrm flipH="1">
                <a:off x="3489" y="2928"/>
                <a:ext cx="230" cy="189"/>
              </a:xfrm>
              <a:prstGeom prst="rect">
                <a:avLst/>
              </a:prstGeom>
              <a:noFill/>
              <a:ln w="9525">
                <a:noFill/>
                <a:miter lim="800000"/>
                <a:headEnd/>
                <a:tailEnd/>
              </a:ln>
            </p:spPr>
          </p:pic>
          <p:pic>
            <p:nvPicPr>
              <p:cNvPr id="21611" name="Picture 6" descr="VolumetricParameters empty2"/>
              <p:cNvPicPr>
                <a:picLocks noChangeAspect="1" noChangeArrowheads="1"/>
              </p:cNvPicPr>
              <p:nvPr/>
            </p:nvPicPr>
            <p:blipFill>
              <a:blip r:embed="rId5" cstate="print"/>
              <a:srcRect/>
              <a:stretch>
                <a:fillRect/>
              </a:stretch>
            </p:blipFill>
            <p:spPr bwMode="auto">
              <a:xfrm>
                <a:off x="3552" y="3045"/>
                <a:ext cx="1728" cy="1184"/>
              </a:xfrm>
              <a:prstGeom prst="rect">
                <a:avLst/>
              </a:prstGeom>
              <a:noFill/>
              <a:ln w="9525">
                <a:noFill/>
                <a:miter lim="800000"/>
                <a:headEnd/>
                <a:tailEnd/>
              </a:ln>
            </p:spPr>
          </p:pic>
        </p:grpSp>
        <p:pic>
          <p:nvPicPr>
            <p:cNvPr id="21608" name="Picture 6" descr="person_half"/>
            <p:cNvPicPr>
              <a:picLocks noChangeAspect="1" noChangeArrowheads="1"/>
            </p:cNvPicPr>
            <p:nvPr/>
          </p:nvPicPr>
          <p:blipFill>
            <a:blip r:embed="rId6" cstate="print"/>
            <a:srcRect/>
            <a:stretch>
              <a:fillRect/>
            </a:stretch>
          </p:blipFill>
          <p:spPr bwMode="auto">
            <a:xfrm flipH="1">
              <a:off x="8460432" y="2492896"/>
              <a:ext cx="401536" cy="366113"/>
            </a:xfrm>
            <a:prstGeom prst="rect">
              <a:avLst/>
            </a:prstGeom>
            <a:noFill/>
            <a:ln w="9525">
              <a:noFill/>
              <a:miter lim="800000"/>
              <a:headEnd/>
              <a:tailEnd/>
            </a:ln>
          </p:spPr>
        </p:pic>
      </p:grpSp>
      <p:pic>
        <p:nvPicPr>
          <p:cNvPr id="21512" name="Picture 4" descr="Security_Range_general_with_detector"/>
          <p:cNvPicPr>
            <a:picLocks noChangeAspect="1" noChangeArrowheads="1"/>
          </p:cNvPicPr>
          <p:nvPr/>
        </p:nvPicPr>
        <p:blipFill>
          <a:blip r:embed="rId7" cstate="print"/>
          <a:srcRect/>
          <a:stretch>
            <a:fillRect/>
          </a:stretch>
        </p:blipFill>
        <p:spPr bwMode="auto">
          <a:xfrm>
            <a:off x="3500438" y="3352800"/>
            <a:ext cx="2522537" cy="1395413"/>
          </a:xfrm>
          <a:prstGeom prst="rect">
            <a:avLst/>
          </a:prstGeom>
          <a:noFill/>
          <a:ln w="9525">
            <a:noFill/>
            <a:miter lim="800000"/>
            <a:headEnd/>
            <a:tailEnd/>
          </a:ln>
        </p:spPr>
      </p:pic>
      <p:grpSp>
        <p:nvGrpSpPr>
          <p:cNvPr id="21513" name="Group 22"/>
          <p:cNvGrpSpPr>
            <a:grpSpLocks/>
          </p:cNvGrpSpPr>
          <p:nvPr/>
        </p:nvGrpSpPr>
        <p:grpSpPr bwMode="auto">
          <a:xfrm>
            <a:off x="7164388" y="2665413"/>
            <a:ext cx="1376362" cy="3816350"/>
            <a:chOff x="6781800" y="1503363"/>
            <a:chExt cx="2348610" cy="5278437"/>
          </a:xfrm>
        </p:grpSpPr>
        <p:sp>
          <p:nvSpPr>
            <p:cNvPr id="21514" name="Rectangle 418" descr="Trellis"/>
            <p:cNvSpPr>
              <a:spLocks noChangeArrowheads="1"/>
            </p:cNvSpPr>
            <p:nvPr/>
          </p:nvSpPr>
          <p:spPr bwMode="auto">
            <a:xfrm>
              <a:off x="6858000" y="5334000"/>
              <a:ext cx="1828800" cy="1371600"/>
            </a:xfrm>
            <a:prstGeom prst="rect">
              <a:avLst/>
            </a:prstGeom>
            <a:pattFill prst="trellis">
              <a:fgClr>
                <a:schemeClr val="tx1"/>
              </a:fgClr>
              <a:bgClr>
                <a:schemeClr val="bg1"/>
              </a:bgClr>
            </a:pattFill>
            <a:ln w="9525">
              <a:noFill/>
              <a:miter lim="800000"/>
              <a:headEnd/>
              <a:tailEnd/>
            </a:ln>
          </p:spPr>
          <p:txBody>
            <a:bodyPr wrap="none" anchor="ctr"/>
            <a:lstStyle/>
            <a:p>
              <a:endParaRPr lang="uk-UA"/>
            </a:p>
          </p:txBody>
        </p:sp>
        <p:sp>
          <p:nvSpPr>
            <p:cNvPr id="21515" name="Freeform 15"/>
            <p:cNvSpPr>
              <a:spLocks/>
            </p:cNvSpPr>
            <p:nvPr/>
          </p:nvSpPr>
          <p:spPr bwMode="auto">
            <a:xfrm>
              <a:off x="6858000" y="3505200"/>
              <a:ext cx="1828800" cy="1828800"/>
            </a:xfrm>
            <a:custGeom>
              <a:avLst/>
              <a:gdLst>
                <a:gd name="T0" fmla="*/ 0 w 1152"/>
                <a:gd name="T1" fmla="*/ 0 h 1152"/>
                <a:gd name="T2" fmla="*/ 2147483647 w 1152"/>
                <a:gd name="T3" fmla="*/ 0 h 1152"/>
                <a:gd name="T4" fmla="*/ 2147483647 w 1152"/>
                <a:gd name="T5" fmla="*/ 2147483647 h 1152"/>
                <a:gd name="T6" fmla="*/ 0 w 1152"/>
                <a:gd name="T7" fmla="*/ 2147483647 h 1152"/>
                <a:gd name="T8" fmla="*/ 0 w 1152"/>
                <a:gd name="T9" fmla="*/ 0 h 1152"/>
                <a:gd name="T10" fmla="*/ 0 60000 65536"/>
                <a:gd name="T11" fmla="*/ 0 60000 65536"/>
                <a:gd name="T12" fmla="*/ 0 60000 65536"/>
                <a:gd name="T13" fmla="*/ 0 60000 65536"/>
                <a:gd name="T14" fmla="*/ 0 60000 65536"/>
                <a:gd name="T15" fmla="*/ 0 w 1152"/>
                <a:gd name="T16" fmla="*/ 0 h 1152"/>
                <a:gd name="T17" fmla="*/ 1152 w 1152"/>
                <a:gd name="T18" fmla="*/ 1152 h 1152"/>
              </a:gdLst>
              <a:ahLst/>
              <a:cxnLst>
                <a:cxn ang="T10">
                  <a:pos x="T0" y="T1"/>
                </a:cxn>
                <a:cxn ang="T11">
                  <a:pos x="T2" y="T3"/>
                </a:cxn>
                <a:cxn ang="T12">
                  <a:pos x="T4" y="T5"/>
                </a:cxn>
                <a:cxn ang="T13">
                  <a:pos x="T6" y="T7"/>
                </a:cxn>
                <a:cxn ang="T14">
                  <a:pos x="T8" y="T9"/>
                </a:cxn>
              </a:cxnLst>
              <a:rect l="T15" t="T16" r="T17" b="T18"/>
              <a:pathLst>
                <a:path w="1152" h="1152">
                  <a:moveTo>
                    <a:pt x="0" y="0"/>
                  </a:moveTo>
                  <a:lnTo>
                    <a:pt x="1152" y="0"/>
                  </a:lnTo>
                  <a:lnTo>
                    <a:pt x="1152" y="1152"/>
                  </a:lnTo>
                  <a:lnTo>
                    <a:pt x="0" y="1152"/>
                  </a:lnTo>
                  <a:lnTo>
                    <a:pt x="0" y="0"/>
                  </a:lnTo>
                  <a:close/>
                </a:path>
              </a:pathLst>
            </a:custGeom>
            <a:pattFill prst="openDmnd">
              <a:fgClr>
                <a:schemeClr val="tx1"/>
              </a:fgClr>
              <a:bgClr>
                <a:schemeClr val="bg1"/>
              </a:bgClr>
            </a:pattFill>
            <a:ln w="9525">
              <a:noFill/>
              <a:round/>
              <a:headEnd/>
              <a:tailEnd/>
            </a:ln>
          </p:spPr>
          <p:txBody>
            <a:bodyPr/>
            <a:lstStyle/>
            <a:p>
              <a:endParaRPr lang="uk-UA"/>
            </a:p>
          </p:txBody>
        </p:sp>
        <p:grpSp>
          <p:nvGrpSpPr>
            <p:cNvPr id="21516" name="Group 63"/>
            <p:cNvGrpSpPr>
              <a:grpSpLocks noChangeAspect="1"/>
            </p:cNvGrpSpPr>
            <p:nvPr/>
          </p:nvGrpSpPr>
          <p:grpSpPr bwMode="auto">
            <a:xfrm>
              <a:off x="6862763" y="3476625"/>
              <a:ext cx="1233487" cy="47625"/>
              <a:chOff x="864" y="3648"/>
              <a:chExt cx="2352" cy="96"/>
            </a:xfrm>
          </p:grpSpPr>
          <p:sp>
            <p:nvSpPr>
              <p:cNvPr id="21563" name="Line 19"/>
              <p:cNvSpPr>
                <a:spLocks noChangeAspect="1" noChangeShapeType="1"/>
              </p:cNvSpPr>
              <p:nvPr/>
            </p:nvSpPr>
            <p:spPr bwMode="auto">
              <a:xfrm>
                <a:off x="864" y="3696"/>
                <a:ext cx="1200" cy="0"/>
              </a:xfrm>
              <a:prstGeom prst="line">
                <a:avLst/>
              </a:prstGeom>
              <a:noFill/>
              <a:ln w="9525">
                <a:solidFill>
                  <a:schemeClr val="tx1"/>
                </a:solidFill>
                <a:round/>
                <a:headEnd/>
                <a:tailEnd/>
              </a:ln>
            </p:spPr>
            <p:txBody>
              <a:bodyPr/>
              <a:lstStyle/>
              <a:p>
                <a:endParaRPr lang="uk-UA"/>
              </a:p>
            </p:txBody>
          </p:sp>
          <p:grpSp>
            <p:nvGrpSpPr>
              <p:cNvPr id="21564" name="Group 26"/>
              <p:cNvGrpSpPr>
                <a:grpSpLocks noChangeAspect="1"/>
              </p:cNvGrpSpPr>
              <p:nvPr/>
            </p:nvGrpSpPr>
            <p:grpSpPr bwMode="auto">
              <a:xfrm>
                <a:off x="960" y="3648"/>
                <a:ext cx="288" cy="96"/>
                <a:chOff x="960" y="3648"/>
                <a:chExt cx="288" cy="96"/>
              </a:xfrm>
            </p:grpSpPr>
            <p:grpSp>
              <p:nvGrpSpPr>
                <p:cNvPr id="21601" name="Group 22"/>
                <p:cNvGrpSpPr>
                  <a:grpSpLocks noChangeAspect="1"/>
                </p:cNvGrpSpPr>
                <p:nvPr/>
              </p:nvGrpSpPr>
              <p:grpSpPr bwMode="auto">
                <a:xfrm>
                  <a:off x="960" y="3648"/>
                  <a:ext cx="96" cy="96"/>
                  <a:chOff x="960" y="3648"/>
                  <a:chExt cx="96" cy="96"/>
                </a:xfrm>
              </p:grpSpPr>
              <p:sp>
                <p:nvSpPr>
                  <p:cNvPr id="21605" name="Line 20"/>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606" name="Line 21"/>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nvGrpSpPr>
                <p:cNvPr id="21602" name="Group 23"/>
                <p:cNvGrpSpPr>
                  <a:grpSpLocks noChangeAspect="1"/>
                </p:cNvGrpSpPr>
                <p:nvPr/>
              </p:nvGrpSpPr>
              <p:grpSpPr bwMode="auto">
                <a:xfrm>
                  <a:off x="1152" y="3648"/>
                  <a:ext cx="96" cy="96"/>
                  <a:chOff x="960" y="3648"/>
                  <a:chExt cx="96" cy="96"/>
                </a:xfrm>
              </p:grpSpPr>
              <p:sp>
                <p:nvSpPr>
                  <p:cNvPr id="21603" name="Line 24"/>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604" name="Line 25"/>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grpSp>
            <p:nvGrpSpPr>
              <p:cNvPr id="21565" name="Group 27"/>
              <p:cNvGrpSpPr>
                <a:grpSpLocks noChangeAspect="1"/>
              </p:cNvGrpSpPr>
              <p:nvPr/>
            </p:nvGrpSpPr>
            <p:grpSpPr bwMode="auto">
              <a:xfrm>
                <a:off x="1344" y="3648"/>
                <a:ext cx="288" cy="96"/>
                <a:chOff x="960" y="3648"/>
                <a:chExt cx="288" cy="96"/>
              </a:xfrm>
            </p:grpSpPr>
            <p:grpSp>
              <p:nvGrpSpPr>
                <p:cNvPr id="21595" name="Group 28"/>
                <p:cNvGrpSpPr>
                  <a:grpSpLocks noChangeAspect="1"/>
                </p:cNvGrpSpPr>
                <p:nvPr/>
              </p:nvGrpSpPr>
              <p:grpSpPr bwMode="auto">
                <a:xfrm>
                  <a:off x="960" y="3648"/>
                  <a:ext cx="96" cy="96"/>
                  <a:chOff x="960" y="3648"/>
                  <a:chExt cx="96" cy="96"/>
                </a:xfrm>
              </p:grpSpPr>
              <p:sp>
                <p:nvSpPr>
                  <p:cNvPr id="21599" name="Line 29"/>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600" name="Line 30"/>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nvGrpSpPr>
                <p:cNvPr id="21596" name="Group 31"/>
                <p:cNvGrpSpPr>
                  <a:grpSpLocks noChangeAspect="1"/>
                </p:cNvGrpSpPr>
                <p:nvPr/>
              </p:nvGrpSpPr>
              <p:grpSpPr bwMode="auto">
                <a:xfrm>
                  <a:off x="1152" y="3648"/>
                  <a:ext cx="96" cy="96"/>
                  <a:chOff x="960" y="3648"/>
                  <a:chExt cx="96" cy="96"/>
                </a:xfrm>
              </p:grpSpPr>
              <p:sp>
                <p:nvSpPr>
                  <p:cNvPr id="21597" name="Line 32"/>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598" name="Line 33"/>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grpSp>
            <p:nvGrpSpPr>
              <p:cNvPr id="21566" name="Group 34"/>
              <p:cNvGrpSpPr>
                <a:grpSpLocks noChangeAspect="1"/>
              </p:cNvGrpSpPr>
              <p:nvPr/>
            </p:nvGrpSpPr>
            <p:grpSpPr bwMode="auto">
              <a:xfrm>
                <a:off x="1728" y="3648"/>
                <a:ext cx="288" cy="96"/>
                <a:chOff x="960" y="3648"/>
                <a:chExt cx="288" cy="96"/>
              </a:xfrm>
            </p:grpSpPr>
            <p:grpSp>
              <p:nvGrpSpPr>
                <p:cNvPr id="21589" name="Group 35"/>
                <p:cNvGrpSpPr>
                  <a:grpSpLocks noChangeAspect="1"/>
                </p:cNvGrpSpPr>
                <p:nvPr/>
              </p:nvGrpSpPr>
              <p:grpSpPr bwMode="auto">
                <a:xfrm>
                  <a:off x="960" y="3648"/>
                  <a:ext cx="96" cy="96"/>
                  <a:chOff x="960" y="3648"/>
                  <a:chExt cx="96" cy="96"/>
                </a:xfrm>
              </p:grpSpPr>
              <p:sp>
                <p:nvSpPr>
                  <p:cNvPr id="21593" name="Line 36"/>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594" name="Line 37"/>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nvGrpSpPr>
                <p:cNvPr id="21590" name="Group 38"/>
                <p:cNvGrpSpPr>
                  <a:grpSpLocks noChangeAspect="1"/>
                </p:cNvGrpSpPr>
                <p:nvPr/>
              </p:nvGrpSpPr>
              <p:grpSpPr bwMode="auto">
                <a:xfrm>
                  <a:off x="1152" y="3648"/>
                  <a:ext cx="96" cy="96"/>
                  <a:chOff x="960" y="3648"/>
                  <a:chExt cx="96" cy="96"/>
                </a:xfrm>
              </p:grpSpPr>
              <p:sp>
                <p:nvSpPr>
                  <p:cNvPr id="21591" name="Line 39"/>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592" name="Line 40"/>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sp>
            <p:nvSpPr>
              <p:cNvPr id="21567" name="Line 41"/>
              <p:cNvSpPr>
                <a:spLocks noChangeAspect="1" noChangeShapeType="1"/>
              </p:cNvSpPr>
              <p:nvPr/>
            </p:nvSpPr>
            <p:spPr bwMode="auto">
              <a:xfrm>
                <a:off x="2016" y="3696"/>
                <a:ext cx="1200" cy="0"/>
              </a:xfrm>
              <a:prstGeom prst="line">
                <a:avLst/>
              </a:prstGeom>
              <a:noFill/>
              <a:ln w="9525">
                <a:solidFill>
                  <a:schemeClr val="tx1"/>
                </a:solidFill>
                <a:round/>
                <a:headEnd/>
                <a:tailEnd/>
              </a:ln>
            </p:spPr>
            <p:txBody>
              <a:bodyPr/>
              <a:lstStyle/>
              <a:p>
                <a:endParaRPr lang="uk-UA"/>
              </a:p>
            </p:txBody>
          </p:sp>
          <p:grpSp>
            <p:nvGrpSpPr>
              <p:cNvPr id="21568" name="Group 42"/>
              <p:cNvGrpSpPr>
                <a:grpSpLocks noChangeAspect="1"/>
              </p:cNvGrpSpPr>
              <p:nvPr/>
            </p:nvGrpSpPr>
            <p:grpSpPr bwMode="auto">
              <a:xfrm>
                <a:off x="2112" y="3648"/>
                <a:ext cx="288" cy="96"/>
                <a:chOff x="960" y="3648"/>
                <a:chExt cx="288" cy="96"/>
              </a:xfrm>
            </p:grpSpPr>
            <p:grpSp>
              <p:nvGrpSpPr>
                <p:cNvPr id="21583" name="Group 43"/>
                <p:cNvGrpSpPr>
                  <a:grpSpLocks noChangeAspect="1"/>
                </p:cNvGrpSpPr>
                <p:nvPr/>
              </p:nvGrpSpPr>
              <p:grpSpPr bwMode="auto">
                <a:xfrm>
                  <a:off x="960" y="3648"/>
                  <a:ext cx="96" cy="96"/>
                  <a:chOff x="960" y="3648"/>
                  <a:chExt cx="96" cy="96"/>
                </a:xfrm>
              </p:grpSpPr>
              <p:sp>
                <p:nvSpPr>
                  <p:cNvPr id="21587" name="Line 44"/>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588" name="Line 45"/>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nvGrpSpPr>
                <p:cNvPr id="21584" name="Group 46"/>
                <p:cNvGrpSpPr>
                  <a:grpSpLocks noChangeAspect="1"/>
                </p:cNvGrpSpPr>
                <p:nvPr/>
              </p:nvGrpSpPr>
              <p:grpSpPr bwMode="auto">
                <a:xfrm>
                  <a:off x="1152" y="3648"/>
                  <a:ext cx="96" cy="96"/>
                  <a:chOff x="960" y="3648"/>
                  <a:chExt cx="96" cy="96"/>
                </a:xfrm>
              </p:grpSpPr>
              <p:sp>
                <p:nvSpPr>
                  <p:cNvPr id="21585" name="Line 47"/>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586" name="Line 48"/>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grpSp>
            <p:nvGrpSpPr>
              <p:cNvPr id="21569" name="Group 49"/>
              <p:cNvGrpSpPr>
                <a:grpSpLocks noChangeAspect="1"/>
              </p:cNvGrpSpPr>
              <p:nvPr/>
            </p:nvGrpSpPr>
            <p:grpSpPr bwMode="auto">
              <a:xfrm>
                <a:off x="2496" y="3648"/>
                <a:ext cx="288" cy="96"/>
                <a:chOff x="960" y="3648"/>
                <a:chExt cx="288" cy="96"/>
              </a:xfrm>
            </p:grpSpPr>
            <p:grpSp>
              <p:nvGrpSpPr>
                <p:cNvPr id="21577" name="Group 50"/>
                <p:cNvGrpSpPr>
                  <a:grpSpLocks noChangeAspect="1"/>
                </p:cNvGrpSpPr>
                <p:nvPr/>
              </p:nvGrpSpPr>
              <p:grpSpPr bwMode="auto">
                <a:xfrm>
                  <a:off x="960" y="3648"/>
                  <a:ext cx="96" cy="96"/>
                  <a:chOff x="960" y="3648"/>
                  <a:chExt cx="96" cy="96"/>
                </a:xfrm>
              </p:grpSpPr>
              <p:sp>
                <p:nvSpPr>
                  <p:cNvPr id="21581" name="Line 51"/>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582" name="Line 52"/>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nvGrpSpPr>
                <p:cNvPr id="21578" name="Group 53"/>
                <p:cNvGrpSpPr>
                  <a:grpSpLocks noChangeAspect="1"/>
                </p:cNvGrpSpPr>
                <p:nvPr/>
              </p:nvGrpSpPr>
              <p:grpSpPr bwMode="auto">
                <a:xfrm>
                  <a:off x="1152" y="3648"/>
                  <a:ext cx="96" cy="96"/>
                  <a:chOff x="960" y="3648"/>
                  <a:chExt cx="96" cy="96"/>
                </a:xfrm>
              </p:grpSpPr>
              <p:sp>
                <p:nvSpPr>
                  <p:cNvPr id="21579" name="Line 54"/>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580" name="Line 55"/>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grpSp>
            <p:nvGrpSpPr>
              <p:cNvPr id="21570" name="Group 56"/>
              <p:cNvGrpSpPr>
                <a:grpSpLocks noChangeAspect="1"/>
              </p:cNvGrpSpPr>
              <p:nvPr/>
            </p:nvGrpSpPr>
            <p:grpSpPr bwMode="auto">
              <a:xfrm>
                <a:off x="2880" y="3648"/>
                <a:ext cx="288" cy="96"/>
                <a:chOff x="960" y="3648"/>
                <a:chExt cx="288" cy="96"/>
              </a:xfrm>
            </p:grpSpPr>
            <p:grpSp>
              <p:nvGrpSpPr>
                <p:cNvPr id="21571" name="Group 57"/>
                <p:cNvGrpSpPr>
                  <a:grpSpLocks noChangeAspect="1"/>
                </p:cNvGrpSpPr>
                <p:nvPr/>
              </p:nvGrpSpPr>
              <p:grpSpPr bwMode="auto">
                <a:xfrm>
                  <a:off x="960" y="3648"/>
                  <a:ext cx="96" cy="96"/>
                  <a:chOff x="960" y="3648"/>
                  <a:chExt cx="96" cy="96"/>
                </a:xfrm>
              </p:grpSpPr>
              <p:sp>
                <p:nvSpPr>
                  <p:cNvPr id="21575" name="Line 58"/>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576" name="Line 59"/>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nvGrpSpPr>
                <p:cNvPr id="21572" name="Group 60"/>
                <p:cNvGrpSpPr>
                  <a:grpSpLocks noChangeAspect="1"/>
                </p:cNvGrpSpPr>
                <p:nvPr/>
              </p:nvGrpSpPr>
              <p:grpSpPr bwMode="auto">
                <a:xfrm>
                  <a:off x="1152" y="3648"/>
                  <a:ext cx="96" cy="96"/>
                  <a:chOff x="960" y="3648"/>
                  <a:chExt cx="96" cy="96"/>
                </a:xfrm>
              </p:grpSpPr>
              <p:sp>
                <p:nvSpPr>
                  <p:cNvPr id="21573" name="Line 61"/>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574" name="Line 62"/>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grpSp>
        <p:sp>
          <p:nvSpPr>
            <p:cNvPr id="21517" name="Rectangle 419"/>
            <p:cNvSpPr>
              <a:spLocks noChangeArrowheads="1"/>
            </p:cNvSpPr>
            <p:nvPr/>
          </p:nvSpPr>
          <p:spPr bwMode="auto">
            <a:xfrm rot="-5400000">
              <a:off x="7429500" y="5448300"/>
              <a:ext cx="609600" cy="1905000"/>
            </a:xfrm>
            <a:prstGeom prst="rect">
              <a:avLst/>
            </a:prstGeom>
            <a:gradFill rotWithShape="1">
              <a:gsLst>
                <a:gs pos="0">
                  <a:schemeClr val="bg1"/>
                </a:gs>
                <a:gs pos="100000">
                  <a:schemeClr val="bg1">
                    <a:alpha val="0"/>
                  </a:schemeClr>
                </a:gs>
              </a:gsLst>
              <a:lin ang="0" scaled="1"/>
            </a:gradFill>
            <a:ln w="9525">
              <a:noFill/>
              <a:miter lim="800000"/>
              <a:headEnd/>
              <a:tailEnd/>
            </a:ln>
          </p:spPr>
          <p:txBody>
            <a:bodyPr wrap="none" anchor="ctr"/>
            <a:lstStyle/>
            <a:p>
              <a:endParaRPr lang="uk-UA"/>
            </a:p>
          </p:txBody>
        </p:sp>
        <p:grpSp>
          <p:nvGrpSpPr>
            <p:cNvPr id="21518" name="Group 7"/>
            <p:cNvGrpSpPr>
              <a:grpSpLocks/>
            </p:cNvGrpSpPr>
            <p:nvPr/>
          </p:nvGrpSpPr>
          <p:grpSpPr bwMode="auto">
            <a:xfrm rot="-180000">
              <a:off x="7327900" y="1984375"/>
              <a:ext cx="749300" cy="301625"/>
              <a:chOff x="2496" y="2544"/>
              <a:chExt cx="960" cy="384"/>
            </a:xfrm>
          </p:grpSpPr>
          <p:sp>
            <p:nvSpPr>
              <p:cNvPr id="21561" name="Freeform 5"/>
              <p:cNvSpPr>
                <a:spLocks/>
              </p:cNvSpPr>
              <p:nvPr/>
            </p:nvSpPr>
            <p:spPr bwMode="auto">
              <a:xfrm>
                <a:off x="2496" y="2592"/>
                <a:ext cx="960" cy="288"/>
              </a:xfrm>
              <a:custGeom>
                <a:avLst/>
                <a:gdLst>
                  <a:gd name="T0" fmla="*/ 240 w 960"/>
                  <a:gd name="T1" fmla="*/ 240 h 288"/>
                  <a:gd name="T2" fmla="*/ 0 w 960"/>
                  <a:gd name="T3" fmla="*/ 0 h 288"/>
                  <a:gd name="T4" fmla="*/ 960 w 960"/>
                  <a:gd name="T5" fmla="*/ 0 h 288"/>
                  <a:gd name="T6" fmla="*/ 960 w 960"/>
                  <a:gd name="T7" fmla="*/ 288 h 288"/>
                  <a:gd name="T8" fmla="*/ 288 w 960"/>
                  <a:gd name="T9" fmla="*/ 288 h 288"/>
                  <a:gd name="T10" fmla="*/ 240 w 960"/>
                  <a:gd name="T11" fmla="*/ 240 h 288"/>
                  <a:gd name="T12" fmla="*/ 0 60000 65536"/>
                  <a:gd name="T13" fmla="*/ 0 60000 65536"/>
                  <a:gd name="T14" fmla="*/ 0 60000 65536"/>
                  <a:gd name="T15" fmla="*/ 0 60000 65536"/>
                  <a:gd name="T16" fmla="*/ 0 60000 65536"/>
                  <a:gd name="T17" fmla="*/ 0 60000 65536"/>
                  <a:gd name="T18" fmla="*/ 0 w 960"/>
                  <a:gd name="T19" fmla="*/ 0 h 288"/>
                  <a:gd name="T20" fmla="*/ 960 w 960"/>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960" h="288">
                    <a:moveTo>
                      <a:pt x="240" y="240"/>
                    </a:moveTo>
                    <a:lnTo>
                      <a:pt x="0" y="0"/>
                    </a:lnTo>
                    <a:lnTo>
                      <a:pt x="960" y="0"/>
                    </a:lnTo>
                    <a:lnTo>
                      <a:pt x="960" y="288"/>
                    </a:lnTo>
                    <a:lnTo>
                      <a:pt x="288" y="288"/>
                    </a:lnTo>
                    <a:lnTo>
                      <a:pt x="240" y="240"/>
                    </a:lnTo>
                    <a:close/>
                  </a:path>
                </a:pathLst>
              </a:custGeom>
              <a:gradFill rotWithShape="1">
                <a:gsLst>
                  <a:gs pos="0">
                    <a:srgbClr val="FF3300"/>
                  </a:gs>
                  <a:gs pos="50000">
                    <a:srgbClr val="FFAB96"/>
                  </a:gs>
                  <a:gs pos="100000">
                    <a:srgbClr val="FF3300"/>
                  </a:gs>
                </a:gsLst>
                <a:lin ang="5400000" scaled="1"/>
              </a:gradFill>
              <a:ln w="9525">
                <a:solidFill>
                  <a:srgbClr val="FF3300"/>
                </a:solidFill>
                <a:round/>
                <a:headEnd/>
                <a:tailEnd/>
              </a:ln>
            </p:spPr>
            <p:txBody>
              <a:bodyPr/>
              <a:lstStyle/>
              <a:p>
                <a:endParaRPr lang="uk-UA"/>
              </a:p>
            </p:txBody>
          </p:sp>
          <p:sp>
            <p:nvSpPr>
              <p:cNvPr id="21562" name="Rectangle 6"/>
              <p:cNvSpPr>
                <a:spLocks noChangeArrowheads="1"/>
              </p:cNvSpPr>
              <p:nvPr/>
            </p:nvSpPr>
            <p:spPr bwMode="auto">
              <a:xfrm>
                <a:off x="3024" y="2544"/>
                <a:ext cx="48" cy="384"/>
              </a:xfrm>
              <a:prstGeom prst="rect">
                <a:avLst/>
              </a:prstGeom>
              <a:gradFill rotWithShape="1">
                <a:gsLst>
                  <a:gs pos="0">
                    <a:srgbClr val="4F4F4F"/>
                  </a:gs>
                  <a:gs pos="50000">
                    <a:srgbClr val="C0C0C0"/>
                  </a:gs>
                  <a:gs pos="100000">
                    <a:srgbClr val="4F4F4F"/>
                  </a:gs>
                </a:gsLst>
                <a:lin ang="5400000" scaled="1"/>
              </a:gradFill>
              <a:ln w="9525">
                <a:noFill/>
                <a:miter lim="800000"/>
                <a:headEnd/>
                <a:tailEnd/>
              </a:ln>
            </p:spPr>
            <p:txBody>
              <a:bodyPr wrap="none" anchor="ctr"/>
              <a:lstStyle/>
              <a:p>
                <a:endParaRPr lang="uk-UA"/>
              </a:p>
            </p:txBody>
          </p:sp>
        </p:grpSp>
        <p:grpSp>
          <p:nvGrpSpPr>
            <p:cNvPr id="21519" name="Group 14"/>
            <p:cNvGrpSpPr>
              <a:grpSpLocks/>
            </p:cNvGrpSpPr>
            <p:nvPr/>
          </p:nvGrpSpPr>
          <p:grpSpPr bwMode="auto">
            <a:xfrm rot="-180000">
              <a:off x="7032625" y="1503363"/>
              <a:ext cx="968375" cy="430212"/>
              <a:chOff x="912" y="2880"/>
              <a:chExt cx="816" cy="360"/>
            </a:xfrm>
          </p:grpSpPr>
          <p:grpSp>
            <p:nvGrpSpPr>
              <p:cNvPr id="21555" name="Group 13"/>
              <p:cNvGrpSpPr>
                <a:grpSpLocks/>
              </p:cNvGrpSpPr>
              <p:nvPr/>
            </p:nvGrpSpPr>
            <p:grpSpPr bwMode="auto">
              <a:xfrm>
                <a:off x="1356" y="3120"/>
                <a:ext cx="180" cy="120"/>
                <a:chOff x="1248" y="3216"/>
                <a:chExt cx="180" cy="120"/>
              </a:xfrm>
            </p:grpSpPr>
            <p:sp>
              <p:nvSpPr>
                <p:cNvPr id="21558" name="Oval 12"/>
                <p:cNvSpPr>
                  <a:spLocks noChangeArrowheads="1"/>
                </p:cNvSpPr>
                <p:nvPr/>
              </p:nvSpPr>
              <p:spPr bwMode="auto">
                <a:xfrm>
                  <a:off x="1332" y="3240"/>
                  <a:ext cx="96" cy="96"/>
                </a:xfrm>
                <a:prstGeom prst="ellipse">
                  <a:avLst/>
                </a:prstGeom>
                <a:solidFill>
                  <a:srgbClr val="C0C0C0"/>
                </a:solidFill>
                <a:ln w="9525">
                  <a:noFill/>
                  <a:round/>
                  <a:headEnd/>
                  <a:tailEnd/>
                </a:ln>
              </p:spPr>
              <p:txBody>
                <a:bodyPr wrap="none" anchor="ctr"/>
                <a:lstStyle/>
                <a:p>
                  <a:endParaRPr lang="uk-UA"/>
                </a:p>
              </p:txBody>
            </p:sp>
            <p:sp>
              <p:nvSpPr>
                <p:cNvPr id="21559" name="Rectangle 10"/>
                <p:cNvSpPr>
                  <a:spLocks noChangeArrowheads="1"/>
                </p:cNvSpPr>
                <p:nvPr/>
              </p:nvSpPr>
              <p:spPr bwMode="auto">
                <a:xfrm>
                  <a:off x="1248" y="3216"/>
                  <a:ext cx="48" cy="96"/>
                </a:xfrm>
                <a:prstGeom prst="rect">
                  <a:avLst/>
                </a:prstGeom>
                <a:solidFill>
                  <a:srgbClr val="C0C0C0"/>
                </a:solidFill>
                <a:ln w="9525">
                  <a:noFill/>
                  <a:miter lim="800000"/>
                  <a:headEnd/>
                  <a:tailEnd/>
                </a:ln>
              </p:spPr>
              <p:txBody>
                <a:bodyPr wrap="none" anchor="ctr"/>
                <a:lstStyle/>
                <a:p>
                  <a:endParaRPr lang="uk-UA"/>
                </a:p>
              </p:txBody>
            </p:sp>
            <p:sp>
              <p:nvSpPr>
                <p:cNvPr id="21560" name="Rectangle 11"/>
                <p:cNvSpPr>
                  <a:spLocks noChangeArrowheads="1"/>
                </p:cNvSpPr>
                <p:nvPr/>
              </p:nvSpPr>
              <p:spPr bwMode="auto">
                <a:xfrm>
                  <a:off x="1248" y="3264"/>
                  <a:ext cx="144" cy="48"/>
                </a:xfrm>
                <a:prstGeom prst="rect">
                  <a:avLst/>
                </a:prstGeom>
                <a:solidFill>
                  <a:srgbClr val="C0C0C0"/>
                </a:solidFill>
                <a:ln w="9525">
                  <a:noFill/>
                  <a:miter lim="800000"/>
                  <a:headEnd/>
                  <a:tailEnd/>
                </a:ln>
              </p:spPr>
              <p:txBody>
                <a:bodyPr wrap="none" anchor="ctr"/>
                <a:lstStyle/>
                <a:p>
                  <a:endParaRPr lang="uk-UA"/>
                </a:p>
              </p:txBody>
            </p:sp>
          </p:grpSp>
          <p:sp>
            <p:nvSpPr>
              <p:cNvPr id="21556" name="Rectangle 9"/>
              <p:cNvSpPr>
                <a:spLocks noChangeArrowheads="1"/>
              </p:cNvSpPr>
              <p:nvPr/>
            </p:nvSpPr>
            <p:spPr bwMode="auto">
              <a:xfrm>
                <a:off x="1047" y="2988"/>
                <a:ext cx="651" cy="132"/>
              </a:xfrm>
              <a:prstGeom prst="rect">
                <a:avLst/>
              </a:prstGeom>
              <a:solidFill>
                <a:srgbClr val="969696"/>
              </a:solidFill>
              <a:ln w="9525">
                <a:noFill/>
                <a:miter lim="800000"/>
                <a:headEnd/>
                <a:tailEnd/>
              </a:ln>
            </p:spPr>
            <p:txBody>
              <a:bodyPr wrap="none" anchor="ctr"/>
              <a:lstStyle/>
              <a:p>
                <a:endParaRPr lang="uk-UA"/>
              </a:p>
            </p:txBody>
          </p:sp>
          <p:sp>
            <p:nvSpPr>
              <p:cNvPr id="21557" name="Freeform 8"/>
              <p:cNvSpPr>
                <a:spLocks/>
              </p:cNvSpPr>
              <p:nvPr/>
            </p:nvSpPr>
            <p:spPr bwMode="auto">
              <a:xfrm>
                <a:off x="912" y="2880"/>
                <a:ext cx="816" cy="144"/>
              </a:xfrm>
              <a:custGeom>
                <a:avLst/>
                <a:gdLst>
                  <a:gd name="T0" fmla="*/ 0 w 816"/>
                  <a:gd name="T1" fmla="*/ 0 h 144"/>
                  <a:gd name="T2" fmla="*/ 816 w 816"/>
                  <a:gd name="T3" fmla="*/ 0 h 144"/>
                  <a:gd name="T4" fmla="*/ 816 w 816"/>
                  <a:gd name="T5" fmla="*/ 144 h 144"/>
                  <a:gd name="T6" fmla="*/ 96 w 816"/>
                  <a:gd name="T7" fmla="*/ 144 h 144"/>
                  <a:gd name="T8" fmla="*/ 48 w 816"/>
                  <a:gd name="T9" fmla="*/ 96 h 144"/>
                  <a:gd name="T10" fmla="*/ 0 w 816"/>
                  <a:gd name="T11" fmla="*/ 96 h 144"/>
                  <a:gd name="T12" fmla="*/ 0 w 816"/>
                  <a:gd name="T13" fmla="*/ 0 h 144"/>
                  <a:gd name="T14" fmla="*/ 0 60000 65536"/>
                  <a:gd name="T15" fmla="*/ 0 60000 65536"/>
                  <a:gd name="T16" fmla="*/ 0 60000 65536"/>
                  <a:gd name="T17" fmla="*/ 0 60000 65536"/>
                  <a:gd name="T18" fmla="*/ 0 60000 65536"/>
                  <a:gd name="T19" fmla="*/ 0 60000 65536"/>
                  <a:gd name="T20" fmla="*/ 0 60000 65536"/>
                  <a:gd name="T21" fmla="*/ 0 w 816"/>
                  <a:gd name="T22" fmla="*/ 0 h 144"/>
                  <a:gd name="T23" fmla="*/ 816 w 816"/>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6" h="144">
                    <a:moveTo>
                      <a:pt x="0" y="0"/>
                    </a:moveTo>
                    <a:lnTo>
                      <a:pt x="816" y="0"/>
                    </a:lnTo>
                    <a:lnTo>
                      <a:pt x="816" y="144"/>
                    </a:lnTo>
                    <a:lnTo>
                      <a:pt x="96" y="144"/>
                    </a:lnTo>
                    <a:lnTo>
                      <a:pt x="48" y="96"/>
                    </a:lnTo>
                    <a:lnTo>
                      <a:pt x="0" y="96"/>
                    </a:lnTo>
                    <a:lnTo>
                      <a:pt x="0" y="0"/>
                    </a:lnTo>
                    <a:close/>
                  </a:path>
                </a:pathLst>
              </a:custGeom>
              <a:solidFill>
                <a:srgbClr val="C0C0C0"/>
              </a:solidFill>
              <a:ln w="9525">
                <a:noFill/>
                <a:round/>
                <a:headEnd/>
                <a:tailEnd/>
              </a:ln>
            </p:spPr>
            <p:txBody>
              <a:bodyPr/>
              <a:lstStyle/>
              <a:p>
                <a:endParaRPr lang="uk-UA"/>
              </a:p>
            </p:txBody>
          </p:sp>
        </p:grpSp>
        <p:sp>
          <p:nvSpPr>
            <p:cNvPr id="21520" name="Line 18"/>
            <p:cNvSpPr>
              <a:spLocks noChangeShapeType="1"/>
            </p:cNvSpPr>
            <p:nvPr/>
          </p:nvSpPr>
          <p:spPr bwMode="auto">
            <a:xfrm>
              <a:off x="6864350" y="5334000"/>
              <a:ext cx="1828800" cy="0"/>
            </a:xfrm>
            <a:prstGeom prst="line">
              <a:avLst/>
            </a:prstGeom>
            <a:noFill/>
            <a:ln w="9525">
              <a:solidFill>
                <a:schemeClr val="tx1"/>
              </a:solidFill>
              <a:round/>
              <a:headEnd/>
              <a:tailEnd/>
            </a:ln>
          </p:spPr>
          <p:txBody>
            <a:bodyPr/>
            <a:lstStyle/>
            <a:p>
              <a:endParaRPr lang="uk-UA"/>
            </a:p>
          </p:txBody>
        </p:sp>
        <p:grpSp>
          <p:nvGrpSpPr>
            <p:cNvPr id="21521" name="Group 67"/>
            <p:cNvGrpSpPr>
              <a:grpSpLocks/>
            </p:cNvGrpSpPr>
            <p:nvPr/>
          </p:nvGrpSpPr>
          <p:grpSpPr bwMode="auto">
            <a:xfrm>
              <a:off x="7543800" y="2971800"/>
              <a:ext cx="242888" cy="381000"/>
              <a:chOff x="1488" y="2160"/>
              <a:chExt cx="816" cy="1277"/>
            </a:xfrm>
          </p:grpSpPr>
          <p:sp>
            <p:nvSpPr>
              <p:cNvPr id="64" name="Rectangle 65"/>
              <p:cNvSpPr>
                <a:spLocks noChangeArrowheads="1"/>
              </p:cNvSpPr>
              <p:nvPr/>
            </p:nvSpPr>
            <p:spPr bwMode="auto">
              <a:xfrm>
                <a:off x="1777" y="2728"/>
                <a:ext cx="382" cy="140"/>
              </a:xfrm>
              <a:prstGeom prst="rect">
                <a:avLst/>
              </a:prstGeom>
              <a:gradFill rotWithShape="1">
                <a:gsLst>
                  <a:gs pos="0">
                    <a:schemeClr val="tx1"/>
                  </a:gs>
                  <a:gs pos="50000">
                    <a:schemeClr val="tx1">
                      <a:gamma/>
                      <a:tint val="82353"/>
                      <a:invGamma/>
                    </a:schemeClr>
                  </a:gs>
                  <a:gs pos="100000">
                    <a:schemeClr val="tx1"/>
                  </a:gs>
                </a:gsLst>
                <a:lin ang="5400000" scaled="1"/>
              </a:gradFill>
              <a:ln w="9525">
                <a:noFill/>
                <a:miter lim="800000"/>
                <a:headEnd/>
                <a:tailEnd/>
              </a:ln>
              <a:effectLst/>
            </p:spPr>
            <p:txBody>
              <a:bodyPr wrap="none" anchor="ctr"/>
              <a:lstStyle/>
              <a:p>
                <a:pPr>
                  <a:defRPr/>
                </a:pPr>
                <a:endParaRPr lang="en-US">
                  <a:cs typeface="Arial" pitchFamily="34" charset="0"/>
                </a:endParaRPr>
              </a:p>
            </p:txBody>
          </p:sp>
          <p:sp>
            <p:nvSpPr>
              <p:cNvPr id="65" name="Oval 66"/>
              <p:cNvSpPr>
                <a:spLocks noChangeArrowheads="1"/>
              </p:cNvSpPr>
              <p:nvPr/>
            </p:nvSpPr>
            <p:spPr bwMode="auto">
              <a:xfrm>
                <a:off x="1968" y="2633"/>
                <a:ext cx="337" cy="331"/>
              </a:xfrm>
              <a:prstGeom prst="ellipse">
                <a:avLst/>
              </a:prstGeom>
              <a:gradFill rotWithShape="1">
                <a:gsLst>
                  <a:gs pos="0">
                    <a:schemeClr val="tx1"/>
                  </a:gs>
                  <a:gs pos="50000">
                    <a:schemeClr val="tx1">
                      <a:gamma/>
                      <a:tint val="82353"/>
                      <a:invGamma/>
                    </a:schemeClr>
                  </a:gs>
                  <a:gs pos="100000">
                    <a:schemeClr val="tx1"/>
                  </a:gs>
                </a:gsLst>
                <a:lin ang="5400000" scaled="1"/>
              </a:gradFill>
              <a:ln w="9525">
                <a:noFill/>
                <a:round/>
                <a:headEnd/>
                <a:tailEnd/>
              </a:ln>
              <a:effectLst/>
            </p:spPr>
            <p:txBody>
              <a:bodyPr wrap="none" anchor="ctr"/>
              <a:lstStyle/>
              <a:p>
                <a:pPr>
                  <a:defRPr/>
                </a:pPr>
                <a:endParaRPr lang="en-US">
                  <a:cs typeface="Arial" pitchFamily="34" charset="0"/>
                </a:endParaRPr>
              </a:p>
            </p:txBody>
          </p:sp>
          <p:sp>
            <p:nvSpPr>
              <p:cNvPr id="66" name="Freeform 64"/>
              <p:cNvSpPr>
                <a:spLocks/>
              </p:cNvSpPr>
              <p:nvPr/>
            </p:nvSpPr>
            <p:spPr bwMode="auto">
              <a:xfrm>
                <a:off x="1485" y="2162"/>
                <a:ext cx="455" cy="1273"/>
              </a:xfrm>
              <a:custGeom>
                <a:avLst/>
                <a:gdLst/>
                <a:ahLst/>
                <a:cxnLst>
                  <a:cxn ang="0">
                    <a:pos x="0" y="0"/>
                  </a:cxn>
                  <a:cxn ang="0">
                    <a:pos x="336" y="96"/>
                  </a:cxn>
                  <a:cxn ang="0">
                    <a:pos x="454" y="597"/>
                  </a:cxn>
                  <a:cxn ang="0">
                    <a:pos x="324" y="1160"/>
                  </a:cxn>
                  <a:cxn ang="0">
                    <a:pos x="1" y="1277"/>
                  </a:cxn>
                  <a:cxn ang="0">
                    <a:pos x="0" y="0"/>
                  </a:cxn>
                </a:cxnLst>
                <a:rect l="0" t="0" r="r" b="b"/>
                <a:pathLst>
                  <a:path w="456" h="1277">
                    <a:moveTo>
                      <a:pt x="0" y="0"/>
                    </a:moveTo>
                    <a:lnTo>
                      <a:pt x="336" y="96"/>
                    </a:lnTo>
                    <a:cubicBezTo>
                      <a:pt x="412" y="196"/>
                      <a:pt x="456" y="420"/>
                      <a:pt x="454" y="597"/>
                    </a:cubicBezTo>
                    <a:cubicBezTo>
                      <a:pt x="452" y="774"/>
                      <a:pt x="399" y="1047"/>
                      <a:pt x="324" y="1160"/>
                    </a:cubicBezTo>
                    <a:lnTo>
                      <a:pt x="1" y="1277"/>
                    </a:lnTo>
                    <a:lnTo>
                      <a:pt x="0" y="0"/>
                    </a:lnTo>
                    <a:close/>
                  </a:path>
                </a:pathLst>
              </a:custGeom>
              <a:gradFill rotWithShape="1">
                <a:gsLst>
                  <a:gs pos="0">
                    <a:schemeClr val="tx1"/>
                  </a:gs>
                  <a:gs pos="50000">
                    <a:schemeClr val="tx1">
                      <a:gamma/>
                      <a:tint val="44314"/>
                      <a:invGamma/>
                    </a:schemeClr>
                  </a:gs>
                  <a:gs pos="100000">
                    <a:schemeClr val="tx1"/>
                  </a:gs>
                </a:gsLst>
                <a:lin ang="5400000" scaled="1"/>
              </a:gradFill>
              <a:ln w="9525">
                <a:noFill/>
                <a:round/>
                <a:headEnd/>
                <a:tailEnd/>
              </a:ln>
              <a:effectLst/>
            </p:spPr>
            <p:txBody>
              <a:bodyPr/>
              <a:lstStyle/>
              <a:p>
                <a:pPr>
                  <a:defRPr/>
                </a:pPr>
                <a:endParaRPr lang="en-US">
                  <a:cs typeface="Arial" pitchFamily="34" charset="0"/>
                </a:endParaRPr>
              </a:p>
            </p:txBody>
          </p:sp>
        </p:grpSp>
        <p:sp>
          <p:nvSpPr>
            <p:cNvPr id="21522" name="Text Box 68"/>
            <p:cNvSpPr txBox="1">
              <a:spLocks noChangeArrowheads="1"/>
            </p:cNvSpPr>
            <p:nvPr/>
          </p:nvSpPr>
          <p:spPr bwMode="auto">
            <a:xfrm>
              <a:off x="8153399" y="1524002"/>
              <a:ext cx="977011" cy="212844"/>
            </a:xfrm>
            <a:prstGeom prst="rect">
              <a:avLst/>
            </a:prstGeom>
            <a:noFill/>
            <a:ln w="9525">
              <a:noFill/>
              <a:miter lim="800000"/>
              <a:headEnd/>
              <a:tailEnd/>
            </a:ln>
          </p:spPr>
          <p:txBody>
            <a:bodyPr lIns="0" tIns="0" rIns="0" bIns="0">
              <a:spAutoFit/>
            </a:bodyPr>
            <a:lstStyle/>
            <a:p>
              <a:pPr>
                <a:spcBef>
                  <a:spcPct val="50000"/>
                </a:spcBef>
              </a:pPr>
              <a:r>
                <a:rPr lang="ru-RU" sz="1000"/>
                <a:t>камера</a:t>
              </a:r>
              <a:endParaRPr lang="en-US" sz="1000"/>
            </a:p>
          </p:txBody>
        </p:sp>
        <p:sp>
          <p:nvSpPr>
            <p:cNvPr id="21523" name="Text Box 69"/>
            <p:cNvSpPr txBox="1">
              <a:spLocks noChangeArrowheads="1"/>
            </p:cNvSpPr>
            <p:nvPr/>
          </p:nvSpPr>
          <p:spPr bwMode="auto">
            <a:xfrm>
              <a:off x="8153399" y="2057399"/>
              <a:ext cx="838200" cy="723672"/>
            </a:xfrm>
            <a:prstGeom prst="rect">
              <a:avLst/>
            </a:prstGeom>
            <a:noFill/>
            <a:ln w="9525">
              <a:noFill/>
              <a:miter lim="800000"/>
              <a:headEnd/>
              <a:tailEnd/>
            </a:ln>
          </p:spPr>
          <p:txBody>
            <a:bodyPr lIns="0" tIns="0" rIns="0" bIns="0">
              <a:spAutoFit/>
            </a:bodyPr>
            <a:lstStyle/>
            <a:p>
              <a:pPr>
                <a:spcBef>
                  <a:spcPct val="50000"/>
                </a:spcBef>
              </a:pPr>
              <a:r>
                <a:rPr lang="ru-RU"/>
                <a:t>ИК</a:t>
              </a:r>
              <a:r>
                <a:rPr lang="en-US"/>
                <a:t> </a:t>
              </a:r>
              <a:r>
                <a:rPr lang="ru-RU" sz="1000"/>
                <a:t>датчик</a:t>
              </a:r>
              <a:endParaRPr lang="en-US" sz="1000"/>
            </a:p>
          </p:txBody>
        </p:sp>
        <p:sp>
          <p:nvSpPr>
            <p:cNvPr id="21524" name="Text Box 70"/>
            <p:cNvSpPr txBox="1">
              <a:spLocks noChangeArrowheads="1"/>
            </p:cNvSpPr>
            <p:nvPr/>
          </p:nvSpPr>
          <p:spPr bwMode="auto">
            <a:xfrm>
              <a:off x="8001000" y="3048000"/>
              <a:ext cx="838200" cy="344152"/>
            </a:xfrm>
            <a:prstGeom prst="rect">
              <a:avLst/>
            </a:prstGeom>
            <a:noFill/>
            <a:ln w="9525">
              <a:noFill/>
              <a:miter lim="800000"/>
              <a:headEnd/>
              <a:tailEnd/>
            </a:ln>
          </p:spPr>
          <p:txBody>
            <a:bodyPr lIns="0" tIns="0" rIns="0" bIns="0">
              <a:spAutoFit/>
            </a:bodyPr>
            <a:lstStyle/>
            <a:p>
              <a:pPr>
                <a:spcBef>
                  <a:spcPct val="50000"/>
                </a:spcBef>
              </a:pPr>
              <a:r>
                <a:rPr lang="en-US"/>
                <a:t> </a:t>
              </a:r>
            </a:p>
          </p:txBody>
        </p:sp>
        <p:sp>
          <p:nvSpPr>
            <p:cNvPr id="21525" name="Line 71"/>
            <p:cNvSpPr>
              <a:spLocks noChangeShapeType="1"/>
            </p:cNvSpPr>
            <p:nvPr/>
          </p:nvSpPr>
          <p:spPr bwMode="auto">
            <a:xfrm>
              <a:off x="8229600" y="5334000"/>
              <a:ext cx="0" cy="685800"/>
            </a:xfrm>
            <a:prstGeom prst="line">
              <a:avLst/>
            </a:prstGeom>
            <a:noFill/>
            <a:ln w="9525">
              <a:solidFill>
                <a:schemeClr val="tx1"/>
              </a:solidFill>
              <a:round/>
              <a:headEnd type="triangle" w="med" len="med"/>
              <a:tailEnd type="triangle" w="med" len="med"/>
            </a:ln>
          </p:spPr>
          <p:txBody>
            <a:bodyPr/>
            <a:lstStyle/>
            <a:p>
              <a:endParaRPr lang="uk-UA"/>
            </a:p>
          </p:txBody>
        </p:sp>
        <p:grpSp>
          <p:nvGrpSpPr>
            <p:cNvPr id="21526" name="Group 420"/>
            <p:cNvGrpSpPr>
              <a:grpSpLocks/>
            </p:cNvGrpSpPr>
            <p:nvPr/>
          </p:nvGrpSpPr>
          <p:grpSpPr bwMode="auto">
            <a:xfrm>
              <a:off x="8061325" y="3476625"/>
              <a:ext cx="628650" cy="47625"/>
              <a:chOff x="5078" y="2178"/>
              <a:chExt cx="396" cy="30"/>
            </a:xfrm>
          </p:grpSpPr>
          <p:sp>
            <p:nvSpPr>
              <p:cNvPr id="21530" name="Line 374"/>
              <p:cNvSpPr>
                <a:spLocks noChangeAspect="1" noChangeShapeType="1"/>
              </p:cNvSpPr>
              <p:nvPr/>
            </p:nvSpPr>
            <p:spPr bwMode="auto">
              <a:xfrm>
                <a:off x="5078" y="2193"/>
                <a:ext cx="396" cy="0"/>
              </a:xfrm>
              <a:prstGeom prst="line">
                <a:avLst/>
              </a:prstGeom>
              <a:noFill/>
              <a:ln w="9525">
                <a:solidFill>
                  <a:schemeClr val="tx1"/>
                </a:solidFill>
                <a:round/>
                <a:headEnd/>
                <a:tailEnd/>
              </a:ln>
            </p:spPr>
            <p:txBody>
              <a:bodyPr/>
              <a:lstStyle/>
              <a:p>
                <a:endParaRPr lang="uk-UA"/>
              </a:p>
            </p:txBody>
          </p:sp>
          <p:grpSp>
            <p:nvGrpSpPr>
              <p:cNvPr id="21531" name="Group 375"/>
              <p:cNvGrpSpPr>
                <a:grpSpLocks noChangeAspect="1"/>
              </p:cNvGrpSpPr>
              <p:nvPr/>
            </p:nvGrpSpPr>
            <p:grpSpPr bwMode="auto">
              <a:xfrm>
                <a:off x="5110" y="2178"/>
                <a:ext cx="95" cy="30"/>
                <a:chOff x="960" y="3648"/>
                <a:chExt cx="288" cy="96"/>
              </a:xfrm>
            </p:grpSpPr>
            <p:grpSp>
              <p:nvGrpSpPr>
                <p:cNvPr id="21546" name="Group 376"/>
                <p:cNvGrpSpPr>
                  <a:grpSpLocks noChangeAspect="1"/>
                </p:cNvGrpSpPr>
                <p:nvPr/>
              </p:nvGrpSpPr>
              <p:grpSpPr bwMode="auto">
                <a:xfrm>
                  <a:off x="960" y="3648"/>
                  <a:ext cx="96" cy="96"/>
                  <a:chOff x="960" y="3648"/>
                  <a:chExt cx="96" cy="96"/>
                </a:xfrm>
              </p:grpSpPr>
              <p:sp>
                <p:nvSpPr>
                  <p:cNvPr id="21550" name="Line 377"/>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551" name="Line 378"/>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nvGrpSpPr>
                <p:cNvPr id="21547" name="Group 379"/>
                <p:cNvGrpSpPr>
                  <a:grpSpLocks noChangeAspect="1"/>
                </p:cNvGrpSpPr>
                <p:nvPr/>
              </p:nvGrpSpPr>
              <p:grpSpPr bwMode="auto">
                <a:xfrm>
                  <a:off x="1152" y="3648"/>
                  <a:ext cx="96" cy="96"/>
                  <a:chOff x="960" y="3648"/>
                  <a:chExt cx="96" cy="96"/>
                </a:xfrm>
              </p:grpSpPr>
              <p:sp>
                <p:nvSpPr>
                  <p:cNvPr id="21548" name="Line 380"/>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549" name="Line 381"/>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grpSp>
            <p:nvGrpSpPr>
              <p:cNvPr id="21532" name="Group 382"/>
              <p:cNvGrpSpPr>
                <a:grpSpLocks noChangeAspect="1"/>
              </p:cNvGrpSpPr>
              <p:nvPr/>
            </p:nvGrpSpPr>
            <p:grpSpPr bwMode="auto">
              <a:xfrm>
                <a:off x="5237" y="2178"/>
                <a:ext cx="95" cy="30"/>
                <a:chOff x="960" y="3648"/>
                <a:chExt cx="288" cy="96"/>
              </a:xfrm>
            </p:grpSpPr>
            <p:grpSp>
              <p:nvGrpSpPr>
                <p:cNvPr id="21540" name="Group 383"/>
                <p:cNvGrpSpPr>
                  <a:grpSpLocks noChangeAspect="1"/>
                </p:cNvGrpSpPr>
                <p:nvPr/>
              </p:nvGrpSpPr>
              <p:grpSpPr bwMode="auto">
                <a:xfrm>
                  <a:off x="960" y="3648"/>
                  <a:ext cx="96" cy="96"/>
                  <a:chOff x="960" y="3648"/>
                  <a:chExt cx="96" cy="96"/>
                </a:xfrm>
              </p:grpSpPr>
              <p:sp>
                <p:nvSpPr>
                  <p:cNvPr id="21544" name="Line 384"/>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545" name="Line 385"/>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nvGrpSpPr>
                <p:cNvPr id="21541" name="Group 386"/>
                <p:cNvGrpSpPr>
                  <a:grpSpLocks noChangeAspect="1"/>
                </p:cNvGrpSpPr>
                <p:nvPr/>
              </p:nvGrpSpPr>
              <p:grpSpPr bwMode="auto">
                <a:xfrm>
                  <a:off x="1152" y="3648"/>
                  <a:ext cx="96" cy="96"/>
                  <a:chOff x="960" y="3648"/>
                  <a:chExt cx="96" cy="96"/>
                </a:xfrm>
              </p:grpSpPr>
              <p:sp>
                <p:nvSpPr>
                  <p:cNvPr id="21542" name="Line 387"/>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543" name="Line 388"/>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grpSp>
            <p:nvGrpSpPr>
              <p:cNvPr id="21533" name="Group 389"/>
              <p:cNvGrpSpPr>
                <a:grpSpLocks noChangeAspect="1"/>
              </p:cNvGrpSpPr>
              <p:nvPr/>
            </p:nvGrpSpPr>
            <p:grpSpPr bwMode="auto">
              <a:xfrm>
                <a:off x="5363" y="2178"/>
                <a:ext cx="96" cy="30"/>
                <a:chOff x="960" y="3648"/>
                <a:chExt cx="288" cy="96"/>
              </a:xfrm>
            </p:grpSpPr>
            <p:grpSp>
              <p:nvGrpSpPr>
                <p:cNvPr id="21534" name="Group 390"/>
                <p:cNvGrpSpPr>
                  <a:grpSpLocks noChangeAspect="1"/>
                </p:cNvGrpSpPr>
                <p:nvPr/>
              </p:nvGrpSpPr>
              <p:grpSpPr bwMode="auto">
                <a:xfrm>
                  <a:off x="960" y="3648"/>
                  <a:ext cx="96" cy="96"/>
                  <a:chOff x="960" y="3648"/>
                  <a:chExt cx="96" cy="96"/>
                </a:xfrm>
              </p:grpSpPr>
              <p:sp>
                <p:nvSpPr>
                  <p:cNvPr id="21538" name="Line 391"/>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539" name="Line 392"/>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nvGrpSpPr>
                <p:cNvPr id="21535" name="Group 393"/>
                <p:cNvGrpSpPr>
                  <a:grpSpLocks noChangeAspect="1"/>
                </p:cNvGrpSpPr>
                <p:nvPr/>
              </p:nvGrpSpPr>
              <p:grpSpPr bwMode="auto">
                <a:xfrm>
                  <a:off x="1152" y="3648"/>
                  <a:ext cx="96" cy="96"/>
                  <a:chOff x="960" y="3648"/>
                  <a:chExt cx="96" cy="96"/>
                </a:xfrm>
              </p:grpSpPr>
              <p:sp>
                <p:nvSpPr>
                  <p:cNvPr id="21536" name="Line 394"/>
                  <p:cNvSpPr>
                    <a:spLocks noChangeAspect="1" noChangeShapeType="1"/>
                  </p:cNvSpPr>
                  <p:nvPr/>
                </p:nvSpPr>
                <p:spPr bwMode="auto">
                  <a:xfrm>
                    <a:off x="960" y="3648"/>
                    <a:ext cx="96" cy="96"/>
                  </a:xfrm>
                  <a:prstGeom prst="line">
                    <a:avLst/>
                  </a:prstGeom>
                  <a:noFill/>
                  <a:ln w="9525">
                    <a:solidFill>
                      <a:schemeClr val="tx1"/>
                    </a:solidFill>
                    <a:round/>
                    <a:headEnd/>
                    <a:tailEnd/>
                  </a:ln>
                </p:spPr>
                <p:txBody>
                  <a:bodyPr/>
                  <a:lstStyle/>
                  <a:p>
                    <a:endParaRPr lang="uk-UA"/>
                  </a:p>
                </p:txBody>
              </p:sp>
              <p:sp>
                <p:nvSpPr>
                  <p:cNvPr id="21537" name="Line 395"/>
                  <p:cNvSpPr>
                    <a:spLocks noChangeAspect="1" noChangeShapeType="1"/>
                  </p:cNvSpPr>
                  <p:nvPr/>
                </p:nvSpPr>
                <p:spPr bwMode="auto">
                  <a:xfrm rot="5400000">
                    <a:off x="960" y="3648"/>
                    <a:ext cx="96" cy="96"/>
                  </a:xfrm>
                  <a:prstGeom prst="line">
                    <a:avLst/>
                  </a:prstGeom>
                  <a:noFill/>
                  <a:ln w="9525">
                    <a:solidFill>
                      <a:schemeClr val="tx1"/>
                    </a:solidFill>
                    <a:round/>
                    <a:headEnd/>
                    <a:tailEnd/>
                  </a:ln>
                </p:spPr>
                <p:txBody>
                  <a:bodyPr/>
                  <a:lstStyle/>
                  <a:p>
                    <a:endParaRPr lang="uk-UA"/>
                  </a:p>
                </p:txBody>
              </p:sp>
            </p:grpSp>
          </p:grpSp>
        </p:grpSp>
        <p:sp>
          <p:nvSpPr>
            <p:cNvPr id="21527" name="Rectangle 370"/>
            <p:cNvSpPr>
              <a:spLocks noChangeArrowheads="1"/>
            </p:cNvSpPr>
            <p:nvPr/>
          </p:nvSpPr>
          <p:spPr bwMode="auto">
            <a:xfrm>
              <a:off x="6850063" y="3429000"/>
              <a:ext cx="609600" cy="3352800"/>
            </a:xfrm>
            <a:prstGeom prst="rect">
              <a:avLst/>
            </a:prstGeom>
            <a:gradFill rotWithShape="1">
              <a:gsLst>
                <a:gs pos="0">
                  <a:schemeClr val="bg1"/>
                </a:gs>
                <a:gs pos="100000">
                  <a:schemeClr val="bg1">
                    <a:alpha val="0"/>
                  </a:schemeClr>
                </a:gs>
              </a:gsLst>
              <a:lin ang="0" scaled="1"/>
            </a:gradFill>
            <a:ln w="9525">
              <a:noFill/>
              <a:miter lim="800000"/>
              <a:headEnd/>
              <a:tailEnd/>
            </a:ln>
          </p:spPr>
          <p:txBody>
            <a:bodyPr wrap="none" anchor="ctr"/>
            <a:lstStyle/>
            <a:p>
              <a:endParaRPr lang="uk-UA"/>
            </a:p>
          </p:txBody>
        </p:sp>
        <p:sp>
          <p:nvSpPr>
            <p:cNvPr id="40" name="Rectangle 4"/>
            <p:cNvSpPr>
              <a:spLocks noChangeArrowheads="1"/>
            </p:cNvSpPr>
            <p:nvPr/>
          </p:nvSpPr>
          <p:spPr bwMode="auto">
            <a:xfrm>
              <a:off x="7697406" y="1753672"/>
              <a:ext cx="75849" cy="4266224"/>
            </a:xfrm>
            <a:prstGeom prst="rect">
              <a:avLst/>
            </a:prstGeom>
            <a:gradFill rotWithShape="1">
              <a:gsLst>
                <a:gs pos="0">
                  <a:schemeClr val="bg1">
                    <a:gamma/>
                    <a:shade val="3137"/>
                    <a:invGamma/>
                  </a:schemeClr>
                </a:gs>
                <a:gs pos="50000">
                  <a:schemeClr val="bg1"/>
                </a:gs>
                <a:gs pos="100000">
                  <a:schemeClr val="bg1">
                    <a:gamma/>
                    <a:shade val="3137"/>
                    <a:invGamma/>
                  </a:schemeClr>
                </a:gs>
              </a:gsLst>
              <a:lin ang="0" scaled="1"/>
            </a:gradFill>
            <a:ln w="9525">
              <a:noFill/>
              <a:miter lim="800000"/>
              <a:headEnd/>
              <a:tailEnd/>
            </a:ln>
            <a:effectLst/>
          </p:spPr>
          <p:txBody>
            <a:bodyPr wrap="none" anchor="ctr"/>
            <a:lstStyle/>
            <a:p>
              <a:pPr>
                <a:defRPr/>
              </a:pPr>
              <a:endParaRPr lang="en-US">
                <a:cs typeface="Arial" pitchFamily="34" charset="0"/>
              </a:endParaRPr>
            </a:p>
          </p:txBody>
        </p:sp>
        <p:sp>
          <p:nvSpPr>
            <p:cNvPr id="21529" name="Line 73"/>
            <p:cNvSpPr>
              <a:spLocks noChangeShapeType="1"/>
            </p:cNvSpPr>
            <p:nvPr/>
          </p:nvSpPr>
          <p:spPr bwMode="auto">
            <a:xfrm>
              <a:off x="7696200" y="6019800"/>
              <a:ext cx="914400" cy="0"/>
            </a:xfrm>
            <a:prstGeom prst="line">
              <a:avLst/>
            </a:prstGeom>
            <a:noFill/>
            <a:ln w="28575">
              <a:solidFill>
                <a:schemeClr val="tx1"/>
              </a:solidFill>
              <a:round/>
              <a:headEnd/>
              <a:tailEnd/>
            </a:ln>
          </p:spPr>
          <p:txBody>
            <a:bodyPr/>
            <a:lstStyle/>
            <a:p>
              <a:endParaRPr lang="uk-UA"/>
            </a:p>
          </p:txBody>
        </p:sp>
      </p:gr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p:txBody>
          <a:bodyPr/>
          <a:lstStyle/>
          <a:p>
            <a:r>
              <a:rPr lang="ru-RU" dirty="0" smtClean="0"/>
              <a:t>Предоставление решений по уличной детекции высочайшего класса</a:t>
            </a:r>
            <a:endParaRPr lang="nl-BE" dirty="0" smtClean="0"/>
          </a:p>
          <a:p>
            <a:pPr lvl="1"/>
            <a:r>
              <a:rPr lang="ru-RU" b="1" dirty="0" smtClean="0"/>
              <a:t>высокая вероятность детекции</a:t>
            </a:r>
            <a:r>
              <a:rPr lang="nl-BE" b="1" dirty="0" smtClean="0"/>
              <a:t> </a:t>
            </a:r>
          </a:p>
          <a:p>
            <a:pPr lvl="1"/>
            <a:r>
              <a:rPr lang="ru-RU" b="1" dirty="0" smtClean="0"/>
              <a:t>низкий уровень ложных тревог</a:t>
            </a:r>
            <a:endParaRPr lang="nl-BE" b="1" dirty="0" smtClean="0"/>
          </a:p>
          <a:p>
            <a:pPr>
              <a:buFontTx/>
              <a:buNone/>
            </a:pPr>
            <a:endParaRPr lang="nl-BE" dirty="0" smtClean="0"/>
          </a:p>
          <a:p>
            <a:r>
              <a:rPr lang="ru-RU" dirty="0" smtClean="0"/>
              <a:t>через производство</a:t>
            </a:r>
            <a:r>
              <a:rPr lang="nl-BE" dirty="0" smtClean="0"/>
              <a:t> </a:t>
            </a:r>
            <a:r>
              <a:rPr lang="ru-RU" b="1" dirty="0" smtClean="0"/>
              <a:t>высококачественных детекторов со швейцарской точностью</a:t>
            </a:r>
            <a:r>
              <a:rPr lang="nl-BE" b="1" dirty="0" smtClean="0"/>
              <a:t> </a:t>
            </a:r>
            <a:r>
              <a:rPr lang="ru-RU" b="1" dirty="0" smtClean="0"/>
              <a:t>и самых эффективных инструментов для настройки</a:t>
            </a:r>
            <a:r>
              <a:rPr lang="nl-BE" dirty="0" smtClean="0"/>
              <a:t> </a:t>
            </a:r>
            <a:r>
              <a:rPr lang="ru-RU" dirty="0" smtClean="0"/>
              <a:t>на рынке,</a:t>
            </a:r>
            <a:endParaRPr lang="nl-BE" dirty="0" smtClean="0"/>
          </a:p>
          <a:p>
            <a:endParaRPr lang="nl-BE" dirty="0" smtClean="0"/>
          </a:p>
          <a:p>
            <a:r>
              <a:rPr lang="ru-RU" dirty="0" smtClean="0"/>
              <a:t>повышая</a:t>
            </a:r>
            <a:r>
              <a:rPr lang="nl-BE" dirty="0" smtClean="0"/>
              <a:t> </a:t>
            </a:r>
            <a:r>
              <a:rPr lang="ru-RU" b="1" dirty="0" smtClean="0"/>
              <a:t>безопасность объектов</a:t>
            </a:r>
            <a:r>
              <a:rPr lang="nl-BE" b="1" dirty="0" smtClean="0"/>
              <a:t> </a:t>
            </a:r>
            <a:r>
              <a:rPr lang="ru-RU" b="1" dirty="0" smtClean="0"/>
              <a:t>и экономя средства заказчика</a:t>
            </a:r>
            <a:r>
              <a:rPr lang="nl-BE" b="1" dirty="0" smtClean="0"/>
              <a:t> </a:t>
            </a:r>
          </a:p>
          <a:p>
            <a:endParaRPr lang="nl-BE" dirty="0" smtClean="0"/>
          </a:p>
          <a:p>
            <a:endParaRPr lang="en-US" dirty="0" smtClean="0"/>
          </a:p>
        </p:txBody>
      </p:sp>
      <p:sp>
        <p:nvSpPr>
          <p:cNvPr id="22531" name="Title 2"/>
          <p:cNvSpPr>
            <a:spLocks noGrp="1"/>
          </p:cNvSpPr>
          <p:nvPr>
            <p:ph type="title"/>
          </p:nvPr>
        </p:nvSpPr>
        <p:spPr/>
        <p:txBody>
          <a:bodyPr/>
          <a:lstStyle/>
          <a:p>
            <a:r>
              <a:rPr lang="ru-RU" dirty="0" smtClean="0">
                <a:solidFill>
                  <a:srgbClr val="C00000"/>
                </a:solidFill>
              </a:rPr>
              <a:t>Политика </a:t>
            </a:r>
            <a:r>
              <a:rPr lang="nl-BE" dirty="0" smtClean="0">
                <a:solidFill>
                  <a:srgbClr val="C00000"/>
                </a:solidFill>
              </a:rPr>
              <a:t>Xtralis</a:t>
            </a:r>
            <a:endParaRPr lang="en-US" dirty="0" smtClean="0">
              <a:solidFill>
                <a:srgbClr val="C00000"/>
              </a:solidFill>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228600" y="530225"/>
            <a:ext cx="8686800" cy="685800"/>
          </a:xfrm>
          <a:prstGeom prst="rect">
            <a:avLst/>
          </a:prstGeom>
          <a:noFill/>
          <a:ln w="9525">
            <a:noFill/>
            <a:miter lim="800000"/>
            <a:headEnd/>
            <a:tailEnd/>
          </a:ln>
        </p:spPr>
        <p:txBody>
          <a:bodyPr lIns="0" tIns="0" rIns="0" bIns="0"/>
          <a:lstStyle/>
          <a:p>
            <a:pPr eaLnBrk="0" hangingPunct="0">
              <a:defRPr/>
            </a:pPr>
            <a:r>
              <a:rPr lang="ru-RU" b="1" kern="0" dirty="0" smtClean="0">
                <a:solidFill>
                  <a:srgbClr val="C00000"/>
                </a:solidFill>
                <a:latin typeface="+mj-lt"/>
                <a:ea typeface="+mj-ea"/>
                <a:cs typeface="ＭＳ Ｐゴシック"/>
              </a:rPr>
              <a:t>Датчики </a:t>
            </a:r>
            <a:r>
              <a:rPr lang="nl-BE" b="1" kern="0" dirty="0" smtClean="0">
                <a:solidFill>
                  <a:srgbClr val="C00000"/>
                </a:solidFill>
                <a:latin typeface="+mj-lt"/>
                <a:ea typeface="+mj-ea"/>
                <a:cs typeface="ＭＳ Ｐゴシック"/>
              </a:rPr>
              <a:t>Xtralis </a:t>
            </a:r>
            <a:r>
              <a:rPr lang="en-US" b="1" kern="0" dirty="0" smtClean="0">
                <a:solidFill>
                  <a:srgbClr val="C00000"/>
                </a:solidFill>
                <a:latin typeface="+mj-lt"/>
                <a:ea typeface="+mj-ea"/>
                <a:cs typeface="ＭＳ Ｐゴシック"/>
              </a:rPr>
              <a:t>STA</a:t>
            </a:r>
            <a:r>
              <a:rPr lang="nl-BE" b="1" kern="0" dirty="0" smtClean="0">
                <a:solidFill>
                  <a:srgbClr val="C00000"/>
                </a:solidFill>
                <a:latin typeface="+mj-lt"/>
                <a:ea typeface="+mj-ea"/>
                <a:cs typeface="ＭＳ Ｐゴシック"/>
              </a:rPr>
              <a:t>: </a:t>
            </a:r>
            <a:r>
              <a:rPr lang="nl-BE" b="1" kern="0" dirty="0">
                <a:solidFill>
                  <a:srgbClr val="C00000"/>
                </a:solidFill>
                <a:latin typeface="+mj-lt"/>
                <a:ea typeface="+mj-ea"/>
                <a:cs typeface="ＭＳ Ｐゴシック"/>
              </a:rPr>
              <a:t>2 </a:t>
            </a:r>
            <a:r>
              <a:rPr lang="ru-RU" b="1" kern="0" dirty="0" smtClean="0">
                <a:solidFill>
                  <a:srgbClr val="C00000"/>
                </a:solidFill>
                <a:latin typeface="+mj-lt"/>
                <a:ea typeface="+mj-ea"/>
                <a:cs typeface="ＭＳ Ｐゴシック"/>
              </a:rPr>
              <a:t>категории зон детекции</a:t>
            </a:r>
            <a:endParaRPr lang="en-US" b="1" kern="0" dirty="0">
              <a:solidFill>
                <a:srgbClr val="C00000"/>
              </a:solidFill>
              <a:latin typeface="+mj-lt"/>
              <a:ea typeface="+mj-ea"/>
              <a:cs typeface="ＭＳ Ｐゴシック"/>
            </a:endParaRPr>
          </a:p>
        </p:txBody>
      </p:sp>
      <p:sp>
        <p:nvSpPr>
          <p:cNvPr id="23555" name="Titel 27"/>
          <p:cNvSpPr>
            <a:spLocks noGrp="1"/>
          </p:cNvSpPr>
          <p:nvPr>
            <p:ph type="title"/>
          </p:nvPr>
        </p:nvSpPr>
        <p:spPr>
          <a:xfrm>
            <a:off x="603250" y="1444625"/>
            <a:ext cx="5938838" cy="719138"/>
          </a:xfrm>
        </p:spPr>
        <p:txBody>
          <a:bodyPr/>
          <a:lstStyle/>
          <a:p>
            <a:r>
              <a:rPr lang="en-GB" dirty="0" smtClean="0">
                <a:solidFill>
                  <a:schemeClr val="tx1"/>
                </a:solidFill>
              </a:rPr>
              <a:t>1) </a:t>
            </a:r>
            <a:r>
              <a:rPr lang="ru-RU" dirty="0" smtClean="0">
                <a:solidFill>
                  <a:schemeClr val="tx1"/>
                </a:solidFill>
              </a:rPr>
              <a:t>Зона типа «штора»</a:t>
            </a:r>
            <a:endParaRPr lang="en-GB" dirty="0" smtClean="0">
              <a:solidFill>
                <a:schemeClr val="tx1"/>
              </a:solidFill>
            </a:endParaRPr>
          </a:p>
        </p:txBody>
      </p:sp>
      <p:grpSp>
        <p:nvGrpSpPr>
          <p:cNvPr id="23556" name="Group 25"/>
          <p:cNvGrpSpPr>
            <a:grpSpLocks/>
          </p:cNvGrpSpPr>
          <p:nvPr/>
        </p:nvGrpSpPr>
        <p:grpSpPr bwMode="auto">
          <a:xfrm>
            <a:off x="2052638" y="1901825"/>
            <a:ext cx="5999162" cy="2365375"/>
            <a:chOff x="1079184" y="989690"/>
            <a:chExt cx="8064816" cy="4194175"/>
          </a:xfrm>
        </p:grpSpPr>
        <p:sp>
          <p:nvSpPr>
            <p:cNvPr id="6" name="Rectangle 54"/>
            <p:cNvSpPr>
              <a:spLocks noChangeArrowheads="1"/>
            </p:cNvSpPr>
            <p:nvPr/>
          </p:nvSpPr>
          <p:spPr bwMode="auto">
            <a:xfrm>
              <a:off x="1646858" y="1141694"/>
              <a:ext cx="76828" cy="1142842"/>
            </a:xfrm>
            <a:prstGeom prst="rect">
              <a:avLst/>
            </a:prstGeom>
            <a:gradFill rotWithShape="1">
              <a:gsLst>
                <a:gs pos="0">
                  <a:schemeClr val="tx1"/>
                </a:gs>
                <a:gs pos="50000">
                  <a:schemeClr val="bg1"/>
                </a:gs>
                <a:gs pos="100000">
                  <a:schemeClr val="tx1"/>
                </a:gs>
              </a:gsLst>
              <a:lin ang="0" scaled="1"/>
            </a:gradFill>
            <a:ln w="9525">
              <a:noFill/>
              <a:miter lim="800000"/>
              <a:headEnd/>
              <a:tailEnd/>
            </a:ln>
            <a:effectLst/>
          </p:spPr>
          <p:txBody>
            <a:bodyPr wrap="none" anchor="ctr"/>
            <a:lstStyle/>
            <a:p>
              <a:pPr>
                <a:defRPr/>
              </a:pPr>
              <a:endParaRPr lang="en-GB">
                <a:latin typeface="+mn-lt"/>
                <a:ea typeface="ＭＳ Ｐゴシック"/>
                <a:cs typeface="ＭＳ Ｐゴシック"/>
              </a:endParaRPr>
            </a:p>
          </p:txBody>
        </p:sp>
        <p:pic>
          <p:nvPicPr>
            <p:cNvPr id="23560" name="Picture 2" descr="Security_Range_general_with_detector"/>
            <p:cNvPicPr>
              <a:picLocks noChangeAspect="1" noChangeArrowheads="1"/>
            </p:cNvPicPr>
            <p:nvPr/>
          </p:nvPicPr>
          <p:blipFill>
            <a:blip r:embed="rId2" cstate="print"/>
            <a:srcRect/>
            <a:stretch>
              <a:fillRect/>
            </a:stretch>
          </p:blipFill>
          <p:spPr bwMode="auto">
            <a:xfrm>
              <a:off x="1565275" y="989690"/>
              <a:ext cx="7578725" cy="4194175"/>
            </a:xfrm>
            <a:prstGeom prst="rect">
              <a:avLst/>
            </a:prstGeom>
            <a:noFill/>
            <a:ln w="9525">
              <a:noFill/>
              <a:miter lim="800000"/>
              <a:headEnd/>
              <a:tailEnd/>
            </a:ln>
          </p:spPr>
        </p:pic>
        <p:sp>
          <p:nvSpPr>
            <p:cNvPr id="8" name="Line 5"/>
            <p:cNvSpPr>
              <a:spLocks noChangeShapeType="1"/>
            </p:cNvSpPr>
            <p:nvPr/>
          </p:nvSpPr>
          <p:spPr bwMode="auto">
            <a:xfrm>
              <a:off x="1559359" y="1369700"/>
              <a:ext cx="0" cy="914836"/>
            </a:xfrm>
            <a:prstGeom prst="line">
              <a:avLst/>
            </a:prstGeom>
            <a:noFill/>
            <a:ln w="9525">
              <a:solidFill>
                <a:schemeClr val="tx1"/>
              </a:solidFill>
              <a:round/>
              <a:headEnd type="triangle" w="med" len="med"/>
              <a:tailEnd type="triangle" w="med" len="med"/>
            </a:ln>
            <a:effectLst/>
          </p:spPr>
          <p:txBody>
            <a:bodyPr/>
            <a:lstStyle/>
            <a:p>
              <a:pPr>
                <a:defRPr/>
              </a:pPr>
              <a:endParaRPr lang="en-GB">
                <a:latin typeface="+mn-lt"/>
                <a:ea typeface="ＭＳ Ｐゴシック"/>
                <a:cs typeface="ＭＳ Ｐゴシック"/>
              </a:endParaRPr>
            </a:p>
          </p:txBody>
        </p:sp>
        <p:sp>
          <p:nvSpPr>
            <p:cNvPr id="9" name="Text Box 6"/>
            <p:cNvSpPr txBox="1">
              <a:spLocks noChangeArrowheads="1"/>
            </p:cNvSpPr>
            <p:nvPr/>
          </p:nvSpPr>
          <p:spPr bwMode="auto">
            <a:xfrm>
              <a:off x="1079184" y="1637113"/>
              <a:ext cx="685050" cy="436308"/>
            </a:xfrm>
            <a:prstGeom prst="rect">
              <a:avLst/>
            </a:prstGeom>
            <a:noFill/>
            <a:ln w="9525">
              <a:noFill/>
              <a:miter lim="800000"/>
              <a:headEnd/>
              <a:tailEnd/>
            </a:ln>
            <a:effectLst/>
          </p:spPr>
          <p:txBody>
            <a:bodyPr lIns="0" tIns="0" rIns="0" bIns="0">
              <a:spAutoFit/>
            </a:bodyPr>
            <a:lstStyle/>
            <a:p>
              <a:pPr>
                <a:spcBef>
                  <a:spcPct val="50000"/>
                </a:spcBef>
                <a:defRPr/>
              </a:pPr>
              <a:r>
                <a:rPr lang="en-GB" sz="1600" dirty="0">
                  <a:latin typeface="+mn-lt"/>
                  <a:ea typeface="ＭＳ Ｐゴシック"/>
                  <a:cs typeface="ＭＳ Ｐゴシック"/>
                </a:rPr>
                <a:t>4 m </a:t>
              </a:r>
            </a:p>
          </p:txBody>
        </p:sp>
        <p:grpSp>
          <p:nvGrpSpPr>
            <p:cNvPr id="23563" name="Group 10"/>
            <p:cNvGrpSpPr>
              <a:grpSpLocks/>
            </p:cNvGrpSpPr>
            <p:nvPr/>
          </p:nvGrpSpPr>
          <p:grpSpPr bwMode="auto">
            <a:xfrm>
              <a:off x="1755775" y="2745463"/>
              <a:ext cx="2435225" cy="1495425"/>
              <a:chOff x="1010" y="2258"/>
              <a:chExt cx="1534" cy="942"/>
            </a:xfrm>
          </p:grpSpPr>
          <p:sp>
            <p:nvSpPr>
              <p:cNvPr id="14" name="Line 11"/>
              <p:cNvSpPr>
                <a:spLocks noChangeShapeType="1"/>
              </p:cNvSpPr>
              <p:nvPr/>
            </p:nvSpPr>
            <p:spPr bwMode="auto">
              <a:xfrm flipV="1">
                <a:off x="1296" y="2496"/>
                <a:ext cx="719" cy="144"/>
              </a:xfrm>
              <a:prstGeom prst="line">
                <a:avLst/>
              </a:prstGeom>
              <a:noFill/>
              <a:ln w="9525">
                <a:solidFill>
                  <a:schemeClr val="tx1"/>
                </a:solidFill>
                <a:round/>
                <a:headEnd/>
                <a:tailEnd type="triangle" w="med" len="med"/>
              </a:ln>
              <a:effectLst/>
            </p:spPr>
            <p:txBody>
              <a:bodyPr/>
              <a:lstStyle/>
              <a:p>
                <a:pPr>
                  <a:defRPr/>
                </a:pPr>
                <a:endParaRPr lang="de-DE">
                  <a:latin typeface="+mn-lt"/>
                  <a:ea typeface="ＭＳ Ｐゴシック"/>
                  <a:cs typeface="ＭＳ Ｐゴシック"/>
                </a:endParaRPr>
              </a:p>
            </p:txBody>
          </p:sp>
          <p:sp>
            <p:nvSpPr>
              <p:cNvPr id="15" name="Line 12"/>
              <p:cNvSpPr>
                <a:spLocks noChangeShapeType="1"/>
              </p:cNvSpPr>
              <p:nvPr/>
            </p:nvSpPr>
            <p:spPr bwMode="auto">
              <a:xfrm flipV="1">
                <a:off x="1296" y="2258"/>
                <a:ext cx="288" cy="381"/>
              </a:xfrm>
              <a:prstGeom prst="line">
                <a:avLst/>
              </a:prstGeom>
              <a:noFill/>
              <a:ln w="9525">
                <a:solidFill>
                  <a:schemeClr val="tx1"/>
                </a:solidFill>
                <a:round/>
                <a:headEnd/>
                <a:tailEnd type="triangle" w="med" len="med"/>
              </a:ln>
              <a:effectLst/>
            </p:spPr>
            <p:txBody>
              <a:bodyPr/>
              <a:lstStyle/>
              <a:p>
                <a:pPr>
                  <a:defRPr/>
                </a:pPr>
                <a:endParaRPr lang="de-DE">
                  <a:latin typeface="+mn-lt"/>
                  <a:ea typeface="ＭＳ Ｐゴシック"/>
                  <a:cs typeface="ＭＳ Ｐゴシック"/>
                </a:endParaRPr>
              </a:p>
            </p:txBody>
          </p:sp>
          <p:sp>
            <p:nvSpPr>
              <p:cNvPr id="16" name="Line 13"/>
              <p:cNvSpPr>
                <a:spLocks noChangeShapeType="1"/>
              </p:cNvSpPr>
              <p:nvPr/>
            </p:nvSpPr>
            <p:spPr bwMode="auto">
              <a:xfrm>
                <a:off x="1296" y="2640"/>
                <a:ext cx="1248" cy="48"/>
              </a:xfrm>
              <a:prstGeom prst="line">
                <a:avLst/>
              </a:prstGeom>
              <a:noFill/>
              <a:ln w="9525">
                <a:solidFill>
                  <a:schemeClr val="tx1"/>
                </a:solidFill>
                <a:round/>
                <a:headEnd/>
                <a:tailEnd type="triangle" w="med" len="med"/>
              </a:ln>
              <a:effectLst/>
            </p:spPr>
            <p:txBody>
              <a:bodyPr/>
              <a:lstStyle/>
              <a:p>
                <a:pPr>
                  <a:defRPr/>
                </a:pPr>
                <a:endParaRPr lang="de-DE">
                  <a:latin typeface="+mn-lt"/>
                  <a:ea typeface="ＭＳ Ｐゴシック"/>
                  <a:cs typeface="ＭＳ Ｐゴシック"/>
                </a:endParaRPr>
              </a:p>
            </p:txBody>
          </p:sp>
          <p:sp>
            <p:nvSpPr>
              <p:cNvPr id="17" name="Text Box 14"/>
              <p:cNvSpPr txBox="1">
                <a:spLocks noChangeArrowheads="1"/>
              </p:cNvSpPr>
              <p:nvPr/>
            </p:nvSpPr>
            <p:spPr bwMode="auto">
              <a:xfrm>
                <a:off x="1010" y="2856"/>
                <a:ext cx="1363" cy="344"/>
              </a:xfrm>
              <a:prstGeom prst="rect">
                <a:avLst/>
              </a:prstGeom>
              <a:noFill/>
              <a:ln w="9525">
                <a:noFill/>
                <a:miter lim="800000"/>
                <a:headEnd/>
                <a:tailEnd/>
              </a:ln>
              <a:effectLst/>
            </p:spPr>
            <p:txBody>
              <a:bodyPr lIns="0" tIns="0" rIns="0" bIns="0">
                <a:spAutoFit/>
              </a:bodyPr>
              <a:lstStyle/>
              <a:p>
                <a:pPr>
                  <a:spcBef>
                    <a:spcPct val="50000"/>
                  </a:spcBef>
                  <a:defRPr/>
                </a:pPr>
                <a:r>
                  <a:rPr lang="ru-RU" sz="1000" dirty="0" smtClean="0">
                    <a:latin typeface="+mn-lt"/>
                    <a:ea typeface="ＭＳ Ｐゴシック"/>
                    <a:cs typeface="ＭＳ Ｐゴシック"/>
                  </a:rPr>
                  <a:t>Сплошная штора</a:t>
                </a:r>
                <a:r>
                  <a:rPr lang="en-US" sz="1000" dirty="0" smtClean="0">
                    <a:latin typeface="+mn-lt"/>
                    <a:ea typeface="ＭＳ Ｐゴシック"/>
                    <a:cs typeface="ＭＳ Ｐゴシック"/>
                  </a:rPr>
                  <a:t>– </a:t>
                </a:r>
                <a:r>
                  <a:rPr lang="ru-RU" sz="1000" u="sng" dirty="0" smtClean="0">
                    <a:latin typeface="+mn-lt"/>
                    <a:ea typeface="ＭＳ Ｐゴシック"/>
                    <a:cs typeface="ＭＳ Ｐゴシック"/>
                  </a:rPr>
                  <a:t>без выступов и пропусков</a:t>
                </a:r>
                <a:r>
                  <a:rPr lang="en-US" sz="1000" dirty="0" smtClean="0">
                    <a:latin typeface="+mn-lt"/>
                    <a:ea typeface="ＭＳ Ｐゴシック"/>
                    <a:cs typeface="ＭＳ Ｐゴシック"/>
                  </a:rPr>
                  <a:t>!</a:t>
                </a:r>
                <a:endParaRPr lang="en-US" sz="1000" dirty="0">
                  <a:latin typeface="+mn-lt"/>
                  <a:ea typeface="ＭＳ Ｐゴシック"/>
                  <a:cs typeface="ＭＳ Ｐゴシック"/>
                </a:endParaRPr>
              </a:p>
            </p:txBody>
          </p:sp>
        </p:grpSp>
        <p:grpSp>
          <p:nvGrpSpPr>
            <p:cNvPr id="23564" name="Group 15"/>
            <p:cNvGrpSpPr>
              <a:grpSpLocks/>
            </p:cNvGrpSpPr>
            <p:nvPr/>
          </p:nvGrpSpPr>
          <p:grpSpPr bwMode="auto">
            <a:xfrm>
              <a:off x="4203702" y="2939141"/>
              <a:ext cx="1974850" cy="1473200"/>
              <a:chOff x="2552" y="2380"/>
              <a:chExt cx="1244" cy="928"/>
            </a:xfrm>
          </p:grpSpPr>
          <p:sp>
            <p:nvSpPr>
              <p:cNvPr id="19" name="Text Box 16"/>
              <p:cNvSpPr txBox="1">
                <a:spLocks noChangeArrowheads="1"/>
              </p:cNvSpPr>
              <p:nvPr/>
            </p:nvSpPr>
            <p:spPr bwMode="auto">
              <a:xfrm>
                <a:off x="2596" y="3028"/>
                <a:ext cx="1198" cy="206"/>
              </a:xfrm>
              <a:prstGeom prst="rect">
                <a:avLst/>
              </a:prstGeom>
              <a:noFill/>
              <a:ln w="9525">
                <a:noFill/>
                <a:miter lim="800000"/>
                <a:headEnd/>
                <a:tailEnd/>
              </a:ln>
              <a:effectLst/>
            </p:spPr>
            <p:txBody>
              <a:bodyPr lIns="0" tIns="0" rIns="0" bIns="0">
                <a:spAutoFit/>
              </a:bodyPr>
              <a:lstStyle/>
              <a:p>
                <a:pPr>
                  <a:spcBef>
                    <a:spcPct val="50000"/>
                  </a:spcBef>
                  <a:defRPr/>
                </a:pPr>
                <a:r>
                  <a:rPr lang="ru-RU" sz="1200" dirty="0" smtClean="0">
                    <a:latin typeface="+mn-lt"/>
                    <a:ea typeface="ＭＳ Ｐゴシック"/>
                    <a:cs typeface="ＭＳ Ｐゴシック"/>
                  </a:rPr>
                  <a:t>Номинальная зона</a:t>
                </a:r>
                <a:endParaRPr lang="en-US" sz="1200" dirty="0">
                  <a:latin typeface="+mn-lt"/>
                  <a:ea typeface="ＭＳ Ｐゴシック"/>
                  <a:cs typeface="ＭＳ Ｐゴシック"/>
                </a:endParaRPr>
              </a:p>
            </p:txBody>
          </p:sp>
          <p:sp>
            <p:nvSpPr>
              <p:cNvPr id="20" name="Line 17"/>
              <p:cNvSpPr>
                <a:spLocks noChangeShapeType="1"/>
              </p:cNvSpPr>
              <p:nvPr/>
            </p:nvSpPr>
            <p:spPr bwMode="auto">
              <a:xfrm>
                <a:off x="3080" y="2517"/>
                <a:ext cx="0" cy="376"/>
              </a:xfrm>
              <a:prstGeom prst="line">
                <a:avLst/>
              </a:prstGeom>
              <a:noFill/>
              <a:ln w="9525">
                <a:solidFill>
                  <a:schemeClr val="tx1"/>
                </a:solidFill>
                <a:round/>
                <a:headEnd type="triangle" w="med" len="med"/>
                <a:tailEnd type="triangle" w="med" len="med"/>
              </a:ln>
              <a:effectLst/>
            </p:spPr>
            <p:txBody>
              <a:bodyPr/>
              <a:lstStyle/>
              <a:p>
                <a:pPr>
                  <a:defRPr/>
                </a:pPr>
                <a:endParaRPr lang="de-DE">
                  <a:latin typeface="+mn-lt"/>
                  <a:ea typeface="ＭＳ Ｐゴシック"/>
                  <a:cs typeface="ＭＳ Ｐゴシック"/>
                </a:endParaRPr>
              </a:p>
            </p:txBody>
          </p:sp>
          <p:sp>
            <p:nvSpPr>
              <p:cNvPr id="21" name="Text Box 18"/>
              <p:cNvSpPr txBox="1">
                <a:spLocks noChangeArrowheads="1"/>
              </p:cNvSpPr>
              <p:nvPr/>
            </p:nvSpPr>
            <p:spPr bwMode="auto">
              <a:xfrm>
                <a:off x="2552" y="2384"/>
                <a:ext cx="480" cy="926"/>
              </a:xfrm>
              <a:prstGeom prst="rect">
                <a:avLst/>
              </a:prstGeom>
              <a:noFill/>
              <a:ln w="9525">
                <a:noFill/>
                <a:miter lim="800000"/>
                <a:headEnd/>
                <a:tailEnd/>
              </a:ln>
              <a:effectLst/>
            </p:spPr>
            <p:txBody>
              <a:bodyPr lIns="0" tIns="0" rIns="0" bIns="0">
                <a:spAutoFit/>
              </a:bodyPr>
              <a:lstStyle/>
              <a:p>
                <a:pPr algn="r">
                  <a:spcBef>
                    <a:spcPct val="50000"/>
                  </a:spcBef>
                  <a:defRPr/>
                </a:pPr>
                <a:r>
                  <a:rPr lang="en-US" sz="1800" dirty="0">
                    <a:latin typeface="+mn-lt"/>
                    <a:ea typeface="ＭＳ Ｐゴシック"/>
                    <a:cs typeface="ＭＳ Ｐゴシック"/>
                  </a:rPr>
                  <a:t>1.5 m</a:t>
                </a:r>
                <a:br>
                  <a:rPr lang="en-US" sz="1800" dirty="0">
                    <a:latin typeface="+mn-lt"/>
                    <a:ea typeface="ＭＳ Ｐゴシック"/>
                    <a:cs typeface="ＭＳ Ｐゴシック"/>
                  </a:rPr>
                </a:br>
                <a:endParaRPr lang="en-US" sz="1800" dirty="0">
                  <a:latin typeface="+mn-lt"/>
                  <a:ea typeface="ＭＳ Ｐゴシック"/>
                  <a:cs typeface="ＭＳ Ｐゴシック"/>
                </a:endParaRPr>
              </a:p>
            </p:txBody>
          </p:sp>
        </p:grpSp>
        <p:pic>
          <p:nvPicPr>
            <p:cNvPr id="23565" name="Picture 6" descr="person_half"/>
            <p:cNvPicPr>
              <a:picLocks noChangeAspect="1" noChangeArrowheads="1"/>
            </p:cNvPicPr>
            <p:nvPr/>
          </p:nvPicPr>
          <p:blipFill>
            <a:blip r:embed="rId3" cstate="print"/>
            <a:srcRect/>
            <a:stretch>
              <a:fillRect/>
            </a:stretch>
          </p:blipFill>
          <p:spPr bwMode="auto">
            <a:xfrm flipH="1">
              <a:off x="2884465" y="2300016"/>
              <a:ext cx="539795" cy="649175"/>
            </a:xfrm>
            <a:prstGeom prst="rect">
              <a:avLst/>
            </a:prstGeom>
            <a:noFill/>
            <a:ln w="9525">
              <a:noFill/>
              <a:miter lim="800000"/>
              <a:headEnd/>
              <a:tailEnd/>
            </a:ln>
          </p:spPr>
        </p:pic>
      </p:grpSp>
      <p:pic>
        <p:nvPicPr>
          <p:cNvPr id="23557" name="Picture 13" descr="IR 456 topview_large2"/>
          <p:cNvPicPr>
            <a:picLocks noChangeAspect="1" noChangeArrowheads="1"/>
          </p:cNvPicPr>
          <p:nvPr/>
        </p:nvPicPr>
        <p:blipFill>
          <a:blip r:embed="rId4" cstate="print"/>
          <a:srcRect/>
          <a:stretch>
            <a:fillRect/>
          </a:stretch>
        </p:blipFill>
        <p:spPr bwMode="auto">
          <a:xfrm>
            <a:off x="2205038" y="4802188"/>
            <a:ext cx="2484437" cy="1619250"/>
          </a:xfrm>
          <a:prstGeom prst="rect">
            <a:avLst/>
          </a:prstGeom>
          <a:noFill/>
          <a:ln w="9525">
            <a:noFill/>
            <a:miter lim="800000"/>
            <a:headEnd/>
            <a:tailEnd/>
          </a:ln>
        </p:spPr>
      </p:pic>
      <p:sp>
        <p:nvSpPr>
          <p:cNvPr id="29" name="Titel 27"/>
          <p:cNvSpPr txBox="1">
            <a:spLocks/>
          </p:cNvSpPr>
          <p:nvPr/>
        </p:nvSpPr>
        <p:spPr bwMode="auto">
          <a:xfrm>
            <a:off x="679450" y="4040188"/>
            <a:ext cx="5343525" cy="719137"/>
          </a:xfrm>
          <a:prstGeom prst="rect">
            <a:avLst/>
          </a:prstGeom>
          <a:noFill/>
          <a:ln w="9525">
            <a:noFill/>
            <a:miter lim="800000"/>
            <a:headEnd/>
            <a:tailEnd/>
          </a:ln>
        </p:spPr>
        <p:txBody>
          <a:bodyPr lIns="0" tIns="0" rIns="0" bIns="0"/>
          <a:lstStyle/>
          <a:p>
            <a:pPr eaLnBrk="0" hangingPunct="0">
              <a:defRPr/>
            </a:pPr>
            <a:r>
              <a:rPr lang="en-GB" b="1" kern="0" dirty="0">
                <a:latin typeface="+mj-lt"/>
                <a:ea typeface="+mj-ea"/>
                <a:cs typeface="ＭＳ Ｐゴシック"/>
              </a:rPr>
              <a:t>2) </a:t>
            </a:r>
            <a:r>
              <a:rPr lang="ru-RU" b="1" kern="0" dirty="0" smtClean="0">
                <a:latin typeface="+mj-lt"/>
                <a:ea typeface="+mj-ea"/>
                <a:cs typeface="ＭＳ Ｐゴシック"/>
              </a:rPr>
              <a:t>Объемная зона</a:t>
            </a:r>
            <a:endParaRPr lang="en-GB" b="1" kern="0" dirty="0">
              <a:latin typeface="+mj-lt"/>
              <a:ea typeface="+mj-ea"/>
              <a:cs typeface="ＭＳ Ｐゴシック"/>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endParaRPr lang="uk-UA" smtClean="0"/>
          </a:p>
        </p:txBody>
      </p:sp>
      <p:pic>
        <p:nvPicPr>
          <p:cNvPr id="24579" name="Picture 2"/>
          <p:cNvPicPr>
            <a:picLocks noChangeAspect="1" noChangeArrowheads="1"/>
          </p:cNvPicPr>
          <p:nvPr/>
        </p:nvPicPr>
        <p:blipFill>
          <a:blip r:embed="rId2" cstate="print"/>
          <a:srcRect/>
          <a:stretch>
            <a:fillRect/>
          </a:stretch>
        </p:blipFill>
        <p:spPr bwMode="auto">
          <a:xfrm>
            <a:off x="79375" y="985838"/>
            <a:ext cx="9032875" cy="5413375"/>
          </a:xfrm>
          <a:prstGeom prst="rect">
            <a:avLst/>
          </a:prstGeom>
          <a:noFill/>
          <a:ln w="9525">
            <a:noFill/>
            <a:miter lim="800000"/>
            <a:headEnd/>
            <a:tailEnd/>
          </a:ln>
        </p:spPr>
      </p:pic>
      <p:sp>
        <p:nvSpPr>
          <p:cNvPr id="5" name="Title 2"/>
          <p:cNvSpPr txBox="1">
            <a:spLocks/>
          </p:cNvSpPr>
          <p:nvPr/>
        </p:nvSpPr>
        <p:spPr bwMode="auto">
          <a:xfrm>
            <a:off x="228600" y="452438"/>
            <a:ext cx="8686800" cy="685800"/>
          </a:xfrm>
          <a:prstGeom prst="rect">
            <a:avLst/>
          </a:prstGeom>
          <a:noFill/>
          <a:ln w="9525">
            <a:noFill/>
            <a:miter lim="800000"/>
            <a:headEnd/>
            <a:tailEnd/>
          </a:ln>
        </p:spPr>
        <p:txBody>
          <a:bodyPr lIns="0" tIns="0" rIns="0" bIns="0"/>
          <a:lstStyle/>
          <a:p>
            <a:pPr eaLnBrk="0" hangingPunct="0">
              <a:defRPr/>
            </a:pPr>
            <a:r>
              <a:rPr lang="ru-RU" sz="1800" b="1" kern="0" dirty="0" smtClean="0">
                <a:solidFill>
                  <a:srgbClr val="C00000"/>
                </a:solidFill>
                <a:latin typeface="+mj-lt"/>
                <a:ea typeface="+mj-ea"/>
                <a:cs typeface="ＭＳ Ｐゴシック"/>
              </a:rPr>
              <a:t>Датчики </a:t>
            </a:r>
            <a:r>
              <a:rPr lang="nl-BE" sz="1800" b="1" kern="0" dirty="0" smtClean="0">
                <a:solidFill>
                  <a:srgbClr val="C00000"/>
                </a:solidFill>
                <a:latin typeface="+mj-lt"/>
                <a:ea typeface="+mj-ea"/>
                <a:cs typeface="ＭＳ Ｐゴシック"/>
              </a:rPr>
              <a:t>Xtralis </a:t>
            </a:r>
            <a:r>
              <a:rPr lang="en-US" sz="1800" b="1" kern="0" dirty="0" smtClean="0">
                <a:solidFill>
                  <a:srgbClr val="C00000"/>
                </a:solidFill>
                <a:latin typeface="+mj-lt"/>
                <a:ea typeface="+mj-ea"/>
                <a:cs typeface="ＭＳ Ｐゴシック"/>
              </a:rPr>
              <a:t>STA</a:t>
            </a:r>
            <a:r>
              <a:rPr lang="nl-BE" sz="1800" b="1" kern="0" dirty="0" smtClean="0">
                <a:solidFill>
                  <a:srgbClr val="C00000"/>
                </a:solidFill>
                <a:latin typeface="+mj-lt"/>
                <a:ea typeface="+mj-ea"/>
                <a:cs typeface="ＭＳ Ｐゴシック"/>
              </a:rPr>
              <a:t>: </a:t>
            </a:r>
            <a:r>
              <a:rPr lang="ru-RU" sz="1800" b="1" kern="0" dirty="0" smtClean="0">
                <a:solidFill>
                  <a:srgbClr val="C00000"/>
                </a:solidFill>
                <a:latin typeface="+mj-lt"/>
                <a:ea typeface="+mj-ea"/>
                <a:cs typeface="ＭＳ Ｐゴシック"/>
              </a:rPr>
              <a:t>самый широкий выбор «штор» и объемных зон</a:t>
            </a:r>
            <a:endParaRPr lang="en-US" sz="1800" b="1" kern="0" dirty="0">
              <a:solidFill>
                <a:srgbClr val="C00000"/>
              </a:solidFill>
              <a:latin typeface="+mj-lt"/>
              <a:ea typeface="+mj-ea"/>
              <a:cs typeface="ＭＳ Ｐゴシック"/>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0" y="757238"/>
            <a:ext cx="9144000" cy="5029200"/>
          </a:xfrm>
        </p:spPr>
        <p:txBody>
          <a:bodyPr/>
          <a:lstStyle/>
          <a:p>
            <a:pPr marL="914400" lvl="1" indent="-457200">
              <a:buFontTx/>
              <a:buAutoNum type="arabicPeriod"/>
              <a:defRPr/>
            </a:pPr>
            <a:r>
              <a:rPr lang="ru-RU" sz="2000" b="1" dirty="0" smtClean="0"/>
              <a:t>Уникальные характеристики</a:t>
            </a:r>
            <a:r>
              <a:rPr lang="nl-BE" sz="2000" dirty="0" smtClean="0"/>
              <a:t>:</a:t>
            </a:r>
          </a:p>
          <a:p>
            <a:pPr marL="1371600" lvl="2" indent="-457200">
              <a:defRPr/>
            </a:pPr>
            <a:r>
              <a:rPr lang="ru-RU" sz="2000" dirty="0" smtClean="0"/>
              <a:t>Интеллектуальные функции</a:t>
            </a:r>
            <a:r>
              <a:rPr lang="nl-BE" sz="2000" dirty="0" smtClean="0"/>
              <a:t> (</a:t>
            </a:r>
            <a:r>
              <a:rPr lang="ru-RU" sz="2000" dirty="0" smtClean="0"/>
              <a:t>анализ формы сигнала</a:t>
            </a:r>
            <a:r>
              <a:rPr lang="nl-BE" sz="2000" dirty="0" smtClean="0"/>
              <a:t>,</a:t>
            </a:r>
            <a:r>
              <a:rPr lang="en-US" sz="2000" b="1" dirty="0" smtClean="0">
                <a:effectLst>
                  <a:glow rad="63500">
                    <a:schemeClr val="bg1">
                      <a:alpha val="40000"/>
                    </a:schemeClr>
                  </a:glow>
                </a:effectLst>
                <a:cs typeface="Arial" charset="0"/>
              </a:rPr>
              <a:t> </a:t>
            </a:r>
            <a:r>
              <a:rPr lang="ru-RU" sz="2000" dirty="0" smtClean="0"/>
              <a:t>адаптивный порог срабатывания</a:t>
            </a:r>
            <a:r>
              <a:rPr lang="nl-BE" sz="2000" dirty="0" smtClean="0"/>
              <a:t>, </a:t>
            </a:r>
            <a:r>
              <a:rPr lang="ru-RU" sz="2000" dirty="0" smtClean="0"/>
              <a:t>температурная компенсация</a:t>
            </a:r>
            <a:r>
              <a:rPr lang="nl-BE" sz="2000" dirty="0" smtClean="0"/>
              <a:t>...) </a:t>
            </a:r>
          </a:p>
          <a:p>
            <a:pPr marL="1371600" lvl="2" indent="-457200">
              <a:defRPr/>
            </a:pPr>
            <a:r>
              <a:rPr lang="ru-RU" sz="2000" dirty="0" smtClean="0"/>
              <a:t>Высокоточная зеркальная оптика</a:t>
            </a:r>
            <a:endParaRPr lang="nl-BE" sz="2000" dirty="0" smtClean="0"/>
          </a:p>
          <a:p>
            <a:pPr marL="1371600" lvl="2" indent="-457200">
              <a:defRPr/>
            </a:pPr>
            <a:r>
              <a:rPr lang="ru-RU" sz="2000" dirty="0" smtClean="0"/>
              <a:t>Шина данных</a:t>
            </a:r>
            <a:r>
              <a:rPr lang="nl-BE" sz="2000" dirty="0" smtClean="0"/>
              <a:t> - RS485 - </a:t>
            </a:r>
            <a:r>
              <a:rPr lang="ru-RU" sz="2000" dirty="0" smtClean="0"/>
              <a:t>протокол</a:t>
            </a:r>
            <a:endParaRPr lang="nl-BE" sz="2000" dirty="0" smtClean="0"/>
          </a:p>
          <a:p>
            <a:pPr marL="1371600" lvl="2" indent="-457200">
              <a:defRPr/>
            </a:pPr>
            <a:r>
              <a:rPr lang="ru-RU" sz="2000" dirty="0" smtClean="0"/>
              <a:t>Уникальные инструменты для настройки</a:t>
            </a:r>
            <a:r>
              <a:rPr lang="nl-BE" sz="2000" dirty="0" smtClean="0"/>
              <a:t>:</a:t>
            </a:r>
          </a:p>
          <a:p>
            <a:pPr marL="1828800" lvl="3" indent="-457200">
              <a:buFontTx/>
              <a:buAutoNum type="arabicPeriod"/>
              <a:defRPr/>
            </a:pPr>
            <a:r>
              <a:rPr lang="ru-RU" dirty="0" smtClean="0"/>
              <a:t>Конфигурирование через ПО</a:t>
            </a:r>
            <a:endParaRPr lang="nl-BE" dirty="0" smtClean="0"/>
          </a:p>
          <a:p>
            <a:pPr marL="1828800" lvl="3" indent="-457200">
              <a:buFontTx/>
              <a:buAutoNum type="arabicPeriod"/>
              <a:defRPr/>
            </a:pPr>
            <a:r>
              <a:rPr lang="ru-RU" dirty="0" smtClean="0"/>
              <a:t>Удаленная настройка</a:t>
            </a:r>
            <a:endParaRPr lang="nl-BE" dirty="0" smtClean="0"/>
          </a:p>
          <a:p>
            <a:pPr marL="1828800" lvl="3" indent="-457200">
              <a:buFontTx/>
              <a:buAutoNum type="arabicPeriod"/>
              <a:defRPr/>
            </a:pPr>
            <a:r>
              <a:rPr lang="ru-RU" dirty="0" smtClean="0"/>
              <a:t>Тестер</a:t>
            </a:r>
            <a:endParaRPr lang="nl-BE" dirty="0" smtClean="0"/>
          </a:p>
          <a:p>
            <a:pPr marL="1828800" lvl="3" indent="-457200">
              <a:buFontTx/>
              <a:buAutoNum type="arabicPeriod"/>
              <a:defRPr/>
            </a:pPr>
            <a:r>
              <a:rPr lang="ru-RU" dirty="0" smtClean="0"/>
              <a:t>Приложение для </a:t>
            </a:r>
            <a:r>
              <a:rPr lang="nl-BE" dirty="0" smtClean="0"/>
              <a:t>Iphone/Ipad</a:t>
            </a:r>
          </a:p>
          <a:p>
            <a:pPr marL="1371600" lvl="2" indent="-457200">
              <a:defRPr/>
            </a:pPr>
            <a:r>
              <a:rPr lang="ru-RU" sz="2000" dirty="0" smtClean="0"/>
              <a:t>Детекция направления движения</a:t>
            </a:r>
            <a:endParaRPr lang="nl-BE" sz="2000" dirty="0" smtClean="0"/>
          </a:p>
          <a:p>
            <a:pPr marL="1371600" lvl="2" indent="-457200">
              <a:defRPr/>
            </a:pPr>
            <a:r>
              <a:rPr lang="ru-RU" sz="2000" dirty="0" smtClean="0"/>
              <a:t>Температурный режим </a:t>
            </a:r>
            <a:r>
              <a:rPr lang="nl-BE" sz="2000" dirty="0" smtClean="0"/>
              <a:t>-40°C </a:t>
            </a:r>
            <a:r>
              <a:rPr lang="ru-RU" sz="2000" dirty="0" smtClean="0"/>
              <a:t>до</a:t>
            </a:r>
            <a:r>
              <a:rPr lang="nl-BE" sz="2000" dirty="0" smtClean="0"/>
              <a:t> +60°C </a:t>
            </a:r>
            <a:endParaRPr lang="en-US" sz="2000" dirty="0" smtClean="0"/>
          </a:p>
        </p:txBody>
      </p:sp>
      <p:sp>
        <p:nvSpPr>
          <p:cNvPr id="25603" name="Title 2"/>
          <p:cNvSpPr>
            <a:spLocks noGrp="1"/>
          </p:cNvSpPr>
          <p:nvPr>
            <p:ph type="title"/>
          </p:nvPr>
        </p:nvSpPr>
        <p:spPr>
          <a:xfrm>
            <a:off x="228600" y="376238"/>
            <a:ext cx="8686800" cy="685800"/>
          </a:xfrm>
        </p:spPr>
        <p:txBody>
          <a:bodyPr/>
          <a:lstStyle/>
          <a:p>
            <a:r>
              <a:rPr lang="ru-RU" dirty="0" smtClean="0">
                <a:solidFill>
                  <a:srgbClr val="C00000"/>
                </a:solidFill>
              </a:rPr>
              <a:t>Почему датчики </a:t>
            </a:r>
            <a:r>
              <a:rPr lang="nl-BE" dirty="0" smtClean="0">
                <a:solidFill>
                  <a:srgbClr val="C00000"/>
                </a:solidFill>
              </a:rPr>
              <a:t>Xtralis STA </a:t>
            </a:r>
            <a:r>
              <a:rPr lang="ru-RU" dirty="0" smtClean="0">
                <a:solidFill>
                  <a:srgbClr val="C00000"/>
                </a:solidFill>
              </a:rPr>
              <a:t>уникальны</a:t>
            </a:r>
            <a:r>
              <a:rPr lang="nl-BE" dirty="0" smtClean="0">
                <a:solidFill>
                  <a:srgbClr val="C00000"/>
                </a:solidFill>
              </a:rPr>
              <a:t>?</a:t>
            </a:r>
            <a:endParaRPr lang="en-US" dirty="0" smtClean="0">
              <a:solidFill>
                <a:srgbClr val="C00000"/>
              </a:solidFill>
            </a:endParaRPr>
          </a:p>
        </p:txBody>
      </p:sp>
      <p:pic>
        <p:nvPicPr>
          <p:cNvPr id="22533" name="Picture 5" descr="C:\Documents and Settings\van muylder\Local Settings\Temporary Internet Files\Content.IE5\C2ABFKA5\MC900432679[1].png">
            <a:hlinkClick r:id="rId2" action="ppaction://hlinksldjump"/>
          </p:cNvPr>
          <p:cNvPicPr>
            <a:picLocks noChangeAspect="1" noChangeArrowheads="1"/>
          </p:cNvPicPr>
          <p:nvPr/>
        </p:nvPicPr>
        <p:blipFill>
          <a:blip r:embed="rId3" cstate="print"/>
          <a:srcRect/>
          <a:stretch>
            <a:fillRect/>
          </a:stretch>
        </p:blipFill>
        <p:spPr bwMode="auto">
          <a:xfrm>
            <a:off x="7701530" y="1139100"/>
            <a:ext cx="304800" cy="304800"/>
          </a:xfrm>
          <a:prstGeom prst="rect">
            <a:avLst/>
          </a:prstGeom>
          <a:noFill/>
          <a:ln w="9525">
            <a:noFill/>
            <a:miter lim="800000"/>
            <a:headEnd/>
            <a:tailEnd/>
          </a:ln>
        </p:spPr>
      </p:pic>
      <p:pic>
        <p:nvPicPr>
          <p:cNvPr id="9" name="Picture 5" descr="C:\Documents and Settings\van muylder\Local Settings\Temporary Internet Files\Content.IE5\C2ABFKA5\MC900432679[1].png">
            <a:hlinkClick r:id="rId4" action="ppaction://hlinksldjump"/>
          </p:cNvPr>
          <p:cNvPicPr>
            <a:picLocks noChangeAspect="1" noChangeArrowheads="1"/>
          </p:cNvPicPr>
          <p:nvPr/>
        </p:nvPicPr>
        <p:blipFill>
          <a:blip r:embed="rId3" cstate="print"/>
          <a:srcRect/>
          <a:stretch>
            <a:fillRect/>
          </a:stretch>
        </p:blipFill>
        <p:spPr bwMode="auto">
          <a:xfrm>
            <a:off x="6251260" y="2436710"/>
            <a:ext cx="304800" cy="304800"/>
          </a:xfrm>
          <a:prstGeom prst="rect">
            <a:avLst/>
          </a:prstGeom>
          <a:noFill/>
          <a:ln w="9525">
            <a:noFill/>
            <a:miter lim="800000"/>
            <a:headEnd/>
            <a:tailEnd/>
          </a:ln>
        </p:spPr>
      </p:pic>
      <p:pic>
        <p:nvPicPr>
          <p:cNvPr id="10" name="Picture 5" descr="C:\Documents and Settings\van muylder\Local Settings\Temporary Internet Files\Content.IE5\C2ABFKA5\MC900432679[1].png">
            <a:hlinkClick r:id="rId5" action="ppaction://hlinksldjump"/>
          </p:cNvPr>
          <p:cNvPicPr>
            <a:picLocks noChangeAspect="1" noChangeArrowheads="1"/>
          </p:cNvPicPr>
          <p:nvPr/>
        </p:nvPicPr>
        <p:blipFill>
          <a:blip r:embed="rId6" cstate="print"/>
          <a:srcRect/>
          <a:stretch>
            <a:fillRect/>
          </a:stretch>
        </p:blipFill>
        <p:spPr bwMode="auto">
          <a:xfrm>
            <a:off x="5258970" y="2131390"/>
            <a:ext cx="306388" cy="304800"/>
          </a:xfrm>
          <a:prstGeom prst="rect">
            <a:avLst/>
          </a:prstGeom>
          <a:noFill/>
          <a:ln w="9525">
            <a:noFill/>
            <a:miter lim="800000"/>
            <a:headEnd/>
            <a:tailEnd/>
          </a:ln>
        </p:spPr>
      </p:pic>
      <p:pic>
        <p:nvPicPr>
          <p:cNvPr id="11" name="Picture 5" descr="C:\Documents and Settings\van muylder\Local Settings\Temporary Internet Files\Content.IE5\C2ABFKA5\MC900432679[1].png">
            <a:hlinkClick r:id="rId7" action="ppaction://hlinksldjump"/>
          </p:cNvPr>
          <p:cNvPicPr>
            <a:picLocks noChangeAspect="1" noChangeArrowheads="1"/>
          </p:cNvPicPr>
          <p:nvPr/>
        </p:nvPicPr>
        <p:blipFill>
          <a:blip r:embed="rId8" cstate="print"/>
          <a:srcRect/>
          <a:stretch>
            <a:fillRect/>
          </a:stretch>
        </p:blipFill>
        <p:spPr bwMode="auto">
          <a:xfrm>
            <a:off x="5411630" y="1749740"/>
            <a:ext cx="306387" cy="306388"/>
          </a:xfrm>
          <a:prstGeom prst="rect">
            <a:avLst/>
          </a:prstGeom>
          <a:noFill/>
          <a:ln w="9525">
            <a:noFill/>
            <a:miter lim="800000"/>
            <a:headEnd/>
            <a:tailEnd/>
          </a:ln>
        </p:spPr>
      </p:pic>
      <p:sp>
        <p:nvSpPr>
          <p:cNvPr id="14" name="Content Placeholder 1"/>
          <p:cNvSpPr txBox="1">
            <a:spLocks/>
          </p:cNvSpPr>
          <p:nvPr/>
        </p:nvSpPr>
        <p:spPr bwMode="auto">
          <a:xfrm>
            <a:off x="-7938" y="4879975"/>
            <a:ext cx="9144001" cy="5029200"/>
          </a:xfrm>
          <a:prstGeom prst="rect">
            <a:avLst/>
          </a:prstGeom>
          <a:noFill/>
          <a:ln w="9525">
            <a:noFill/>
            <a:miter lim="800000"/>
            <a:headEnd/>
            <a:tailEnd/>
          </a:ln>
        </p:spPr>
        <p:txBody>
          <a:bodyPr lIns="0" tIns="0" rIns="0" bIns="0"/>
          <a:lstStyle/>
          <a:p>
            <a:pPr marL="914400" lvl="1" indent="-457200" eaLnBrk="0" hangingPunct="0">
              <a:spcBef>
                <a:spcPts val="300"/>
              </a:spcBef>
              <a:buFontTx/>
              <a:buAutoNum type="arabicPeriod" startAt="2"/>
              <a:defRPr/>
            </a:pPr>
            <a:r>
              <a:rPr lang="ru-RU" sz="2000" b="1" kern="0" dirty="0" smtClean="0">
                <a:latin typeface="+mn-lt"/>
                <a:ea typeface="+mn-ea"/>
                <a:cs typeface="ＭＳ Ｐゴシック"/>
              </a:rPr>
              <a:t>Швейцарское качество</a:t>
            </a:r>
            <a:r>
              <a:rPr lang="nl-BE" sz="2000" b="1" kern="0" dirty="0" smtClean="0">
                <a:latin typeface="+mn-lt"/>
                <a:ea typeface="+mn-ea"/>
                <a:cs typeface="ＭＳ Ｐゴシック"/>
              </a:rPr>
              <a:t> </a:t>
            </a:r>
            <a:r>
              <a:rPr lang="nl-BE" sz="2000" kern="0" dirty="0">
                <a:latin typeface="+mn-lt"/>
                <a:ea typeface="+mn-ea"/>
                <a:cs typeface="ＭＳ Ｐゴシック"/>
              </a:rPr>
              <a:t>– </a:t>
            </a:r>
            <a:r>
              <a:rPr lang="ru-RU" sz="2000" kern="0" dirty="0" smtClean="0">
                <a:latin typeface="+mn-lt"/>
                <a:ea typeface="+mn-ea"/>
                <a:cs typeface="ＭＳ Ｐゴシック"/>
              </a:rPr>
              <a:t>высокая точность</a:t>
            </a:r>
            <a:endParaRPr lang="nl-BE" sz="2000" kern="0" dirty="0">
              <a:latin typeface="+mn-lt"/>
              <a:ea typeface="+mn-ea"/>
              <a:cs typeface="ＭＳ Ｐゴシック"/>
            </a:endParaRPr>
          </a:p>
        </p:txBody>
      </p:sp>
      <p:sp>
        <p:nvSpPr>
          <p:cNvPr id="15" name="Content Placeholder 1"/>
          <p:cNvSpPr txBox="1">
            <a:spLocks/>
          </p:cNvSpPr>
          <p:nvPr/>
        </p:nvSpPr>
        <p:spPr bwMode="auto">
          <a:xfrm>
            <a:off x="0" y="5184775"/>
            <a:ext cx="9144000" cy="5029200"/>
          </a:xfrm>
          <a:prstGeom prst="rect">
            <a:avLst/>
          </a:prstGeom>
          <a:noFill/>
          <a:ln w="9525">
            <a:noFill/>
            <a:miter lim="800000"/>
            <a:headEnd/>
            <a:tailEnd/>
          </a:ln>
        </p:spPr>
        <p:txBody>
          <a:bodyPr lIns="0" tIns="0" rIns="0" bIns="0"/>
          <a:lstStyle/>
          <a:p>
            <a:pPr marL="914400" lvl="1" indent="-457200" eaLnBrk="0" hangingPunct="0">
              <a:spcBef>
                <a:spcPts val="300"/>
              </a:spcBef>
              <a:defRPr/>
            </a:pPr>
            <a:r>
              <a:rPr lang="nl-BE" sz="2000" b="1" kern="0" dirty="0">
                <a:latin typeface="+mn-lt"/>
                <a:ea typeface="+mn-ea"/>
                <a:cs typeface="ＭＳ Ｐゴシック"/>
              </a:rPr>
              <a:t>3.	</a:t>
            </a:r>
            <a:r>
              <a:rPr lang="ru-RU" sz="2000" b="1" kern="0" dirty="0" smtClean="0">
                <a:latin typeface="+mn-lt"/>
                <a:ea typeface="+mn-ea"/>
                <a:cs typeface="ＭＳ Ｐゴシック"/>
              </a:rPr>
              <a:t>Самый широкий модельный ряд </a:t>
            </a:r>
            <a:r>
              <a:rPr lang="ru-RU" sz="2000" kern="0" dirty="0" smtClean="0">
                <a:latin typeface="+mn-lt"/>
                <a:ea typeface="+mn-ea"/>
                <a:cs typeface="ＭＳ Ｐゴシック"/>
              </a:rPr>
              <a:t>на рынке</a:t>
            </a:r>
            <a:endParaRPr lang="nl-BE" sz="2000" kern="0" dirty="0">
              <a:latin typeface="+mn-lt"/>
              <a:ea typeface="+mn-ea"/>
              <a:cs typeface="ＭＳ Ｐゴシック"/>
            </a:endParaRPr>
          </a:p>
        </p:txBody>
      </p:sp>
      <p:sp>
        <p:nvSpPr>
          <p:cNvPr id="16" name="Content Placeholder 1"/>
          <p:cNvSpPr txBox="1">
            <a:spLocks/>
          </p:cNvSpPr>
          <p:nvPr/>
        </p:nvSpPr>
        <p:spPr bwMode="auto">
          <a:xfrm>
            <a:off x="7938" y="5489575"/>
            <a:ext cx="9144000" cy="5029200"/>
          </a:xfrm>
          <a:prstGeom prst="rect">
            <a:avLst/>
          </a:prstGeom>
          <a:noFill/>
          <a:ln w="9525">
            <a:noFill/>
            <a:miter lim="800000"/>
            <a:headEnd/>
            <a:tailEnd/>
          </a:ln>
        </p:spPr>
        <p:txBody>
          <a:bodyPr lIns="0" tIns="0" rIns="0" bIns="0"/>
          <a:lstStyle/>
          <a:p>
            <a:pPr marL="914400" lvl="1" indent="-457200" eaLnBrk="0" hangingPunct="0">
              <a:spcBef>
                <a:spcPts val="300"/>
              </a:spcBef>
              <a:defRPr/>
            </a:pPr>
            <a:r>
              <a:rPr lang="nl-BE" sz="2000" b="1" kern="0" dirty="0">
                <a:latin typeface="+mn-lt"/>
                <a:ea typeface="+mn-ea"/>
                <a:cs typeface="ＭＳ Ｐゴシック"/>
              </a:rPr>
              <a:t>4.	</a:t>
            </a:r>
            <a:r>
              <a:rPr lang="ru-RU" sz="2000" b="1" kern="0" dirty="0" smtClean="0">
                <a:latin typeface="+mn-lt"/>
                <a:ea typeface="+mn-ea"/>
                <a:cs typeface="ＭＳ Ｐゴシック"/>
              </a:rPr>
              <a:t>Эксклюзивные новые продукты</a:t>
            </a:r>
            <a:endParaRPr lang="nl-BE" sz="2000" b="1" kern="0" dirty="0">
              <a:latin typeface="+mn-lt"/>
              <a:ea typeface="+mn-ea"/>
              <a:cs typeface="ＭＳ Ｐゴシック"/>
            </a:endParaRPr>
          </a:p>
          <a:p>
            <a:pPr marL="1828800" lvl="3" indent="-457200" eaLnBrk="0" hangingPunct="0">
              <a:spcBef>
                <a:spcPts val="300"/>
              </a:spcBef>
              <a:defRPr/>
            </a:pPr>
            <a:r>
              <a:rPr lang="ru-RU" sz="2000" kern="0" dirty="0" smtClean="0">
                <a:latin typeface="+mn-lt"/>
                <a:ea typeface="+mn-ea"/>
                <a:cs typeface="ＭＳ Ｐゴシック"/>
              </a:rPr>
              <a:t>Интерактивные и взрывобезопасные ПИК датчики</a:t>
            </a:r>
            <a:endParaRPr lang="nl-BE" sz="2000" kern="0" dirty="0">
              <a:latin typeface="+mn-lt"/>
              <a:ea typeface="+mn-ea"/>
              <a:cs typeface="ＭＳ Ｐゴシック"/>
            </a:endParaRPr>
          </a:p>
        </p:txBody>
      </p:sp>
      <p:sp>
        <p:nvSpPr>
          <p:cNvPr id="17" name="Content Placeholder 1"/>
          <p:cNvSpPr txBox="1">
            <a:spLocks/>
          </p:cNvSpPr>
          <p:nvPr/>
        </p:nvSpPr>
        <p:spPr bwMode="auto">
          <a:xfrm>
            <a:off x="-7938" y="6108700"/>
            <a:ext cx="9144001" cy="5029200"/>
          </a:xfrm>
          <a:prstGeom prst="rect">
            <a:avLst/>
          </a:prstGeom>
          <a:noFill/>
          <a:ln w="9525">
            <a:noFill/>
            <a:miter lim="800000"/>
            <a:headEnd/>
            <a:tailEnd/>
          </a:ln>
        </p:spPr>
        <p:txBody>
          <a:bodyPr lIns="0" tIns="0" rIns="0" bIns="0"/>
          <a:lstStyle/>
          <a:p>
            <a:pPr marL="914400" lvl="1" indent="-457200" eaLnBrk="0" hangingPunct="0">
              <a:spcBef>
                <a:spcPts val="300"/>
              </a:spcBef>
              <a:defRPr/>
            </a:pPr>
            <a:r>
              <a:rPr lang="nl-BE" sz="2000" b="1" kern="0" dirty="0">
                <a:latin typeface="+mn-lt"/>
                <a:ea typeface="+mn-ea"/>
                <a:cs typeface="ＭＳ Ｐゴシック"/>
              </a:rPr>
              <a:t>5.	</a:t>
            </a:r>
            <a:r>
              <a:rPr lang="ru-RU" sz="2000" b="1" dirty="0" smtClean="0">
                <a:ea typeface="ＭＳ Ｐゴシック"/>
                <a:cs typeface="ＭＳ Ｐゴシック"/>
              </a:rPr>
              <a:t>Высокоуровневая интеграция </a:t>
            </a:r>
            <a:r>
              <a:rPr lang="ru-RU" sz="2000" dirty="0" smtClean="0">
                <a:ea typeface="ＭＳ Ｐゴシック"/>
                <a:cs typeface="ＭＳ Ｐゴシック"/>
              </a:rPr>
              <a:t>с системами </a:t>
            </a:r>
            <a:r>
              <a:rPr lang="ru-RU" sz="2000" dirty="0" err="1" smtClean="0">
                <a:ea typeface="ＭＳ Ｐゴシック"/>
                <a:cs typeface="ＭＳ Ｐゴシック"/>
              </a:rPr>
              <a:t>видеоаналитики</a:t>
            </a:r>
            <a:r>
              <a:rPr lang="ru-RU" sz="2000" dirty="0" smtClean="0">
                <a:ea typeface="ＭＳ Ｐゴシック"/>
                <a:cs typeface="ＭＳ Ｐゴシック"/>
              </a:rPr>
              <a:t> и </a:t>
            </a:r>
            <a:r>
              <a:rPr lang="ru-RU" sz="2000" dirty="0" err="1" smtClean="0">
                <a:ea typeface="ＭＳ Ｐゴシック"/>
                <a:cs typeface="ＭＳ Ｐゴシック"/>
              </a:rPr>
              <a:t>видеоверификации</a:t>
            </a:r>
            <a:r>
              <a:rPr lang="nl-BE" sz="2000" dirty="0" smtClean="0">
                <a:ea typeface="ＭＳ Ｐゴシック"/>
                <a:cs typeface="ＭＳ Ｐゴシック"/>
              </a:rPr>
              <a:t> </a:t>
            </a:r>
            <a:r>
              <a:rPr lang="nl-BE" sz="2000" dirty="0">
                <a:ea typeface="ＭＳ Ｐゴシック"/>
                <a:cs typeface="ＭＳ Ｐゴシック"/>
              </a:rPr>
              <a:t>– Intrusion Trace +</a:t>
            </a:r>
          </a:p>
        </p:txBody>
      </p:sp>
      <p:pic>
        <p:nvPicPr>
          <p:cNvPr id="13" name="Picture 5" descr="C:\Documents and Settings\van muylder\Local Settings\Temporary Internet Files\Content.IE5\C2ABFKA5\MC900432679[1].png">
            <a:hlinkClick r:id="rId9" action="ppaction://hlinksldjump"/>
          </p:cNvPr>
          <p:cNvPicPr>
            <a:picLocks noChangeAspect="1" noChangeArrowheads="1"/>
          </p:cNvPicPr>
          <p:nvPr/>
        </p:nvPicPr>
        <p:blipFill>
          <a:blip r:embed="rId3" cstate="print"/>
          <a:srcRect/>
          <a:stretch>
            <a:fillRect/>
          </a:stretch>
        </p:blipFill>
        <p:spPr bwMode="auto">
          <a:xfrm>
            <a:off x="6251260" y="4879270"/>
            <a:ext cx="304800" cy="304800"/>
          </a:xfrm>
          <a:prstGeom prst="rect">
            <a:avLst/>
          </a:prstGeom>
          <a:noFill/>
          <a:ln w="9525">
            <a:noFill/>
            <a:miter lim="800000"/>
            <a:headEnd/>
            <a:tailEnd/>
          </a:ln>
        </p:spPr>
      </p:pic>
      <p:pic>
        <p:nvPicPr>
          <p:cNvPr id="19" name="Picture 5" descr="C:\Documents and Settings\van muylder\Local Settings\Temporary Internet Files\Content.IE5\C2ABFKA5\MC900432679[1].png">
            <a:hlinkClick r:id="rId10" action="ppaction://hlinksldjump"/>
          </p:cNvPr>
          <p:cNvPicPr>
            <a:picLocks noChangeAspect="1" noChangeArrowheads="1"/>
          </p:cNvPicPr>
          <p:nvPr/>
        </p:nvPicPr>
        <p:blipFill>
          <a:blip r:embed="rId3" cstate="print"/>
          <a:srcRect/>
          <a:stretch>
            <a:fillRect/>
          </a:stretch>
        </p:blipFill>
        <p:spPr bwMode="auto">
          <a:xfrm>
            <a:off x="5411630" y="6405870"/>
            <a:ext cx="304800" cy="304800"/>
          </a:xfrm>
          <a:prstGeom prst="rect">
            <a:avLst/>
          </a:prstGeom>
          <a:noFill/>
          <a:ln w="9525">
            <a:noFill/>
            <a:miter lim="800000"/>
            <a:headEnd/>
            <a:tailEnd/>
          </a:ln>
        </p:spPr>
      </p:pic>
      <p:sp>
        <p:nvSpPr>
          <p:cNvPr id="25614" name="AutoShape 19" descr="data:image/jpeg;base64,/9j/4AAQSkZJRgABAQAAAQABAAD/2wBDAAkGBwgHBgkIBwgKCgkLDRYPDQwMDRsUFRAWIB0iIiAdHx8kKDQsJCYxJx8fLT0tMTU3Ojo6Iys/RD84QzQ5Ojf/2wBDAQoKCg0MDRoPDxo3JR8lNzc3Nzc3Nzc3Nzc3Nzc3Nzc3Nzc3Nzc3Nzc3Nzc3Nzc3Nzc3Nzc3Nzc3Nzc3Nzc3Nzf/wAARCACBAMkDASIAAhEBAxEB/8QAHAAAAgIDAQEAAAAAAAAAAAAAAAECAwQFBwYI/8QASRAAAgEDAQUCBgsNCQEAAAAAAAECAwQRBQYSITFBE1EUImFxk9EHFTI2VXJzdLGy0hYXIzM1QkNTVIGRlKEkJSZEYmNkgsHw/8QAGgEBAQADAQEAAAAAAAAAAAAAAAECBAUDBv/EADERAAIBAgMFBAsBAQAAAAAAAAABAgMRBCExBRIiQVETFDJxFSMkM1JhkaGxwfCB0f/aAAwDAQACEQMRAD8A88+QkN8hHKPvnoOMZTkoxTcpNJJc22Z9hZuGtWlpe0XHer041ITX5rkk/wCjMS1rTt7inXp43qcspPkbW2vKlxexvJU3KVGcZvEXiOHlcehlFXZpYuvOir2y6lu0mztXR606lLNSx7TchUby1wTSl6zRYOs6ZqVnqlLE4RlvYdSjPD44xny8DxW2uh0NIvKNSyk3bXKlKMHx7NrGVnu48DOpSSW8jVwGP7VqnU1/J5sMjEzxOuIGCGAIB4DAKIaDA+hAAAABJPAZEBTEXMAAFDIIOoEAxIEAA3085MgSyUhU+QkSIgpbRnCnVhOdONWMXlwk2lJd2VxOg6LtFo1za+DShb6dGKwrbd8Wfmlji33Yz5znWRmcZuOhrYnCwrxtJ2Ohahos7SfhOn70Pzuz5Neb1Gn2guK+qWFCG5vVqE22lzaa7u81NttBqtrau2o3k+za4b6UnD4rfIxad9cwrSqyqynOXGTk85M5VVJaHMpbOrUZ78WnYx8PljiI278G1RZWKVzjjnlLzmsr0KlCpuVY7sv6M8mmjqUcQp8Lyl0ZUNCBENgzdHoU7rVbK3rLNOrcQhNJ4ynJJnUlsJs/+y1fTz9ZzLZz8v6b87pfWR3SPI2cPFO90cHa9epTqRUJNZHmfuD2f/Zqvp5esHsHs+v8tV9NP1npwfI2ezh0OR3zEfG/qcM2is6Nhrl5a20XGjSqbsE3nCwurNYzdbYe+fUvln9CNKznSykz7Gg26UW+iHkTBD6GJ6CEMRQMOoAQAIYgCSGKJLJSMrIknyIoFGiSIkkAMQZAhAy8pptNcmuaNjSvoVqfY30d+PSp1ia9IOOSptHlVowqrPXqZN5ZyofhIvtKL5SX/piYfUyba5qW/CPGD5xfJltS3pXCdS0e61xlSbx/ArSeh5RqzpcNXTr/ANLNnfy/pnzul9ZHdI8jhmzqa2g01NcVd0sr/sjucTZw3M422n6yPkMGAeXuNo4xxPbD30an8u/oRpTc7W5e02pP/faNOzmT8TPuMP7mHkvwLAAMxPYQmMQIAIMDAAQxAEokiEOZMpiypiQ3yEgZkgQ8AgQAAABVm1RqY57jx/A7pT0TSnCP922nJfoYnCq/4ip8SX0H0LT9xHzI2MMrtnD2zKUVCz6/owvaPSeum2noY+oHoWk4wtNtVnqqSTNgBt2RwHUm+Z4+40Gpod77YafZ0762Ut6dCpFOrTxycJYy/wD7nzPR6XqtrqtDtrSrvpcJRfCUH3NdDNSNLqmhKtX8P0yt4FqK/SpZhU8k48n9JLbugcnLVm7TGjU6HqNe9jWo3ts6F1btRqOPGnPywfd5OhtkVZmBgVtE0uvVlVrafbVKk3mU5Uk22VvZ/R/gy09EjaCY3UenazXN/U1f3P6N10y09EiM9n9H3XjTbVcP1SNqQn7h+YjiraFVad9WfP8AVWJyxwWXwRW+DLav4yXxmVPmc1n28PCgQAg6kMgwLBLoLqAEVxJ4IIlxBCtiQ2gSKUkC4iGgAwMHyEQCrv8AAVPiP6D6Ep+5j5j57mt+EoP85YPcx9kq8jFL2rt+HfXl9k9qE4wbucramFq4hRVNaX/R00ZzL75l78FW/wDMS+yH3zL34Kt/5iX2TY7xA5HonFfD90dMbSTbeEYlZVbt7lNuFLrJc2eH032QLnUNStbSpplGMa9aFNyVeTwm0s43ToceCWOC7j0hOM9DVr4aph2lUVmyFvb07eG5Sjjy95ciINszNcmRbR4HW9v7rTdWurKnptGrGjUcVOVdxb/dumvfsnX3wPb/AM1L7B4vEQR0YbLxM4qSWT+aOm5I1H4kvMc0++be/A9v/NS+wEvZLvGmnpNus/8AJl9kjxEDJbJxSfh+6PFVX+En8Z/SVhKWZSb6vIJmifVRVkkAACBRMENiXIAkuJPJWmTBGVsWST5EClJDREkgBiACAAYCAAEgBcylNls174NM+dU/rI7ojhmzXvh0z51T+sjuaNvDaM+b2172PkMGAM2TinEdrvfNqfy7+hGnNxtev8Tan8u//DTHLl4mfc4f3MPJfgYIAIeoAAAguoxDyAIYgAH3ecsK0T3gCtvgRJPkRRQNDXMQ0AHUAAgABiAAEHQEUGz2a98Om/Oqf1kdyR8/2tzUtLmlc0GlVozU4NrKynlHoFt5tB+vt/QL1ntRqqCzORtHA1cTNShbJHYhM4/93m0H6+39AvWC282gz+Pt/QL1nt3mJz/Q2I6r+/wwtrvfNqfy7NQW3l1VvburdXDUqtWW9NpYTfmKjSbu7n0tKLhTjF8kLqDAYMhAAIFENoAYIHQQxYAHHmSIrmSAIPkRJsiigBoAXMAlgQAiADYT0e4hb2tedSjGNzKCgnJp+M8J8sNd+G8dcGv6MzamqV6lg7NxpKm93ecYtOe77nPHGfKkmyq3M8qnaZbhbdaHe2tB17iMIQUctuX+vcS5c2+KXcHtHdRV3Kc6UVa1JU5ty4OSWXh4wvI3jItQ1u+1ClUp3FSLhUqxrSSWPGjFRX7sccd/ElT1y7hWuKqjS7StOc3Pdaaclh8nxXHk8oy4TyXed3O1yivplahYUbypKmqdZKUIttSafLGVh8uOHldcEtM0m41KFSVvKktycaaU5Nb0pZwlw8j5kZanWemqwjCnGk1FScc5ko8s8cZ8uMvqV29/c21tXt6FWVOFaUZTcJOLe6nhZXTxmThuZ+u3Hpe/2L1pFw9P8NU6XZ9nKru7z3nCMt1vljn5Syrod3S8GitypVuXDs6cM58ZZWW1j+pStVu1aK0U12Cozo9nl4alLey1nmnyfQtqa1c1HbTUadOrbODp1YKWfFWFlNtdO4cBPaL8v7QremzlU3aFe2uIulOqp0au8sRTb6Zzhd3HgSnpFzTpWlSUqX9qcFThv4k958Hyw134zjqJ6lNTToW9vQhGlUpKFOLUUppp9c54vzdCXtxcK1pUIwpRjTqU6mVF+O4PMcrOF5Wlx6k4Q+3yClo9zVckpUYz7SdKnCVTEqs4e6UFjjjh3c0R9qLvwKnebi7CpSqVYyzyUHiSfc+5df3E6Os3FJyl2dGc+1nVpzlF5ozn7px49cLnnkmRp6vdU7KdnGS7GdB0JJrmnKUs+fMnxLwk9o+Rr8AMDA2RIBgAJAxgAIswiHcWFIVMiuYAUvIkCAAABABADAAABAuYAAJ8wAAUENAABLoIAIBIYAUgw6gABF8xgBALoNAAAdV5y0AKQ//Z"/>
          <p:cNvSpPr>
            <a:spLocks noChangeAspect="1" noChangeArrowheads="1"/>
          </p:cNvSpPr>
          <p:nvPr/>
        </p:nvSpPr>
        <p:spPr bwMode="auto">
          <a:xfrm>
            <a:off x="0" y="-836613"/>
            <a:ext cx="2667000" cy="1714501"/>
          </a:xfrm>
          <a:prstGeom prst="rect">
            <a:avLst/>
          </a:prstGeom>
          <a:noFill/>
          <a:ln w="9525">
            <a:noFill/>
            <a:miter lim="800000"/>
            <a:headEnd/>
            <a:tailEnd/>
          </a:ln>
        </p:spPr>
        <p:txBody>
          <a:bodyPr/>
          <a:lstStyle/>
          <a:p>
            <a:endParaRPr lang="uk-UA"/>
          </a:p>
        </p:txBody>
      </p:sp>
      <p:sp>
        <p:nvSpPr>
          <p:cNvPr id="25615" name="AutoShape 21" descr="data:image/jpeg;base64,/9j/4AAQSkZJRgABAQAAAQABAAD/2wBDAAkGBwgHBgkIBwgKCgkLDRYPDQwMDRsUFRAWIB0iIiAdHx8kKDQsJCYxJx8fLT0tMTU3Ojo6Iys/RD84QzQ5Ojf/2wBDAQoKCg0MDRoPDxo3JR8lNzc3Nzc3Nzc3Nzc3Nzc3Nzc3Nzc3Nzc3Nzc3Nzc3Nzc3Nzc3Nzc3Nzc3Nzc3Nzc3Nzf/wAARCACBAMkDASIAAhEBAxEB/8QAHAAAAgIDAQEAAAAAAAAAAAAAAAECAwQFBwYI/8QASRAAAgEDAQUCBgsNCQEAAAAAAAECAwQRBQYSITFBE1EUImFxk9EHFTI2VXJzdLGy0hYXIzM1QkNTVIGRlKEkJSZEYmNkgsHw/8QAGgEBAQADAQEAAAAAAAAAAAAAAAECBAUDBv/EADERAAIBAgMFBAsBAQAAAAAAAAABAgMRBCExBRIiQVETFDJxFSMkM1JhkaGxwfCB0f/aAAwDAQACEQMRAD8A88+QkN8hHKPvnoOMZTkoxTcpNJJc22Z9hZuGtWlpe0XHer041ITX5rkk/wCjMS1rTt7inXp43qcspPkbW2vKlxexvJU3KVGcZvEXiOHlcehlFXZpYuvOir2y6lu0mztXR606lLNSx7TchUby1wTSl6zRYOs6ZqVnqlLE4RlvYdSjPD44xny8DxW2uh0NIvKNSyk3bXKlKMHx7NrGVnu48DOpSSW8jVwGP7VqnU1/J5sMjEzxOuIGCGAIB4DAKIaDA+hAAAABJPAZEBTEXMAAFDIIOoEAxIEAA3085MgSyUhU+QkSIgpbRnCnVhOdONWMXlwk2lJd2VxOg6LtFo1za+DShb6dGKwrbd8Wfmlji33Yz5znWRmcZuOhrYnCwrxtJ2Ohahos7SfhOn70Pzuz5Neb1Gn2guK+qWFCG5vVqE22lzaa7u81NttBqtrau2o3k+za4b6UnD4rfIxad9cwrSqyqynOXGTk85M5VVJaHMpbOrUZ78WnYx8PljiI278G1RZWKVzjjnlLzmsr0KlCpuVY7sv6M8mmjqUcQp8Lyl0ZUNCBENgzdHoU7rVbK3rLNOrcQhNJ4ynJJnUlsJs/+y1fTz9ZzLZz8v6b87pfWR3SPI2cPFO90cHa9epTqRUJNZHmfuD2f/Zqvp5esHsHs+v8tV9NP1npwfI2ezh0OR3zEfG/qcM2is6Nhrl5a20XGjSqbsE3nCwurNYzdbYe+fUvln9CNKznSykz7Gg26UW+iHkTBD6GJ6CEMRQMOoAQAIYgCSGKJLJSMrIknyIoFGiSIkkAMQZAhAy8pptNcmuaNjSvoVqfY30d+PSp1ia9IOOSptHlVowqrPXqZN5ZyofhIvtKL5SX/piYfUyba5qW/CPGD5xfJltS3pXCdS0e61xlSbx/ArSeh5RqzpcNXTr/ANLNnfy/pnzul9ZHdI8jhmzqa2g01NcVd0sr/sjucTZw3M422n6yPkMGAeXuNo4xxPbD30an8u/oRpTc7W5e02pP/faNOzmT8TPuMP7mHkvwLAAMxPYQmMQIAIMDAAQxAEokiEOZMpiypiQ3yEgZkgQ8AgQAAABVm1RqY57jx/A7pT0TSnCP922nJfoYnCq/4ip8SX0H0LT9xHzI2MMrtnD2zKUVCz6/owvaPSeum2noY+oHoWk4wtNtVnqqSTNgBt2RwHUm+Z4+40Gpod77YafZ0762Ut6dCpFOrTxycJYy/wD7nzPR6XqtrqtDtrSrvpcJRfCUH3NdDNSNLqmhKtX8P0yt4FqK/SpZhU8k48n9JLbugcnLVm7TGjU6HqNe9jWo3ts6F1btRqOPGnPywfd5OhtkVZmBgVtE0uvVlVrafbVKk3mU5Uk22VvZ/R/gy09EjaCY3UenazXN/U1f3P6N10y09EiM9n9H3XjTbVcP1SNqQn7h+YjiraFVad9WfP8AVWJyxwWXwRW+DLav4yXxmVPmc1n28PCgQAg6kMgwLBLoLqAEVxJ4IIlxBCtiQ2gSKUkC4iGgAwMHyEQCrv8AAVPiP6D6Ep+5j5j57mt+EoP85YPcx9kq8jFL2rt+HfXl9k9qE4wbucramFq4hRVNaX/R00ZzL75l78FW/wDMS+yH3zL34Kt/5iX2TY7xA5HonFfD90dMbSTbeEYlZVbt7lNuFLrJc2eH032QLnUNStbSpplGMa9aFNyVeTwm0s43ToceCWOC7j0hOM9DVr4aph2lUVmyFvb07eG5Sjjy95ciINszNcmRbR4HW9v7rTdWurKnptGrGjUcVOVdxb/dumvfsnX3wPb/AM1L7B4vEQR0YbLxM4qSWT+aOm5I1H4kvMc0++be/A9v/NS+wEvZLvGmnpNus/8AJl9kjxEDJbJxSfh+6PFVX+En8Z/SVhKWZSb6vIJmifVRVkkAACBRMENiXIAkuJPJWmTBGVsWST5EClJDREkgBiACAAYCAAEgBcylNls174NM+dU/rI7ojhmzXvh0z51T+sjuaNvDaM+b2172PkMGAM2TinEdrvfNqfy7+hGnNxtev8Tan8u//DTHLl4mfc4f3MPJfgYIAIeoAAAguoxDyAIYgAH3ecsK0T3gCtvgRJPkRRQNDXMQ0AHUAAgABiAAEHQEUGz2a98Om/Oqf1kdyR8/2tzUtLmlc0GlVozU4NrKynlHoFt5tB+vt/QL1ntRqqCzORtHA1cTNShbJHYhM4/93m0H6+39AvWC282gz+Pt/QL1nt3mJz/Q2I6r+/wwtrvfNqfy7NQW3l1VvburdXDUqtWW9NpYTfmKjSbu7n0tKLhTjF8kLqDAYMhAAIFENoAYIHQQxYAHHmSIrmSAIPkRJsiigBoAXMAlgQAiADYT0e4hb2tedSjGNzKCgnJp+M8J8sNd+G8dcGv6MzamqV6lg7NxpKm93ecYtOe77nPHGfKkmyq3M8qnaZbhbdaHe2tB17iMIQUctuX+vcS5c2+KXcHtHdRV3Kc6UVa1JU5ty4OSWXh4wvI3jItQ1u+1ClUp3FSLhUqxrSSWPGjFRX7sccd/ElT1y7hWuKqjS7StOc3Pdaaclh8nxXHk8oy4TyXed3O1yivplahYUbypKmqdZKUIttSafLGVh8uOHldcEtM0m41KFSVvKktycaaU5Nb0pZwlw8j5kZanWemqwjCnGk1FScc5ko8s8cZ8uMvqV29/c21tXt6FWVOFaUZTcJOLe6nhZXTxmThuZ+u3Hpe/2L1pFw9P8NU6XZ9nKru7z3nCMt1vljn5Syrod3S8GitypVuXDs6cM58ZZWW1j+pStVu1aK0U12Cozo9nl4alLey1nmnyfQtqa1c1HbTUadOrbODp1YKWfFWFlNtdO4cBPaL8v7QremzlU3aFe2uIulOqp0au8sRTb6Zzhd3HgSnpFzTpWlSUqX9qcFThv4k958Hyw134zjqJ6lNTToW9vQhGlUpKFOLUUppp9c54vzdCXtxcK1pUIwpRjTqU6mVF+O4PMcrOF5Wlx6k4Q+3yClo9zVckpUYz7SdKnCVTEqs4e6UFjjjh3c0R9qLvwKnebi7CpSqVYyzyUHiSfc+5df3E6Os3FJyl2dGc+1nVpzlF5ozn7px49cLnnkmRp6vdU7KdnGS7GdB0JJrmnKUs+fMnxLwk9o+Rr8AMDA2RIBgAJAxgAIswiHcWFIVMiuYAUvIkCAAABABADAAABAuYAAJ8wAAUENAABLoIAIBIYAUgw6gABF8xgBALoNAAAdV5y0AKQ//Z"/>
          <p:cNvSpPr>
            <a:spLocks noChangeAspect="1" noChangeArrowheads="1"/>
          </p:cNvSpPr>
          <p:nvPr/>
        </p:nvSpPr>
        <p:spPr bwMode="auto">
          <a:xfrm>
            <a:off x="0" y="-836613"/>
            <a:ext cx="2667000" cy="1714501"/>
          </a:xfrm>
          <a:prstGeom prst="rect">
            <a:avLst/>
          </a:prstGeom>
          <a:noFill/>
          <a:ln w="9525">
            <a:noFill/>
            <a:miter lim="800000"/>
            <a:headEnd/>
            <a:tailEnd/>
          </a:ln>
        </p:spPr>
        <p:txBody>
          <a:bodyPr/>
          <a:lstStyle/>
          <a:p>
            <a:endParaRPr lang="uk-UA"/>
          </a:p>
        </p:txBody>
      </p:sp>
      <p:pic>
        <p:nvPicPr>
          <p:cNvPr id="20" name="Picture 19" descr="swiss_postcard1.jpg"/>
          <p:cNvPicPr>
            <a:picLocks noChangeAspect="1"/>
          </p:cNvPicPr>
          <p:nvPr/>
        </p:nvPicPr>
        <p:blipFill>
          <a:blip r:embed="rId11" cstate="print"/>
          <a:srcRect/>
          <a:stretch>
            <a:fillRect/>
          </a:stretch>
        </p:blipFill>
        <p:spPr bwMode="auto">
          <a:xfrm>
            <a:off x="7243763" y="4802188"/>
            <a:ext cx="1241425" cy="798512"/>
          </a:xfrm>
          <a:prstGeom prst="rect">
            <a:avLst/>
          </a:prstGeom>
          <a:noFill/>
          <a:ln w="9525">
            <a:noFill/>
            <a:miter lim="800000"/>
            <a:headEnd/>
            <a:tailEnd/>
          </a:ln>
        </p:spPr>
      </p:pic>
      <p:pic>
        <p:nvPicPr>
          <p:cNvPr id="22" name="Picture 5" descr="C:\Documents and Settings\van muylder\Local Settings\Temporary Internet Files\Content.IE5\C2ABFKA5\MC900432679[1].png">
            <a:hlinkClick r:id="" action="ppaction://noaction"/>
          </p:cNvPr>
          <p:cNvPicPr>
            <a:picLocks noChangeAspect="1" noChangeArrowheads="1"/>
          </p:cNvPicPr>
          <p:nvPr/>
        </p:nvPicPr>
        <p:blipFill>
          <a:blip r:embed="rId3" cstate="print"/>
          <a:srcRect/>
          <a:stretch>
            <a:fillRect/>
          </a:stretch>
        </p:blipFill>
        <p:spPr bwMode="auto">
          <a:xfrm>
            <a:off x="5411630" y="4115970"/>
            <a:ext cx="304800" cy="3048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blinds(horizontal)">
                                      <p:cBhvr>
                                        <p:cTn id="7" dur="500"/>
                                        <p:tgtEl>
                                          <p:spTgt spid="2150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06">
                                            <p:txEl>
                                              <p:pRg st="1" end="1"/>
                                            </p:txEl>
                                          </p:spTgt>
                                        </p:tgtEl>
                                        <p:attrNameLst>
                                          <p:attrName>style.visibility</p:attrName>
                                        </p:attrNameLst>
                                      </p:cBhvr>
                                      <p:to>
                                        <p:strVal val="visible"/>
                                      </p:to>
                                    </p:set>
                                    <p:animEffect transition="in" filter="blinds(horizontal)">
                                      <p:cBhvr>
                                        <p:cTn id="10" dur="500"/>
                                        <p:tgtEl>
                                          <p:spTgt spid="21506">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506">
                                            <p:txEl>
                                              <p:pRg st="2" end="2"/>
                                            </p:txEl>
                                          </p:spTgt>
                                        </p:tgtEl>
                                        <p:attrNameLst>
                                          <p:attrName>style.visibility</p:attrName>
                                        </p:attrNameLst>
                                      </p:cBhvr>
                                      <p:to>
                                        <p:strVal val="visible"/>
                                      </p:to>
                                    </p:set>
                                    <p:animEffect transition="in" filter="blinds(horizontal)">
                                      <p:cBhvr>
                                        <p:cTn id="13" dur="500"/>
                                        <p:tgtEl>
                                          <p:spTgt spid="21506">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506">
                                            <p:txEl>
                                              <p:pRg st="3" end="3"/>
                                            </p:txEl>
                                          </p:spTgt>
                                        </p:tgtEl>
                                        <p:attrNameLst>
                                          <p:attrName>style.visibility</p:attrName>
                                        </p:attrNameLst>
                                      </p:cBhvr>
                                      <p:to>
                                        <p:strVal val="visible"/>
                                      </p:to>
                                    </p:set>
                                    <p:animEffect transition="in" filter="blinds(horizontal)">
                                      <p:cBhvr>
                                        <p:cTn id="16" dur="500"/>
                                        <p:tgtEl>
                                          <p:spTgt spid="21506">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506">
                                            <p:txEl>
                                              <p:pRg st="4" end="4"/>
                                            </p:txEl>
                                          </p:spTgt>
                                        </p:tgtEl>
                                        <p:attrNameLst>
                                          <p:attrName>style.visibility</p:attrName>
                                        </p:attrNameLst>
                                      </p:cBhvr>
                                      <p:to>
                                        <p:strVal val="visible"/>
                                      </p:to>
                                    </p:set>
                                    <p:animEffect transition="in" filter="blinds(horizontal)">
                                      <p:cBhvr>
                                        <p:cTn id="19" dur="500"/>
                                        <p:tgtEl>
                                          <p:spTgt spid="21506">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506">
                                            <p:txEl>
                                              <p:pRg st="5" end="5"/>
                                            </p:txEl>
                                          </p:spTgt>
                                        </p:tgtEl>
                                        <p:attrNameLst>
                                          <p:attrName>style.visibility</p:attrName>
                                        </p:attrNameLst>
                                      </p:cBhvr>
                                      <p:to>
                                        <p:strVal val="visible"/>
                                      </p:to>
                                    </p:set>
                                    <p:animEffect transition="in" filter="blinds(horizontal)">
                                      <p:cBhvr>
                                        <p:cTn id="22" dur="500"/>
                                        <p:tgtEl>
                                          <p:spTgt spid="21506">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506">
                                            <p:txEl>
                                              <p:pRg st="6" end="6"/>
                                            </p:txEl>
                                          </p:spTgt>
                                        </p:tgtEl>
                                        <p:attrNameLst>
                                          <p:attrName>style.visibility</p:attrName>
                                        </p:attrNameLst>
                                      </p:cBhvr>
                                      <p:to>
                                        <p:strVal val="visible"/>
                                      </p:to>
                                    </p:set>
                                    <p:animEffect transition="in" filter="blinds(horizontal)">
                                      <p:cBhvr>
                                        <p:cTn id="25" dur="500"/>
                                        <p:tgtEl>
                                          <p:spTgt spid="21506">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506">
                                            <p:txEl>
                                              <p:pRg st="7" end="7"/>
                                            </p:txEl>
                                          </p:spTgt>
                                        </p:tgtEl>
                                        <p:attrNameLst>
                                          <p:attrName>style.visibility</p:attrName>
                                        </p:attrNameLst>
                                      </p:cBhvr>
                                      <p:to>
                                        <p:strVal val="visible"/>
                                      </p:to>
                                    </p:set>
                                    <p:animEffect transition="in" filter="blinds(horizontal)">
                                      <p:cBhvr>
                                        <p:cTn id="28" dur="500"/>
                                        <p:tgtEl>
                                          <p:spTgt spid="21506">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1506">
                                            <p:txEl>
                                              <p:pRg st="8" end="8"/>
                                            </p:txEl>
                                          </p:spTgt>
                                        </p:tgtEl>
                                        <p:attrNameLst>
                                          <p:attrName>style.visibility</p:attrName>
                                        </p:attrNameLst>
                                      </p:cBhvr>
                                      <p:to>
                                        <p:strVal val="visible"/>
                                      </p:to>
                                    </p:set>
                                    <p:animEffect transition="in" filter="blinds(horizontal)">
                                      <p:cBhvr>
                                        <p:cTn id="31" dur="500"/>
                                        <p:tgtEl>
                                          <p:spTgt spid="21506">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1506">
                                            <p:txEl>
                                              <p:pRg st="9" end="9"/>
                                            </p:txEl>
                                          </p:spTgt>
                                        </p:tgtEl>
                                        <p:attrNameLst>
                                          <p:attrName>style.visibility</p:attrName>
                                        </p:attrNameLst>
                                      </p:cBhvr>
                                      <p:to>
                                        <p:strVal val="visible"/>
                                      </p:to>
                                    </p:set>
                                    <p:animEffect transition="in" filter="blinds(horizontal)">
                                      <p:cBhvr>
                                        <p:cTn id="34" dur="500"/>
                                        <p:tgtEl>
                                          <p:spTgt spid="21506">
                                            <p:txEl>
                                              <p:pRg st="9" end="9"/>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1506">
                                            <p:txEl>
                                              <p:pRg st="10" end="10"/>
                                            </p:txEl>
                                          </p:spTgt>
                                        </p:tgtEl>
                                        <p:attrNameLst>
                                          <p:attrName>style.visibility</p:attrName>
                                        </p:attrNameLst>
                                      </p:cBhvr>
                                      <p:to>
                                        <p:strVal val="visible"/>
                                      </p:to>
                                    </p:set>
                                    <p:animEffect transition="in" filter="blinds(horizontal)">
                                      <p:cBhvr>
                                        <p:cTn id="37" dur="500"/>
                                        <p:tgtEl>
                                          <p:spTgt spid="21506">
                                            <p:txEl>
                                              <p:pRg st="10" end="10"/>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ox(in)">
                                      <p:cBhvr>
                                        <p:cTn id="40" dur="500"/>
                                        <p:tgtEl>
                                          <p:spTgt spid="11"/>
                                        </p:tgtEl>
                                      </p:cBhvr>
                                    </p:animEffect>
                                  </p:childTnLst>
                                </p:cTn>
                              </p:par>
                              <p:par>
                                <p:cTn id="41" presetID="4" presetClass="entr" presetSubtype="16" fill="hold" nodeType="withEffect">
                                  <p:stCondLst>
                                    <p:cond delay="0"/>
                                  </p:stCondLst>
                                  <p:childTnLst>
                                    <p:set>
                                      <p:cBhvr>
                                        <p:cTn id="42" dur="1" fill="hold">
                                          <p:stCondLst>
                                            <p:cond delay="0"/>
                                          </p:stCondLst>
                                        </p:cTn>
                                        <p:tgtEl>
                                          <p:spTgt spid="22533"/>
                                        </p:tgtEl>
                                        <p:attrNameLst>
                                          <p:attrName>style.visibility</p:attrName>
                                        </p:attrNameLst>
                                      </p:cBhvr>
                                      <p:to>
                                        <p:strVal val="visible"/>
                                      </p:to>
                                    </p:set>
                                    <p:animEffect transition="in" filter="box(in)">
                                      <p:cBhvr>
                                        <p:cTn id="43" dur="500"/>
                                        <p:tgtEl>
                                          <p:spTgt spid="22533"/>
                                        </p:tgtEl>
                                      </p:cBhvr>
                                    </p:animEffect>
                                  </p:childTnLst>
                                </p:cTn>
                              </p:par>
                              <p:par>
                                <p:cTn id="44" presetID="4"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ox(in)">
                                      <p:cBhvr>
                                        <p:cTn id="46" dur="500"/>
                                        <p:tgtEl>
                                          <p:spTgt spid="10"/>
                                        </p:tgtEl>
                                      </p:cBhvr>
                                    </p:animEffect>
                                  </p:childTnLst>
                                </p:cTn>
                              </p:par>
                              <p:par>
                                <p:cTn id="47" presetID="4" presetClass="entr" presetSubtype="16"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ox(i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ox(in)">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ox(in)">
                                      <p:cBhvr>
                                        <p:cTn id="59" dur="500"/>
                                        <p:tgtEl>
                                          <p:spTgt spid="14"/>
                                        </p:tgtEl>
                                      </p:cBhvr>
                                    </p:animEffect>
                                  </p:childTnLst>
                                </p:cTn>
                              </p:par>
                              <p:par>
                                <p:cTn id="60" presetID="4" presetClass="entr" presetSubtype="16"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ox(in)">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ox(in)">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ox(in)">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ox(in)">
                                      <p:cBhvr>
                                        <p:cTn id="77" dur="500"/>
                                        <p:tgtEl>
                                          <p:spTgt spid="16"/>
                                        </p:tgtEl>
                                      </p:cBhvr>
                                    </p:animEffect>
                                  </p:childTnLst>
                                </p:cTn>
                              </p:par>
                              <p:par>
                                <p:cTn id="78" presetID="4" presetClass="entr" presetSubtype="16"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ox(in)">
                                      <p:cBhvr>
                                        <p:cTn id="80" dur="500"/>
                                        <p:tgtEl>
                                          <p:spTgt spid="19"/>
                                        </p:tgtEl>
                                      </p:cBhvr>
                                    </p:animEffect>
                                  </p:childTnLst>
                                </p:cTn>
                              </p:par>
                              <p:par>
                                <p:cTn id="81" presetID="4" presetClass="entr" presetSubtype="16"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ox(in)">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r>
              <a:rPr lang="nl-BE" dirty="0" smtClean="0">
                <a:solidFill>
                  <a:srgbClr val="C00000"/>
                </a:solidFill>
              </a:rPr>
              <a:t>2 </a:t>
            </a:r>
            <a:r>
              <a:rPr lang="ru-RU" dirty="0" smtClean="0">
                <a:solidFill>
                  <a:srgbClr val="C00000"/>
                </a:solidFill>
              </a:rPr>
              <a:t>зоны детекции </a:t>
            </a:r>
            <a:r>
              <a:rPr lang="nl-BE" dirty="0" smtClean="0">
                <a:solidFill>
                  <a:srgbClr val="C00000"/>
                </a:solidFill>
              </a:rPr>
              <a:t>– </a:t>
            </a:r>
            <a:r>
              <a:rPr lang="ru-RU" dirty="0" smtClean="0">
                <a:solidFill>
                  <a:srgbClr val="C00000"/>
                </a:solidFill>
              </a:rPr>
              <a:t>счетчик импульсов</a:t>
            </a:r>
            <a:endParaRPr lang="en-US" dirty="0" smtClean="0">
              <a:solidFill>
                <a:srgbClr val="C00000"/>
              </a:solidFill>
            </a:endParaRPr>
          </a:p>
        </p:txBody>
      </p:sp>
      <p:pic>
        <p:nvPicPr>
          <p:cNvPr id="26627" name="Grafik 18" descr="Top view_PRO-45_ RefChart_petrol.jpg"/>
          <p:cNvPicPr>
            <a:picLocks noChangeAspect="1"/>
          </p:cNvPicPr>
          <p:nvPr/>
        </p:nvPicPr>
        <p:blipFill>
          <a:blip r:embed="rId2" cstate="print"/>
          <a:srcRect/>
          <a:stretch>
            <a:fillRect/>
          </a:stretch>
        </p:blipFill>
        <p:spPr bwMode="auto">
          <a:xfrm>
            <a:off x="1747838" y="1978025"/>
            <a:ext cx="5345112" cy="849313"/>
          </a:xfrm>
          <a:prstGeom prst="rect">
            <a:avLst/>
          </a:prstGeom>
          <a:noFill/>
          <a:ln w="9525">
            <a:noFill/>
            <a:miter lim="800000"/>
            <a:headEnd/>
            <a:tailEnd/>
          </a:ln>
        </p:spPr>
      </p:pic>
      <p:pic>
        <p:nvPicPr>
          <p:cNvPr id="26628" name="Picture 1"/>
          <p:cNvPicPr>
            <a:picLocks noChangeAspect="1" noChangeArrowheads="1"/>
          </p:cNvPicPr>
          <p:nvPr/>
        </p:nvPicPr>
        <p:blipFill>
          <a:blip r:embed="rId3" cstate="print"/>
          <a:srcRect/>
          <a:stretch>
            <a:fillRect/>
          </a:stretch>
        </p:blipFill>
        <p:spPr bwMode="auto">
          <a:xfrm>
            <a:off x="2435225" y="3657600"/>
            <a:ext cx="3816350" cy="2162175"/>
          </a:xfrm>
          <a:prstGeom prst="rect">
            <a:avLst/>
          </a:prstGeom>
          <a:noFill/>
          <a:ln w="9525">
            <a:noFill/>
            <a:miter lim="800000"/>
            <a:headEnd/>
            <a:tailEnd/>
          </a:ln>
        </p:spPr>
      </p:pic>
      <p:sp>
        <p:nvSpPr>
          <p:cNvPr id="26629" name="TextBox 5"/>
          <p:cNvSpPr txBox="1">
            <a:spLocks noChangeArrowheads="1"/>
          </p:cNvSpPr>
          <p:nvPr/>
        </p:nvSpPr>
        <p:spPr bwMode="auto">
          <a:xfrm>
            <a:off x="527050" y="1520825"/>
            <a:ext cx="1118961" cy="461665"/>
          </a:xfrm>
          <a:prstGeom prst="rect">
            <a:avLst/>
          </a:prstGeom>
          <a:noFill/>
          <a:ln w="9525">
            <a:noFill/>
            <a:miter lim="800000"/>
            <a:headEnd/>
            <a:tailEnd/>
          </a:ln>
        </p:spPr>
        <p:txBody>
          <a:bodyPr wrap="none">
            <a:spAutoFit/>
          </a:bodyPr>
          <a:lstStyle/>
          <a:p>
            <a:r>
              <a:rPr lang="ru-RU" dirty="0" smtClean="0"/>
              <a:t>Штора</a:t>
            </a:r>
            <a:endParaRPr lang="en-US" dirty="0"/>
          </a:p>
        </p:txBody>
      </p:sp>
      <p:sp>
        <p:nvSpPr>
          <p:cNvPr id="26630" name="TextBox 7"/>
          <p:cNvSpPr txBox="1">
            <a:spLocks noChangeArrowheads="1"/>
          </p:cNvSpPr>
          <p:nvPr/>
        </p:nvSpPr>
        <p:spPr bwMode="auto">
          <a:xfrm>
            <a:off x="603250" y="4111625"/>
            <a:ext cx="2408801" cy="461665"/>
          </a:xfrm>
          <a:prstGeom prst="rect">
            <a:avLst/>
          </a:prstGeom>
          <a:noFill/>
          <a:ln w="9525">
            <a:noFill/>
            <a:miter lim="800000"/>
            <a:headEnd/>
            <a:tailEnd/>
          </a:ln>
        </p:spPr>
        <p:txBody>
          <a:bodyPr wrap="none">
            <a:spAutoFit/>
          </a:bodyPr>
          <a:lstStyle/>
          <a:p>
            <a:r>
              <a:rPr lang="ru-RU" dirty="0" smtClean="0"/>
              <a:t>Объемная зона</a:t>
            </a:r>
            <a:endParaRPr lang="en-US"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271463" y="949325"/>
            <a:ext cx="8582025" cy="4391025"/>
          </a:xfrm>
          <a:prstGeom prst="rect">
            <a:avLst/>
          </a:prstGeom>
          <a:noFill/>
          <a:ln w="9525">
            <a:noFill/>
            <a:miter lim="800000"/>
            <a:headEnd/>
            <a:tailEnd/>
          </a:ln>
        </p:spPr>
      </p:pic>
      <p:sp>
        <p:nvSpPr>
          <p:cNvPr id="27651" name="Rectangle 7"/>
          <p:cNvSpPr>
            <a:spLocks noGrp="1" noChangeArrowheads="1"/>
          </p:cNvSpPr>
          <p:nvPr>
            <p:ph type="title"/>
          </p:nvPr>
        </p:nvSpPr>
        <p:spPr>
          <a:xfrm>
            <a:off x="719138" y="420688"/>
            <a:ext cx="8424862" cy="719137"/>
          </a:xfrm>
        </p:spPr>
        <p:txBody>
          <a:bodyPr/>
          <a:lstStyle/>
          <a:p>
            <a:pPr eaLnBrk="1" hangingPunct="1"/>
            <a:r>
              <a:rPr lang="ru-RU" dirty="0" smtClean="0">
                <a:solidFill>
                  <a:srgbClr val="C00000"/>
                </a:solidFill>
              </a:rPr>
              <a:t>Анализ сигнала </a:t>
            </a:r>
            <a:r>
              <a:rPr lang="en-GB" dirty="0" smtClean="0">
                <a:solidFill>
                  <a:srgbClr val="C00000"/>
                </a:solidFill>
              </a:rPr>
              <a:t>– </a:t>
            </a:r>
            <a:r>
              <a:rPr lang="ru-RU" dirty="0" smtClean="0">
                <a:solidFill>
                  <a:srgbClr val="C00000"/>
                </a:solidFill>
              </a:rPr>
              <a:t>Адаптивный порог срабатывания</a:t>
            </a:r>
            <a:endParaRPr lang="en-GB" dirty="0" smtClean="0">
              <a:solidFill>
                <a:srgbClr val="C00000"/>
              </a:solidFill>
            </a:endParaRPr>
          </a:p>
        </p:txBody>
      </p:sp>
      <p:sp>
        <p:nvSpPr>
          <p:cNvPr id="27652" name="Textfeld 6"/>
          <p:cNvSpPr txBox="1">
            <a:spLocks noChangeArrowheads="1"/>
          </p:cNvSpPr>
          <p:nvPr/>
        </p:nvSpPr>
        <p:spPr bwMode="auto">
          <a:xfrm>
            <a:off x="271463" y="5434013"/>
            <a:ext cx="6036845" cy="1200329"/>
          </a:xfrm>
          <a:prstGeom prst="rect">
            <a:avLst/>
          </a:prstGeom>
          <a:noFill/>
          <a:ln w="9525">
            <a:noFill/>
            <a:miter lim="800000"/>
            <a:headEnd/>
            <a:tailEnd/>
          </a:ln>
        </p:spPr>
        <p:txBody>
          <a:bodyPr wrap="none">
            <a:spAutoFit/>
          </a:bodyPr>
          <a:lstStyle/>
          <a:p>
            <a:pPr marL="457200" indent="-457200">
              <a:buFontTx/>
              <a:buAutoNum type="arabicPeriod"/>
            </a:pPr>
            <a:r>
              <a:rPr lang="ru-RU" dirty="0" smtClean="0"/>
              <a:t>постоянный шум поднимает порог</a:t>
            </a:r>
            <a:endParaRPr lang="en-GB" dirty="0"/>
          </a:p>
          <a:p>
            <a:pPr marL="457200" indent="-457200">
              <a:buFontTx/>
              <a:buAutoNum type="arabicPeriod"/>
            </a:pPr>
            <a:r>
              <a:rPr lang="ru-RU" dirty="0" smtClean="0"/>
              <a:t>пиковое значение генерирует тревогу</a:t>
            </a:r>
            <a:endParaRPr lang="en-GB" dirty="0"/>
          </a:p>
          <a:p>
            <a:pPr marL="457200" indent="-457200">
              <a:buFontTx/>
              <a:buAutoNum type="arabicPeriod"/>
            </a:pPr>
            <a:r>
              <a:rPr lang="ru-RU" dirty="0" smtClean="0"/>
              <a:t>снижение шума понижает порог</a:t>
            </a:r>
            <a:endParaRPr lang="en-GB" dirty="0"/>
          </a:p>
        </p:txBody>
      </p:sp>
      <p:sp>
        <p:nvSpPr>
          <p:cNvPr id="8" name="Ellipse 7"/>
          <p:cNvSpPr/>
          <p:nvPr/>
        </p:nvSpPr>
        <p:spPr>
          <a:xfrm>
            <a:off x="7015163" y="906463"/>
            <a:ext cx="442912"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654" name="Textfeld 1"/>
          <p:cNvSpPr txBox="1">
            <a:spLocks noChangeArrowheads="1"/>
          </p:cNvSpPr>
          <p:nvPr/>
        </p:nvSpPr>
        <p:spPr bwMode="auto">
          <a:xfrm>
            <a:off x="7624763" y="985838"/>
            <a:ext cx="357187" cy="461962"/>
          </a:xfrm>
          <a:prstGeom prst="rect">
            <a:avLst/>
          </a:prstGeom>
          <a:noFill/>
          <a:ln w="9525">
            <a:noFill/>
            <a:miter lim="800000"/>
            <a:headEnd/>
            <a:tailEnd/>
          </a:ln>
        </p:spPr>
        <p:txBody>
          <a:bodyPr wrap="none">
            <a:spAutoFit/>
          </a:bodyPr>
          <a:lstStyle/>
          <a:p>
            <a:r>
              <a:rPr lang="en-GB">
                <a:solidFill>
                  <a:srgbClr val="FF0000"/>
                </a:solidFill>
              </a:rPr>
              <a:t>2</a:t>
            </a:r>
          </a:p>
        </p:txBody>
      </p:sp>
      <p:sp>
        <p:nvSpPr>
          <p:cNvPr id="27655" name="Textfeld 11"/>
          <p:cNvSpPr txBox="1">
            <a:spLocks noChangeArrowheads="1"/>
          </p:cNvSpPr>
          <p:nvPr/>
        </p:nvSpPr>
        <p:spPr bwMode="auto">
          <a:xfrm>
            <a:off x="7777163" y="2781300"/>
            <a:ext cx="357187" cy="461963"/>
          </a:xfrm>
          <a:prstGeom prst="rect">
            <a:avLst/>
          </a:prstGeom>
          <a:noFill/>
          <a:ln w="9525">
            <a:noFill/>
            <a:miter lim="800000"/>
            <a:headEnd/>
            <a:tailEnd/>
          </a:ln>
        </p:spPr>
        <p:txBody>
          <a:bodyPr wrap="none">
            <a:spAutoFit/>
          </a:bodyPr>
          <a:lstStyle/>
          <a:p>
            <a:r>
              <a:rPr lang="en-GB">
                <a:solidFill>
                  <a:srgbClr val="FF0000"/>
                </a:solidFill>
              </a:rPr>
              <a:t>3</a:t>
            </a:r>
          </a:p>
        </p:txBody>
      </p:sp>
      <p:cxnSp>
        <p:nvCxnSpPr>
          <p:cNvPr id="4" name="Gerade Verbindung mit Pfeil 3"/>
          <p:cNvCxnSpPr/>
          <p:nvPr/>
        </p:nvCxnSpPr>
        <p:spPr bwMode="auto">
          <a:xfrm flipV="1">
            <a:off x="527050" y="2247900"/>
            <a:ext cx="2136775" cy="381000"/>
          </a:xfrm>
          <a:prstGeom prst="straightConnector1">
            <a:avLst/>
          </a:prstGeom>
          <a:ln>
            <a:solidFill>
              <a:srgbClr val="FF000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13" name="Gerade Verbindung mit Pfeil 12"/>
          <p:cNvCxnSpPr/>
          <p:nvPr/>
        </p:nvCxnSpPr>
        <p:spPr bwMode="auto">
          <a:xfrm flipH="1" flipV="1">
            <a:off x="3656013" y="2247900"/>
            <a:ext cx="2976562" cy="266700"/>
          </a:xfrm>
          <a:prstGeom prst="straightConnector1">
            <a:avLst/>
          </a:prstGeom>
          <a:ln>
            <a:solidFill>
              <a:srgbClr val="FF0000"/>
            </a:solidFill>
            <a:headEnd type="none" w="med" len="med"/>
            <a:tailEnd type="arrow"/>
          </a:ln>
        </p:spPr>
        <p:style>
          <a:lnRef idx="2">
            <a:schemeClr val="dk1"/>
          </a:lnRef>
          <a:fillRef idx="0">
            <a:schemeClr val="dk1"/>
          </a:fillRef>
          <a:effectRef idx="1">
            <a:schemeClr val="dk1"/>
          </a:effectRef>
          <a:fontRef idx="minor">
            <a:schemeClr val="tx1"/>
          </a:fontRef>
        </p:style>
      </p:cxnSp>
      <p:sp>
        <p:nvSpPr>
          <p:cNvPr id="27658" name="Textfeld 15"/>
          <p:cNvSpPr txBox="1">
            <a:spLocks noChangeArrowheads="1"/>
          </p:cNvSpPr>
          <p:nvPr/>
        </p:nvSpPr>
        <p:spPr bwMode="auto">
          <a:xfrm>
            <a:off x="2960688" y="1976438"/>
            <a:ext cx="355600" cy="461962"/>
          </a:xfrm>
          <a:prstGeom prst="rect">
            <a:avLst/>
          </a:prstGeom>
          <a:noFill/>
          <a:ln w="9525">
            <a:noFill/>
            <a:miter lim="800000"/>
            <a:headEnd/>
            <a:tailEnd/>
          </a:ln>
        </p:spPr>
        <p:txBody>
          <a:bodyPr wrap="none">
            <a:spAutoFit/>
          </a:bodyPr>
          <a:lstStyle/>
          <a:p>
            <a:r>
              <a:rPr lang="en-GB">
                <a:solidFill>
                  <a:srgbClr val="FF0000"/>
                </a:solidFill>
              </a:rPr>
              <a:t>1</a:t>
            </a:r>
          </a:p>
        </p:txBody>
      </p:sp>
      <p:pic>
        <p:nvPicPr>
          <p:cNvPr id="27659" name="Picture 11" descr="C:\Documents and Settings\van muylder\Local Settings\Temporary Internet Files\Content.IE5\OOOA500Y\MC900432675[1].png">
            <a:hlinkClick r:id="rId4" action="ppaction://hlinksldjump"/>
          </p:cNvPr>
          <p:cNvPicPr>
            <a:picLocks noChangeAspect="1" noChangeArrowheads="1"/>
          </p:cNvPicPr>
          <p:nvPr/>
        </p:nvPicPr>
        <p:blipFill>
          <a:blip r:embed="rId5" cstate="print"/>
          <a:srcRect/>
          <a:stretch>
            <a:fillRect/>
          </a:stretch>
        </p:blipFill>
        <p:spPr bwMode="auto">
          <a:xfrm>
            <a:off x="8083550" y="5718175"/>
            <a:ext cx="608013" cy="609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r>
              <a:rPr lang="ru-RU" dirty="0" smtClean="0"/>
              <a:t>Сплошная детекция без пропусков</a:t>
            </a:r>
            <a:r>
              <a:rPr lang="nl-BE" dirty="0" smtClean="0"/>
              <a:t>!!</a:t>
            </a:r>
            <a:endParaRPr lang="en-US" dirty="0" smtClean="0"/>
          </a:p>
        </p:txBody>
      </p:sp>
      <p:sp>
        <p:nvSpPr>
          <p:cNvPr id="28675" name="Title 2"/>
          <p:cNvSpPr>
            <a:spLocks noGrp="1"/>
          </p:cNvSpPr>
          <p:nvPr>
            <p:ph type="title"/>
          </p:nvPr>
        </p:nvSpPr>
        <p:spPr/>
        <p:txBody>
          <a:bodyPr/>
          <a:lstStyle/>
          <a:p>
            <a:r>
              <a:rPr lang="ru-RU" dirty="0" smtClean="0">
                <a:solidFill>
                  <a:srgbClr val="C00000"/>
                </a:solidFill>
              </a:rPr>
              <a:t>Высокоточная зеркальная оптика </a:t>
            </a:r>
            <a:r>
              <a:rPr lang="nl-BE" dirty="0" smtClean="0">
                <a:solidFill>
                  <a:srgbClr val="C00000"/>
                </a:solidFill>
              </a:rPr>
              <a:t>Xtralis </a:t>
            </a:r>
            <a:r>
              <a:rPr lang="ru-RU" dirty="0" smtClean="0">
                <a:solidFill>
                  <a:srgbClr val="C00000"/>
                </a:solidFill>
              </a:rPr>
              <a:t>против решений на базе линзы</a:t>
            </a:r>
            <a:r>
              <a:rPr lang="nl-BE" dirty="0" smtClean="0">
                <a:solidFill>
                  <a:srgbClr val="C00000"/>
                </a:solidFill>
              </a:rPr>
              <a:t> </a:t>
            </a:r>
            <a:r>
              <a:rPr lang="ru-RU" dirty="0" smtClean="0">
                <a:solidFill>
                  <a:srgbClr val="C00000"/>
                </a:solidFill>
              </a:rPr>
              <a:t>Френеля</a:t>
            </a:r>
            <a:endParaRPr lang="en-US" dirty="0" smtClean="0">
              <a:solidFill>
                <a:srgbClr val="C00000"/>
              </a:solidFill>
            </a:endParaRPr>
          </a:p>
        </p:txBody>
      </p:sp>
      <p:sp>
        <p:nvSpPr>
          <p:cNvPr id="28676" name="Freeform 5"/>
          <p:cNvSpPr>
            <a:spLocks/>
          </p:cNvSpPr>
          <p:nvPr/>
        </p:nvSpPr>
        <p:spPr bwMode="auto">
          <a:xfrm>
            <a:off x="1600200" y="5538788"/>
            <a:ext cx="2362200" cy="685800"/>
          </a:xfrm>
          <a:custGeom>
            <a:avLst/>
            <a:gdLst>
              <a:gd name="T0" fmla="*/ 0 w 1488"/>
              <a:gd name="T1" fmla="*/ 0 h 432"/>
              <a:gd name="T2" fmla="*/ 2147483647 w 1488"/>
              <a:gd name="T3" fmla="*/ 2147483647 h 432"/>
              <a:gd name="T4" fmla="*/ 2147483647 w 1488"/>
              <a:gd name="T5" fmla="*/ 2147483647 h 432"/>
              <a:gd name="T6" fmla="*/ 0 w 1488"/>
              <a:gd name="T7" fmla="*/ 0 h 432"/>
              <a:gd name="T8" fmla="*/ 0 60000 65536"/>
              <a:gd name="T9" fmla="*/ 0 60000 65536"/>
              <a:gd name="T10" fmla="*/ 0 60000 65536"/>
              <a:gd name="T11" fmla="*/ 0 60000 65536"/>
              <a:gd name="T12" fmla="*/ 0 w 1488"/>
              <a:gd name="T13" fmla="*/ 0 h 432"/>
              <a:gd name="T14" fmla="*/ 1488 w 1488"/>
              <a:gd name="T15" fmla="*/ 432 h 432"/>
            </a:gdLst>
            <a:ahLst/>
            <a:cxnLst>
              <a:cxn ang="T8">
                <a:pos x="T0" y="T1"/>
              </a:cxn>
              <a:cxn ang="T9">
                <a:pos x="T2" y="T3"/>
              </a:cxn>
              <a:cxn ang="T10">
                <a:pos x="T4" y="T5"/>
              </a:cxn>
              <a:cxn ang="T11">
                <a:pos x="T6" y="T7"/>
              </a:cxn>
            </a:cxnLst>
            <a:rect l="T12" t="T13" r="T14" b="T15"/>
            <a:pathLst>
              <a:path w="1488" h="432">
                <a:moveTo>
                  <a:pt x="0" y="0"/>
                </a:moveTo>
                <a:lnTo>
                  <a:pt x="1488" y="432"/>
                </a:lnTo>
                <a:lnTo>
                  <a:pt x="96" y="432"/>
                </a:lnTo>
                <a:lnTo>
                  <a:pt x="0" y="0"/>
                </a:lnTo>
                <a:close/>
              </a:path>
            </a:pathLst>
          </a:custGeom>
          <a:solidFill>
            <a:schemeClr val="accent1"/>
          </a:solidFill>
          <a:ln w="9525">
            <a:noFill/>
            <a:round/>
            <a:headEnd/>
            <a:tailEnd/>
          </a:ln>
        </p:spPr>
        <p:txBody>
          <a:bodyPr/>
          <a:lstStyle/>
          <a:p>
            <a:endParaRPr lang="uk-UA"/>
          </a:p>
        </p:txBody>
      </p:sp>
      <p:sp>
        <p:nvSpPr>
          <p:cNvPr id="28677" name="Freeform 6"/>
          <p:cNvSpPr>
            <a:spLocks/>
          </p:cNvSpPr>
          <p:nvPr/>
        </p:nvSpPr>
        <p:spPr bwMode="auto">
          <a:xfrm>
            <a:off x="4857750" y="5519738"/>
            <a:ext cx="2381250" cy="704850"/>
          </a:xfrm>
          <a:custGeom>
            <a:avLst/>
            <a:gdLst>
              <a:gd name="T0" fmla="*/ 2147483647 w 1500"/>
              <a:gd name="T1" fmla="*/ 2147483647 h 444"/>
              <a:gd name="T2" fmla="*/ 2147483647 w 1500"/>
              <a:gd name="T3" fmla="*/ 2147483647 h 444"/>
              <a:gd name="T4" fmla="*/ 2147483647 w 1500"/>
              <a:gd name="T5" fmla="*/ 2147483647 h 444"/>
              <a:gd name="T6" fmla="*/ 0 w 1500"/>
              <a:gd name="T7" fmla="*/ 2147483647 h 444"/>
              <a:gd name="T8" fmla="*/ 2147483647 w 1500"/>
              <a:gd name="T9" fmla="*/ 2147483647 h 444"/>
              <a:gd name="T10" fmla="*/ 2147483647 w 1500"/>
              <a:gd name="T11" fmla="*/ 2147483647 h 444"/>
              <a:gd name="T12" fmla="*/ 2147483647 w 1500"/>
              <a:gd name="T13" fmla="*/ 2147483647 h 444"/>
              <a:gd name="T14" fmla="*/ 2147483647 w 1500"/>
              <a:gd name="T15" fmla="*/ 2147483647 h 444"/>
              <a:gd name="T16" fmla="*/ 2147483647 w 1500"/>
              <a:gd name="T17" fmla="*/ 2147483647 h 444"/>
              <a:gd name="T18" fmla="*/ 2147483647 w 1500"/>
              <a:gd name="T19" fmla="*/ 0 h 444"/>
              <a:gd name="T20" fmla="*/ 2147483647 w 1500"/>
              <a:gd name="T21" fmla="*/ 2147483647 h 444"/>
              <a:gd name="T22" fmla="*/ 2147483647 w 1500"/>
              <a:gd name="T23" fmla="*/ 2147483647 h 444"/>
              <a:gd name="T24" fmla="*/ 2147483647 w 1500"/>
              <a:gd name="T25" fmla="*/ 2147483647 h 444"/>
              <a:gd name="T26" fmla="*/ 2147483647 w 1500"/>
              <a:gd name="T27" fmla="*/ 2147483647 h 444"/>
              <a:gd name="T28" fmla="*/ 2147483647 w 1500"/>
              <a:gd name="T29" fmla="*/ 2147483647 h 444"/>
              <a:gd name="T30" fmla="*/ 2147483647 w 1500"/>
              <a:gd name="T31" fmla="*/ 2147483647 h 4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0"/>
              <a:gd name="T49" fmla="*/ 0 h 444"/>
              <a:gd name="T50" fmla="*/ 1500 w 1500"/>
              <a:gd name="T51" fmla="*/ 444 h 4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0" h="444">
                <a:moveTo>
                  <a:pt x="12" y="12"/>
                </a:moveTo>
                <a:lnTo>
                  <a:pt x="1500" y="444"/>
                </a:lnTo>
                <a:lnTo>
                  <a:pt x="1107" y="444"/>
                </a:lnTo>
                <a:lnTo>
                  <a:pt x="0" y="6"/>
                </a:lnTo>
                <a:lnTo>
                  <a:pt x="980" y="444"/>
                </a:lnTo>
                <a:lnTo>
                  <a:pt x="803" y="444"/>
                </a:lnTo>
                <a:lnTo>
                  <a:pt x="9" y="9"/>
                </a:lnTo>
                <a:lnTo>
                  <a:pt x="717" y="444"/>
                </a:lnTo>
                <a:lnTo>
                  <a:pt x="602" y="444"/>
                </a:lnTo>
                <a:lnTo>
                  <a:pt x="3" y="0"/>
                </a:lnTo>
                <a:lnTo>
                  <a:pt x="519" y="443"/>
                </a:lnTo>
                <a:lnTo>
                  <a:pt x="348" y="444"/>
                </a:lnTo>
                <a:lnTo>
                  <a:pt x="9" y="6"/>
                </a:lnTo>
                <a:lnTo>
                  <a:pt x="254" y="444"/>
                </a:lnTo>
                <a:lnTo>
                  <a:pt x="108" y="444"/>
                </a:lnTo>
                <a:lnTo>
                  <a:pt x="12" y="12"/>
                </a:lnTo>
                <a:close/>
              </a:path>
            </a:pathLst>
          </a:custGeom>
          <a:solidFill>
            <a:schemeClr val="accent1"/>
          </a:solidFill>
          <a:ln w="9525">
            <a:noFill/>
            <a:round/>
            <a:headEnd/>
            <a:tailEnd/>
          </a:ln>
        </p:spPr>
        <p:txBody>
          <a:bodyPr/>
          <a:lstStyle/>
          <a:p>
            <a:endParaRPr lang="uk-UA"/>
          </a:p>
        </p:txBody>
      </p:sp>
      <p:sp>
        <p:nvSpPr>
          <p:cNvPr id="28678" name="Line 7"/>
          <p:cNvSpPr>
            <a:spLocks noChangeShapeType="1"/>
          </p:cNvSpPr>
          <p:nvPr/>
        </p:nvSpPr>
        <p:spPr bwMode="auto">
          <a:xfrm>
            <a:off x="1447800" y="5538788"/>
            <a:ext cx="0" cy="714375"/>
          </a:xfrm>
          <a:prstGeom prst="line">
            <a:avLst/>
          </a:prstGeom>
          <a:noFill/>
          <a:ln w="9525">
            <a:solidFill>
              <a:schemeClr val="tx1"/>
            </a:solidFill>
            <a:round/>
            <a:headEnd/>
            <a:tailEnd/>
          </a:ln>
        </p:spPr>
        <p:txBody>
          <a:bodyPr/>
          <a:lstStyle/>
          <a:p>
            <a:endParaRPr lang="uk-UA"/>
          </a:p>
        </p:txBody>
      </p:sp>
      <p:sp>
        <p:nvSpPr>
          <p:cNvPr id="28679" name="Line 8"/>
          <p:cNvSpPr>
            <a:spLocks noChangeShapeType="1"/>
          </p:cNvSpPr>
          <p:nvPr/>
        </p:nvSpPr>
        <p:spPr bwMode="auto">
          <a:xfrm>
            <a:off x="4702175" y="5538788"/>
            <a:ext cx="0" cy="685800"/>
          </a:xfrm>
          <a:prstGeom prst="line">
            <a:avLst/>
          </a:prstGeom>
          <a:noFill/>
          <a:ln w="9525">
            <a:solidFill>
              <a:schemeClr val="tx1"/>
            </a:solidFill>
            <a:round/>
            <a:headEnd/>
            <a:tailEnd/>
          </a:ln>
        </p:spPr>
        <p:txBody>
          <a:bodyPr/>
          <a:lstStyle/>
          <a:p>
            <a:endParaRPr lang="uk-UA"/>
          </a:p>
        </p:txBody>
      </p:sp>
      <p:sp>
        <p:nvSpPr>
          <p:cNvPr id="28680" name="Freeform 9"/>
          <p:cNvSpPr>
            <a:spLocks/>
          </p:cNvSpPr>
          <p:nvPr/>
        </p:nvSpPr>
        <p:spPr bwMode="auto">
          <a:xfrm rot="994837">
            <a:off x="1314450" y="5430838"/>
            <a:ext cx="381000" cy="152400"/>
          </a:xfrm>
          <a:custGeom>
            <a:avLst/>
            <a:gdLst>
              <a:gd name="T0" fmla="*/ 0 w 240"/>
              <a:gd name="T1" fmla="*/ 0 h 96"/>
              <a:gd name="T2" fmla="*/ 2147483647 w 240"/>
              <a:gd name="T3" fmla="*/ 0 h 96"/>
              <a:gd name="T4" fmla="*/ 2147483647 w 240"/>
              <a:gd name="T5" fmla="*/ 2147483647 h 96"/>
              <a:gd name="T6" fmla="*/ 0 w 240"/>
              <a:gd name="T7" fmla="*/ 2147483647 h 96"/>
              <a:gd name="T8" fmla="*/ 0 w 240"/>
              <a:gd name="T9" fmla="*/ 0 h 96"/>
              <a:gd name="T10" fmla="*/ 0 60000 65536"/>
              <a:gd name="T11" fmla="*/ 0 60000 65536"/>
              <a:gd name="T12" fmla="*/ 0 60000 65536"/>
              <a:gd name="T13" fmla="*/ 0 60000 65536"/>
              <a:gd name="T14" fmla="*/ 0 60000 65536"/>
              <a:gd name="T15" fmla="*/ 0 w 240"/>
              <a:gd name="T16" fmla="*/ 0 h 96"/>
              <a:gd name="T17" fmla="*/ 240 w 240"/>
              <a:gd name="T18" fmla="*/ 96 h 96"/>
            </a:gdLst>
            <a:ahLst/>
            <a:cxnLst>
              <a:cxn ang="T10">
                <a:pos x="T0" y="T1"/>
              </a:cxn>
              <a:cxn ang="T11">
                <a:pos x="T2" y="T3"/>
              </a:cxn>
              <a:cxn ang="T12">
                <a:pos x="T4" y="T5"/>
              </a:cxn>
              <a:cxn ang="T13">
                <a:pos x="T6" y="T7"/>
              </a:cxn>
              <a:cxn ang="T14">
                <a:pos x="T8" y="T9"/>
              </a:cxn>
            </a:cxnLst>
            <a:rect l="T15" t="T16" r="T17" b="T18"/>
            <a:pathLst>
              <a:path w="240" h="96">
                <a:moveTo>
                  <a:pt x="0" y="0"/>
                </a:moveTo>
                <a:lnTo>
                  <a:pt x="240" y="0"/>
                </a:lnTo>
                <a:lnTo>
                  <a:pt x="144" y="96"/>
                </a:lnTo>
                <a:lnTo>
                  <a:pt x="0" y="96"/>
                </a:lnTo>
                <a:lnTo>
                  <a:pt x="0" y="0"/>
                </a:lnTo>
                <a:close/>
              </a:path>
            </a:pathLst>
          </a:custGeom>
          <a:solidFill>
            <a:srgbClr val="FC0019"/>
          </a:solidFill>
          <a:ln w="9525">
            <a:noFill/>
            <a:round/>
            <a:headEnd/>
            <a:tailEnd/>
          </a:ln>
        </p:spPr>
        <p:txBody>
          <a:bodyPr/>
          <a:lstStyle/>
          <a:p>
            <a:endParaRPr lang="uk-UA"/>
          </a:p>
        </p:txBody>
      </p:sp>
      <p:sp>
        <p:nvSpPr>
          <p:cNvPr id="28681" name="Rectangle 10"/>
          <p:cNvSpPr>
            <a:spLocks noChangeArrowheads="1"/>
          </p:cNvSpPr>
          <p:nvPr/>
        </p:nvSpPr>
        <p:spPr bwMode="auto">
          <a:xfrm>
            <a:off x="3200400" y="5462588"/>
            <a:ext cx="455613" cy="457200"/>
          </a:xfrm>
          <a:prstGeom prst="rect">
            <a:avLst/>
          </a:prstGeom>
          <a:noFill/>
          <a:ln w="9525">
            <a:noFill/>
            <a:miter lim="800000"/>
            <a:headEnd/>
            <a:tailEnd/>
          </a:ln>
        </p:spPr>
        <p:txBody>
          <a:bodyPr wrap="none">
            <a:spAutoFit/>
          </a:bodyPr>
          <a:lstStyle/>
          <a:p>
            <a:r>
              <a:rPr lang="en-GB" b="1">
                <a:latin typeface="Wingdings 2" pitchFamily="18" charset="2"/>
                <a:cs typeface="Times New Roman" pitchFamily="18" charset="0"/>
              </a:rPr>
              <a:t>R</a:t>
            </a:r>
          </a:p>
        </p:txBody>
      </p:sp>
      <p:sp>
        <p:nvSpPr>
          <p:cNvPr id="28682" name="Rectangle 11"/>
          <p:cNvSpPr>
            <a:spLocks noChangeArrowheads="1"/>
          </p:cNvSpPr>
          <p:nvPr/>
        </p:nvSpPr>
        <p:spPr bwMode="auto">
          <a:xfrm>
            <a:off x="6248400" y="5386388"/>
            <a:ext cx="455613" cy="457200"/>
          </a:xfrm>
          <a:prstGeom prst="rect">
            <a:avLst/>
          </a:prstGeom>
          <a:noFill/>
          <a:ln w="9525">
            <a:noFill/>
            <a:miter lim="800000"/>
            <a:headEnd/>
            <a:tailEnd/>
          </a:ln>
        </p:spPr>
        <p:txBody>
          <a:bodyPr wrap="none">
            <a:spAutoFit/>
          </a:bodyPr>
          <a:lstStyle/>
          <a:p>
            <a:r>
              <a:rPr lang="en-GB" b="1">
                <a:latin typeface="Wingdings 2" pitchFamily="18" charset="2"/>
                <a:cs typeface="Times New Roman" pitchFamily="18" charset="0"/>
              </a:rPr>
              <a:t>Q</a:t>
            </a:r>
          </a:p>
        </p:txBody>
      </p:sp>
      <p:sp>
        <p:nvSpPr>
          <p:cNvPr id="28683" name="Freeform 12"/>
          <p:cNvSpPr>
            <a:spLocks/>
          </p:cNvSpPr>
          <p:nvPr/>
        </p:nvSpPr>
        <p:spPr bwMode="auto">
          <a:xfrm rot="994837">
            <a:off x="4572000" y="5430838"/>
            <a:ext cx="381000" cy="152400"/>
          </a:xfrm>
          <a:custGeom>
            <a:avLst/>
            <a:gdLst>
              <a:gd name="T0" fmla="*/ 0 w 240"/>
              <a:gd name="T1" fmla="*/ 0 h 96"/>
              <a:gd name="T2" fmla="*/ 2147483647 w 240"/>
              <a:gd name="T3" fmla="*/ 0 h 96"/>
              <a:gd name="T4" fmla="*/ 2147483647 w 240"/>
              <a:gd name="T5" fmla="*/ 2147483647 h 96"/>
              <a:gd name="T6" fmla="*/ 0 w 240"/>
              <a:gd name="T7" fmla="*/ 2147483647 h 96"/>
              <a:gd name="T8" fmla="*/ 0 w 240"/>
              <a:gd name="T9" fmla="*/ 0 h 96"/>
              <a:gd name="T10" fmla="*/ 0 60000 65536"/>
              <a:gd name="T11" fmla="*/ 0 60000 65536"/>
              <a:gd name="T12" fmla="*/ 0 60000 65536"/>
              <a:gd name="T13" fmla="*/ 0 60000 65536"/>
              <a:gd name="T14" fmla="*/ 0 60000 65536"/>
              <a:gd name="T15" fmla="*/ 0 w 240"/>
              <a:gd name="T16" fmla="*/ 0 h 96"/>
              <a:gd name="T17" fmla="*/ 240 w 240"/>
              <a:gd name="T18" fmla="*/ 96 h 96"/>
            </a:gdLst>
            <a:ahLst/>
            <a:cxnLst>
              <a:cxn ang="T10">
                <a:pos x="T0" y="T1"/>
              </a:cxn>
              <a:cxn ang="T11">
                <a:pos x="T2" y="T3"/>
              </a:cxn>
              <a:cxn ang="T12">
                <a:pos x="T4" y="T5"/>
              </a:cxn>
              <a:cxn ang="T13">
                <a:pos x="T6" y="T7"/>
              </a:cxn>
              <a:cxn ang="T14">
                <a:pos x="T8" y="T9"/>
              </a:cxn>
            </a:cxnLst>
            <a:rect l="T15" t="T16" r="T17" b="T18"/>
            <a:pathLst>
              <a:path w="240" h="96">
                <a:moveTo>
                  <a:pt x="0" y="0"/>
                </a:moveTo>
                <a:lnTo>
                  <a:pt x="240" y="0"/>
                </a:lnTo>
                <a:lnTo>
                  <a:pt x="144" y="96"/>
                </a:lnTo>
                <a:lnTo>
                  <a:pt x="0" y="96"/>
                </a:lnTo>
                <a:lnTo>
                  <a:pt x="0" y="0"/>
                </a:lnTo>
                <a:close/>
              </a:path>
            </a:pathLst>
          </a:custGeom>
          <a:solidFill>
            <a:srgbClr val="969696"/>
          </a:solidFill>
          <a:ln w="9525">
            <a:noFill/>
            <a:round/>
            <a:headEnd/>
            <a:tailEnd/>
          </a:ln>
        </p:spPr>
        <p:txBody>
          <a:bodyPr/>
          <a:lstStyle/>
          <a:p>
            <a:endParaRPr lang="uk-UA"/>
          </a:p>
        </p:txBody>
      </p:sp>
      <p:grpSp>
        <p:nvGrpSpPr>
          <p:cNvPr id="28684" name="Group 11"/>
          <p:cNvGrpSpPr>
            <a:grpSpLocks/>
          </p:cNvGrpSpPr>
          <p:nvPr/>
        </p:nvGrpSpPr>
        <p:grpSpPr bwMode="auto">
          <a:xfrm>
            <a:off x="1136650" y="1292225"/>
            <a:ext cx="6453188" cy="3524250"/>
            <a:chOff x="-103881" y="1279594"/>
            <a:chExt cx="10899559" cy="5750677"/>
          </a:xfrm>
        </p:grpSpPr>
        <p:pic>
          <p:nvPicPr>
            <p:cNvPr id="28686" name="Grafik 16"/>
            <p:cNvPicPr>
              <a:picLocks noChangeAspect="1"/>
            </p:cNvPicPr>
            <p:nvPr/>
          </p:nvPicPr>
          <p:blipFill>
            <a:blip r:embed="rId2" cstate="print"/>
            <a:srcRect/>
            <a:stretch>
              <a:fillRect/>
            </a:stretch>
          </p:blipFill>
          <p:spPr bwMode="auto">
            <a:xfrm flipH="1">
              <a:off x="-103881" y="1279594"/>
              <a:ext cx="3819525" cy="5715000"/>
            </a:xfrm>
            <a:prstGeom prst="rect">
              <a:avLst/>
            </a:prstGeom>
            <a:noFill/>
            <a:ln w="9525">
              <a:noFill/>
              <a:miter lim="800000"/>
              <a:headEnd/>
              <a:tailEnd/>
            </a:ln>
          </p:spPr>
        </p:pic>
        <p:pic>
          <p:nvPicPr>
            <p:cNvPr id="28687" name="Grafik 25"/>
            <p:cNvPicPr>
              <a:picLocks noChangeAspect="1"/>
            </p:cNvPicPr>
            <p:nvPr/>
          </p:nvPicPr>
          <p:blipFill>
            <a:blip r:embed="rId2" cstate="print"/>
            <a:srcRect/>
            <a:stretch>
              <a:fillRect/>
            </a:stretch>
          </p:blipFill>
          <p:spPr bwMode="auto">
            <a:xfrm>
              <a:off x="6941762" y="1299727"/>
              <a:ext cx="3819525" cy="5715000"/>
            </a:xfrm>
            <a:prstGeom prst="rect">
              <a:avLst/>
            </a:prstGeom>
            <a:noFill/>
            <a:ln w="9525">
              <a:noFill/>
              <a:miter lim="800000"/>
              <a:headEnd/>
              <a:tailEnd/>
            </a:ln>
          </p:spPr>
        </p:pic>
        <p:grpSp>
          <p:nvGrpSpPr>
            <p:cNvPr id="28688" name="Group 119"/>
            <p:cNvGrpSpPr>
              <a:grpSpLocks/>
            </p:cNvGrpSpPr>
            <p:nvPr/>
          </p:nvGrpSpPr>
          <p:grpSpPr bwMode="auto">
            <a:xfrm>
              <a:off x="409433" y="1279594"/>
              <a:ext cx="8782845" cy="4957718"/>
              <a:chOff x="409433" y="1279594"/>
              <a:chExt cx="8782845" cy="4957718"/>
            </a:xfrm>
          </p:grpSpPr>
          <p:sp>
            <p:nvSpPr>
              <p:cNvPr id="18" name="Rechteck 30"/>
              <p:cNvSpPr/>
              <p:nvPr/>
            </p:nvSpPr>
            <p:spPr>
              <a:xfrm>
                <a:off x="2483593" y="1279594"/>
                <a:ext cx="1799164" cy="4958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t>
                </a:r>
              </a:p>
            </p:txBody>
          </p:sp>
          <p:grpSp>
            <p:nvGrpSpPr>
              <p:cNvPr id="28692" name="Gruppieren 73"/>
              <p:cNvGrpSpPr>
                <a:grpSpLocks/>
              </p:cNvGrpSpPr>
              <p:nvPr/>
            </p:nvGrpSpPr>
            <p:grpSpPr bwMode="auto">
              <a:xfrm>
                <a:off x="409433" y="1628800"/>
                <a:ext cx="3514495" cy="2232248"/>
                <a:chOff x="409433" y="1628800"/>
                <a:chExt cx="3514495" cy="2232248"/>
              </a:xfrm>
            </p:grpSpPr>
            <p:cxnSp>
              <p:nvCxnSpPr>
                <p:cNvPr id="105" name="Gerade Verbindung 11"/>
                <p:cNvCxnSpPr/>
                <p:nvPr/>
              </p:nvCxnSpPr>
              <p:spPr>
                <a:xfrm flipH="1">
                  <a:off x="1255549" y="1629298"/>
                  <a:ext cx="26679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Gerade Verbindung 12"/>
                <p:cNvCxnSpPr/>
                <p:nvPr/>
              </p:nvCxnSpPr>
              <p:spPr>
                <a:xfrm flipH="1">
                  <a:off x="1043724" y="1844300"/>
                  <a:ext cx="27349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Gerade Verbindung 13"/>
                <p:cNvCxnSpPr/>
                <p:nvPr/>
              </p:nvCxnSpPr>
              <p:spPr>
                <a:xfrm flipH="1">
                  <a:off x="898933" y="2061893"/>
                  <a:ext cx="273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Gerade Verbindung 14"/>
                <p:cNvCxnSpPr/>
                <p:nvPr/>
              </p:nvCxnSpPr>
              <p:spPr>
                <a:xfrm flipH="1">
                  <a:off x="797043" y="2276896"/>
                  <a:ext cx="2694726" cy="2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Gerade Verbindung 15"/>
                <p:cNvCxnSpPr/>
                <p:nvPr/>
              </p:nvCxnSpPr>
              <p:spPr>
                <a:xfrm flipH="1">
                  <a:off x="681747" y="2494490"/>
                  <a:ext cx="28100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Gerade Verbindung 18"/>
                <p:cNvCxnSpPr/>
                <p:nvPr/>
              </p:nvCxnSpPr>
              <p:spPr>
                <a:xfrm flipH="1">
                  <a:off x="609350" y="2709491"/>
                  <a:ext cx="28100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Gerade Verbindung 19"/>
                <p:cNvCxnSpPr/>
                <p:nvPr/>
              </p:nvCxnSpPr>
              <p:spPr>
                <a:xfrm flipH="1">
                  <a:off x="539636" y="2927085"/>
                  <a:ext cx="28073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Gerade Verbindung 20"/>
                <p:cNvCxnSpPr/>
                <p:nvPr/>
              </p:nvCxnSpPr>
              <p:spPr>
                <a:xfrm flipH="1" flipV="1">
                  <a:off x="475284" y="3139497"/>
                  <a:ext cx="2871693" cy="2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Gerade Verbindung 21"/>
                <p:cNvCxnSpPr/>
                <p:nvPr/>
              </p:nvCxnSpPr>
              <p:spPr>
                <a:xfrm flipH="1">
                  <a:off x="467241" y="3357090"/>
                  <a:ext cx="28073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Gerade Verbindung 22"/>
                <p:cNvCxnSpPr/>
                <p:nvPr/>
              </p:nvCxnSpPr>
              <p:spPr>
                <a:xfrm flipH="1" flipV="1">
                  <a:off x="408252" y="3639444"/>
                  <a:ext cx="2866329" cy="7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Gerade Verbindung 23"/>
                <p:cNvCxnSpPr/>
                <p:nvPr/>
              </p:nvCxnSpPr>
              <p:spPr>
                <a:xfrm flipH="1">
                  <a:off x="467241" y="3862218"/>
                  <a:ext cx="28073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Gerade Verbindung 45"/>
                <p:cNvCxnSpPr/>
                <p:nvPr/>
              </p:nvCxnSpPr>
              <p:spPr>
                <a:xfrm>
                  <a:off x="1255549" y="1629298"/>
                  <a:ext cx="2019032" cy="2232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Gerade Verbindung 47"/>
                <p:cNvCxnSpPr/>
                <p:nvPr/>
              </p:nvCxnSpPr>
              <p:spPr>
                <a:xfrm>
                  <a:off x="1043724" y="1844300"/>
                  <a:ext cx="2230857" cy="2017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Gerade Verbindung 49"/>
                <p:cNvCxnSpPr/>
                <p:nvPr/>
              </p:nvCxnSpPr>
              <p:spPr>
                <a:xfrm>
                  <a:off x="898933" y="2061893"/>
                  <a:ext cx="2375648" cy="1800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Gerade Verbindung 51"/>
                <p:cNvCxnSpPr/>
                <p:nvPr/>
              </p:nvCxnSpPr>
              <p:spPr>
                <a:xfrm>
                  <a:off x="797043" y="2276896"/>
                  <a:ext cx="2477538" cy="1585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Gerade Verbindung 53"/>
                <p:cNvCxnSpPr/>
                <p:nvPr/>
              </p:nvCxnSpPr>
              <p:spPr>
                <a:xfrm>
                  <a:off x="681747" y="2494490"/>
                  <a:ext cx="2592834" cy="1367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Gerade Verbindung 57"/>
                <p:cNvCxnSpPr/>
                <p:nvPr/>
              </p:nvCxnSpPr>
              <p:spPr>
                <a:xfrm>
                  <a:off x="609350" y="2709491"/>
                  <a:ext cx="2665231" cy="1152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Gerade Verbindung 60"/>
                <p:cNvCxnSpPr/>
                <p:nvPr/>
              </p:nvCxnSpPr>
              <p:spPr>
                <a:xfrm>
                  <a:off x="539636" y="2927085"/>
                  <a:ext cx="2734945" cy="935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Gerade Verbindung 63"/>
                <p:cNvCxnSpPr/>
                <p:nvPr/>
              </p:nvCxnSpPr>
              <p:spPr>
                <a:xfrm>
                  <a:off x="475284" y="3139497"/>
                  <a:ext cx="2799297" cy="722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Gerade Verbindung 66"/>
                <p:cNvCxnSpPr/>
                <p:nvPr/>
              </p:nvCxnSpPr>
              <p:spPr>
                <a:xfrm>
                  <a:off x="459197" y="3357090"/>
                  <a:ext cx="2815384" cy="505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Gerade Verbindung 69"/>
                <p:cNvCxnSpPr/>
                <p:nvPr/>
              </p:nvCxnSpPr>
              <p:spPr>
                <a:xfrm>
                  <a:off x="408252" y="3639444"/>
                  <a:ext cx="2866329" cy="222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Gerade Verbindung 72"/>
                <p:cNvCxnSpPr/>
                <p:nvPr/>
              </p:nvCxnSpPr>
              <p:spPr>
                <a:xfrm>
                  <a:off x="408252" y="3862218"/>
                  <a:ext cx="2866329"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693" name="Gruppieren 76"/>
              <p:cNvGrpSpPr>
                <a:grpSpLocks/>
              </p:cNvGrpSpPr>
              <p:nvPr/>
            </p:nvGrpSpPr>
            <p:grpSpPr bwMode="auto">
              <a:xfrm flipV="1">
                <a:off x="410868" y="3861048"/>
                <a:ext cx="3514495" cy="2232248"/>
                <a:chOff x="409433" y="1628800"/>
                <a:chExt cx="3514495" cy="2232248"/>
              </a:xfrm>
            </p:grpSpPr>
            <p:cxnSp>
              <p:nvCxnSpPr>
                <p:cNvPr id="83" name="Gerade Verbindung 77"/>
                <p:cNvCxnSpPr/>
                <p:nvPr/>
              </p:nvCxnSpPr>
              <p:spPr>
                <a:xfrm flipH="1">
                  <a:off x="1254113" y="1629547"/>
                  <a:ext cx="26116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Gerade Verbindung 78"/>
                <p:cNvCxnSpPr/>
                <p:nvPr/>
              </p:nvCxnSpPr>
              <p:spPr>
                <a:xfrm flipH="1">
                  <a:off x="1042288" y="1844549"/>
                  <a:ext cx="26786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Gerade Verbindung 79"/>
                <p:cNvCxnSpPr/>
                <p:nvPr/>
              </p:nvCxnSpPr>
              <p:spPr>
                <a:xfrm flipH="1">
                  <a:off x="900179" y="2062142"/>
                  <a:ext cx="26786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Gerade Verbindung 80"/>
                <p:cNvCxnSpPr/>
                <p:nvPr/>
              </p:nvCxnSpPr>
              <p:spPr>
                <a:xfrm flipH="1">
                  <a:off x="798289" y="2277146"/>
                  <a:ext cx="2635735" cy="2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Gerade Verbindung 81"/>
                <p:cNvCxnSpPr/>
                <p:nvPr/>
              </p:nvCxnSpPr>
              <p:spPr>
                <a:xfrm flipH="1">
                  <a:off x="682992" y="2492148"/>
                  <a:ext cx="27510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Gerade Verbindung 82"/>
                <p:cNvCxnSpPr/>
                <p:nvPr/>
              </p:nvCxnSpPr>
              <p:spPr>
                <a:xfrm flipH="1">
                  <a:off x="610597" y="2709741"/>
                  <a:ext cx="27510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Gerade Verbindung 83"/>
                <p:cNvCxnSpPr/>
                <p:nvPr/>
              </p:nvCxnSpPr>
              <p:spPr>
                <a:xfrm flipH="1">
                  <a:off x="540883" y="2924745"/>
                  <a:ext cx="27483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Gerade Verbindung 84"/>
                <p:cNvCxnSpPr/>
                <p:nvPr/>
              </p:nvCxnSpPr>
              <p:spPr>
                <a:xfrm flipH="1" flipV="1">
                  <a:off x="476531" y="3137157"/>
                  <a:ext cx="2812702" cy="2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Gerade Verbindung 85"/>
                <p:cNvCxnSpPr/>
                <p:nvPr/>
              </p:nvCxnSpPr>
              <p:spPr>
                <a:xfrm flipH="1">
                  <a:off x="468486" y="3357340"/>
                  <a:ext cx="27483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Gerade Verbindung 86"/>
                <p:cNvCxnSpPr/>
                <p:nvPr/>
              </p:nvCxnSpPr>
              <p:spPr>
                <a:xfrm flipH="1" flipV="1">
                  <a:off x="409497" y="3637102"/>
                  <a:ext cx="2807341" cy="7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Gerade Verbindung 87"/>
                <p:cNvCxnSpPr/>
                <p:nvPr/>
              </p:nvCxnSpPr>
              <p:spPr>
                <a:xfrm flipH="1">
                  <a:off x="468486" y="3859876"/>
                  <a:ext cx="27483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Gerade Verbindung 88"/>
                <p:cNvCxnSpPr/>
                <p:nvPr/>
              </p:nvCxnSpPr>
              <p:spPr>
                <a:xfrm>
                  <a:off x="1254113" y="1629547"/>
                  <a:ext cx="1962725" cy="2230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 Verbindung 89"/>
                <p:cNvCxnSpPr/>
                <p:nvPr/>
              </p:nvCxnSpPr>
              <p:spPr>
                <a:xfrm>
                  <a:off x="1042288" y="1844549"/>
                  <a:ext cx="2174550" cy="2015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Gerade Verbindung 90"/>
                <p:cNvCxnSpPr/>
                <p:nvPr/>
              </p:nvCxnSpPr>
              <p:spPr>
                <a:xfrm>
                  <a:off x="900179" y="2062142"/>
                  <a:ext cx="2316659" cy="1797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Gerade Verbindung 91"/>
                <p:cNvCxnSpPr/>
                <p:nvPr/>
              </p:nvCxnSpPr>
              <p:spPr>
                <a:xfrm>
                  <a:off x="798289" y="2277146"/>
                  <a:ext cx="2418549" cy="1582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Gerade Verbindung 92"/>
                <p:cNvCxnSpPr/>
                <p:nvPr/>
              </p:nvCxnSpPr>
              <p:spPr>
                <a:xfrm>
                  <a:off x="682992" y="2492148"/>
                  <a:ext cx="2533847" cy="1367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Gerade Verbindung 93"/>
                <p:cNvCxnSpPr/>
                <p:nvPr/>
              </p:nvCxnSpPr>
              <p:spPr>
                <a:xfrm>
                  <a:off x="610597" y="2709741"/>
                  <a:ext cx="2606242" cy="1150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Gerade Verbindung 94"/>
                <p:cNvCxnSpPr/>
                <p:nvPr/>
              </p:nvCxnSpPr>
              <p:spPr>
                <a:xfrm>
                  <a:off x="540883" y="2924745"/>
                  <a:ext cx="2675956" cy="935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Gerade Verbindung 95"/>
                <p:cNvCxnSpPr/>
                <p:nvPr/>
              </p:nvCxnSpPr>
              <p:spPr>
                <a:xfrm>
                  <a:off x="476531" y="3137157"/>
                  <a:ext cx="2740308" cy="722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Gerade Verbindung 96"/>
                <p:cNvCxnSpPr/>
                <p:nvPr/>
              </p:nvCxnSpPr>
              <p:spPr>
                <a:xfrm>
                  <a:off x="460443" y="3357340"/>
                  <a:ext cx="2756395" cy="502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Gerade Verbindung 97"/>
                <p:cNvCxnSpPr/>
                <p:nvPr/>
              </p:nvCxnSpPr>
              <p:spPr>
                <a:xfrm>
                  <a:off x="409497" y="3637102"/>
                  <a:ext cx="2807341" cy="222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Gerade Verbindung 98"/>
                <p:cNvCxnSpPr/>
                <p:nvPr/>
              </p:nvCxnSpPr>
              <p:spPr>
                <a:xfrm>
                  <a:off x="409497" y="3859876"/>
                  <a:ext cx="280734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694" name="Gruppieren 161"/>
              <p:cNvGrpSpPr>
                <a:grpSpLocks/>
              </p:cNvGrpSpPr>
              <p:nvPr/>
            </p:nvGrpSpPr>
            <p:grpSpPr bwMode="auto">
              <a:xfrm>
                <a:off x="5508104" y="1592796"/>
                <a:ext cx="3674732" cy="2296582"/>
                <a:chOff x="5508104" y="1592796"/>
                <a:chExt cx="3674732" cy="2296582"/>
              </a:xfrm>
            </p:grpSpPr>
            <p:cxnSp>
              <p:nvCxnSpPr>
                <p:cNvPr id="53" name="Gerade Verbindung 101"/>
                <p:cNvCxnSpPr/>
                <p:nvPr/>
              </p:nvCxnSpPr>
              <p:spPr>
                <a:xfrm flipH="1">
                  <a:off x="7814053" y="1657792"/>
                  <a:ext cx="1367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Gerade Verbindung 102"/>
                <p:cNvCxnSpPr/>
                <p:nvPr/>
              </p:nvCxnSpPr>
              <p:spPr>
                <a:xfrm flipH="1">
                  <a:off x="7795283" y="1885747"/>
                  <a:ext cx="12226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Gerade Verbindung 103"/>
                <p:cNvCxnSpPr/>
                <p:nvPr/>
              </p:nvCxnSpPr>
              <p:spPr>
                <a:xfrm flipH="1">
                  <a:off x="7738976" y="2090389"/>
                  <a:ext cx="11556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Gerade Verbindung 104"/>
                <p:cNvCxnSpPr/>
                <p:nvPr/>
              </p:nvCxnSpPr>
              <p:spPr>
                <a:xfrm flipH="1">
                  <a:off x="7878405" y="2305391"/>
                  <a:ext cx="871428" cy="2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Gerade Verbindung 105"/>
                <p:cNvCxnSpPr/>
                <p:nvPr/>
              </p:nvCxnSpPr>
              <p:spPr>
                <a:xfrm flipH="1">
                  <a:off x="7814053" y="2522984"/>
                  <a:ext cx="9357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Gerade Verbindung 106"/>
                <p:cNvCxnSpPr/>
                <p:nvPr/>
              </p:nvCxnSpPr>
              <p:spPr>
                <a:xfrm flipH="1" flipV="1">
                  <a:off x="7878405" y="2745758"/>
                  <a:ext cx="8043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Gerade Verbindung 107"/>
                <p:cNvCxnSpPr/>
                <p:nvPr/>
              </p:nvCxnSpPr>
              <p:spPr>
                <a:xfrm flipH="1" flipV="1">
                  <a:off x="7765789" y="2947809"/>
                  <a:ext cx="839252" cy="5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Gerade Verbindung 108"/>
                <p:cNvCxnSpPr/>
                <p:nvPr/>
              </p:nvCxnSpPr>
              <p:spPr>
                <a:xfrm flipH="1" flipV="1">
                  <a:off x="7830141" y="3178355"/>
                  <a:ext cx="782945" cy="2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Gerade Verbindung 109"/>
                <p:cNvCxnSpPr/>
                <p:nvPr/>
              </p:nvCxnSpPr>
              <p:spPr>
                <a:xfrm flipH="1">
                  <a:off x="7840866" y="3403718"/>
                  <a:ext cx="6569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Gerade Verbindung 110"/>
                <p:cNvCxnSpPr/>
                <p:nvPr/>
              </p:nvCxnSpPr>
              <p:spPr>
                <a:xfrm flipH="1">
                  <a:off x="7878405" y="3675711"/>
                  <a:ext cx="6542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Gerade Verbindung 111"/>
                <p:cNvCxnSpPr/>
                <p:nvPr/>
              </p:nvCxnSpPr>
              <p:spPr>
                <a:xfrm flipH="1">
                  <a:off x="5508119" y="3945112"/>
                  <a:ext cx="30245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Gerade Verbindung 112"/>
                <p:cNvCxnSpPr/>
                <p:nvPr/>
              </p:nvCxnSpPr>
              <p:spPr>
                <a:xfrm flipH="1">
                  <a:off x="5652910" y="1657792"/>
                  <a:ext cx="2161143" cy="2287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Gerade Verbindung 113"/>
                <p:cNvCxnSpPr/>
                <p:nvPr/>
              </p:nvCxnSpPr>
              <p:spPr>
                <a:xfrm flipH="1">
                  <a:off x="5725305" y="1885747"/>
                  <a:ext cx="2069978" cy="2059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Gerade Verbindung 114"/>
                <p:cNvCxnSpPr/>
                <p:nvPr/>
              </p:nvCxnSpPr>
              <p:spPr>
                <a:xfrm flipH="1">
                  <a:off x="5939811" y="2090389"/>
                  <a:ext cx="1799165" cy="1841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Gerade Verbindung 115"/>
                <p:cNvCxnSpPr/>
                <p:nvPr/>
              </p:nvCxnSpPr>
              <p:spPr>
                <a:xfrm flipH="1">
                  <a:off x="7738976" y="2305391"/>
                  <a:ext cx="139429" cy="11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Gerade Verbindung 116"/>
                <p:cNvCxnSpPr/>
                <p:nvPr/>
              </p:nvCxnSpPr>
              <p:spPr>
                <a:xfrm flipV="1">
                  <a:off x="5942493" y="2745758"/>
                  <a:ext cx="1935912" cy="1199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Gerade Verbindung 117"/>
                <p:cNvCxnSpPr/>
                <p:nvPr/>
              </p:nvCxnSpPr>
              <p:spPr>
                <a:xfrm flipV="1">
                  <a:off x="6057789" y="3178355"/>
                  <a:ext cx="1766990" cy="766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Gerade Verbindung 118"/>
                <p:cNvCxnSpPr/>
                <p:nvPr/>
              </p:nvCxnSpPr>
              <p:spPr>
                <a:xfrm flipV="1">
                  <a:off x="7020383" y="2421959"/>
                  <a:ext cx="718593" cy="15231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Gerade Verbindung 120"/>
                <p:cNvCxnSpPr/>
                <p:nvPr/>
              </p:nvCxnSpPr>
              <p:spPr>
                <a:xfrm flipH="1">
                  <a:off x="5870096" y="3675711"/>
                  <a:ext cx="2008308" cy="269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Gerade Verbindung 133"/>
                <p:cNvCxnSpPr/>
                <p:nvPr/>
              </p:nvCxnSpPr>
              <p:spPr>
                <a:xfrm flipH="1">
                  <a:off x="5942493" y="3393357"/>
                  <a:ext cx="1935912" cy="551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Gerade Verbindung 134"/>
                <p:cNvCxnSpPr/>
                <p:nvPr/>
              </p:nvCxnSpPr>
              <p:spPr>
                <a:xfrm flipH="1">
                  <a:off x="5795019" y="2522984"/>
                  <a:ext cx="2019034" cy="142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Gerade Verbindung 140"/>
                <p:cNvCxnSpPr/>
                <p:nvPr/>
              </p:nvCxnSpPr>
              <p:spPr>
                <a:xfrm flipV="1">
                  <a:off x="5872778" y="2952990"/>
                  <a:ext cx="1893011" cy="992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Gerade Verbindung 144"/>
                <p:cNvCxnSpPr/>
                <p:nvPr/>
              </p:nvCxnSpPr>
              <p:spPr>
                <a:xfrm flipH="1">
                  <a:off x="7738976" y="1774360"/>
                  <a:ext cx="13701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Gerade Verbindung 146"/>
                <p:cNvCxnSpPr/>
                <p:nvPr/>
              </p:nvCxnSpPr>
              <p:spPr>
                <a:xfrm flipH="1" flipV="1">
                  <a:off x="5725305" y="1593033"/>
                  <a:ext cx="2002946" cy="1813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Gerade Verbindung 150"/>
                <p:cNvCxnSpPr/>
                <p:nvPr/>
              </p:nvCxnSpPr>
              <p:spPr>
                <a:xfrm flipH="1">
                  <a:off x="7706800" y="2030809"/>
                  <a:ext cx="13701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Gerade Verbindung 151"/>
                <p:cNvCxnSpPr/>
                <p:nvPr/>
              </p:nvCxnSpPr>
              <p:spPr>
                <a:xfrm flipH="1">
                  <a:off x="5795019" y="2030809"/>
                  <a:ext cx="1911781" cy="3315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Gerade Verbindung 154"/>
                <p:cNvCxnSpPr/>
                <p:nvPr/>
              </p:nvCxnSpPr>
              <p:spPr>
                <a:xfrm flipH="1">
                  <a:off x="7738976" y="2401236"/>
                  <a:ext cx="13701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Gerade Verbindung 155"/>
                <p:cNvCxnSpPr/>
                <p:nvPr/>
              </p:nvCxnSpPr>
              <p:spPr>
                <a:xfrm flipH="1">
                  <a:off x="5795019" y="2396055"/>
                  <a:ext cx="1911781" cy="7822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Gerade Verbindung 157"/>
                <p:cNvCxnSpPr/>
                <p:nvPr/>
              </p:nvCxnSpPr>
              <p:spPr>
                <a:xfrm flipH="1">
                  <a:off x="7760427" y="2903773"/>
                  <a:ext cx="13701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Gerade Verbindung 158"/>
                <p:cNvCxnSpPr/>
                <p:nvPr/>
              </p:nvCxnSpPr>
              <p:spPr>
                <a:xfrm flipH="1">
                  <a:off x="5652910" y="2888230"/>
                  <a:ext cx="2086066" cy="958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695" name="Gruppieren 162"/>
              <p:cNvGrpSpPr>
                <a:grpSpLocks/>
              </p:cNvGrpSpPr>
              <p:nvPr/>
            </p:nvGrpSpPr>
            <p:grpSpPr bwMode="auto">
              <a:xfrm flipV="1">
                <a:off x="5517546" y="3889977"/>
                <a:ext cx="3674732" cy="2296582"/>
                <a:chOff x="5508104" y="1592796"/>
                <a:chExt cx="3674732" cy="2296582"/>
              </a:xfrm>
            </p:grpSpPr>
            <p:cxnSp>
              <p:nvCxnSpPr>
                <p:cNvPr id="23" name="Gerade Verbindung 163"/>
                <p:cNvCxnSpPr/>
                <p:nvPr/>
              </p:nvCxnSpPr>
              <p:spPr>
                <a:xfrm flipH="1">
                  <a:off x="7815337" y="1658311"/>
                  <a:ext cx="1367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 Verbindung 164"/>
                <p:cNvCxnSpPr/>
                <p:nvPr/>
              </p:nvCxnSpPr>
              <p:spPr>
                <a:xfrm flipH="1">
                  <a:off x="7796567" y="1886265"/>
                  <a:ext cx="12226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 Verbindung 165"/>
                <p:cNvCxnSpPr/>
                <p:nvPr/>
              </p:nvCxnSpPr>
              <p:spPr>
                <a:xfrm flipH="1">
                  <a:off x="7740260" y="2088316"/>
                  <a:ext cx="11556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166"/>
                <p:cNvCxnSpPr/>
                <p:nvPr/>
              </p:nvCxnSpPr>
              <p:spPr>
                <a:xfrm flipH="1">
                  <a:off x="7877006" y="2305909"/>
                  <a:ext cx="8741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 Verbindung 167"/>
                <p:cNvCxnSpPr/>
                <p:nvPr/>
              </p:nvCxnSpPr>
              <p:spPr>
                <a:xfrm flipH="1">
                  <a:off x="7815337" y="2520913"/>
                  <a:ext cx="9357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 Verbindung 168"/>
                <p:cNvCxnSpPr/>
                <p:nvPr/>
              </p:nvCxnSpPr>
              <p:spPr>
                <a:xfrm flipH="1" flipV="1">
                  <a:off x="7877006" y="2743687"/>
                  <a:ext cx="807078" cy="2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 Verbindung 169"/>
                <p:cNvCxnSpPr/>
                <p:nvPr/>
              </p:nvCxnSpPr>
              <p:spPr>
                <a:xfrm flipH="1" flipV="1">
                  <a:off x="7764391" y="2948328"/>
                  <a:ext cx="841934" cy="5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Gerade Verbindung 170"/>
                <p:cNvCxnSpPr/>
                <p:nvPr/>
              </p:nvCxnSpPr>
              <p:spPr>
                <a:xfrm flipH="1" flipV="1">
                  <a:off x="7831425" y="3176282"/>
                  <a:ext cx="780263" cy="2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171"/>
                <p:cNvCxnSpPr/>
                <p:nvPr/>
              </p:nvCxnSpPr>
              <p:spPr>
                <a:xfrm flipH="1">
                  <a:off x="7842150" y="3404237"/>
                  <a:ext cx="6569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 Verbindung 172"/>
                <p:cNvCxnSpPr/>
                <p:nvPr/>
              </p:nvCxnSpPr>
              <p:spPr>
                <a:xfrm flipH="1">
                  <a:off x="7877006" y="3673638"/>
                  <a:ext cx="6569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 Verbindung 173"/>
                <p:cNvCxnSpPr/>
                <p:nvPr/>
              </p:nvCxnSpPr>
              <p:spPr>
                <a:xfrm flipH="1">
                  <a:off x="5450414" y="3888642"/>
                  <a:ext cx="30835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 Verbindung 174"/>
                <p:cNvCxnSpPr/>
                <p:nvPr/>
              </p:nvCxnSpPr>
              <p:spPr>
                <a:xfrm flipH="1">
                  <a:off x="5651512" y="1658311"/>
                  <a:ext cx="2163825" cy="2230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 Verbindung 175"/>
                <p:cNvCxnSpPr/>
                <p:nvPr/>
              </p:nvCxnSpPr>
              <p:spPr>
                <a:xfrm flipH="1">
                  <a:off x="5723908" y="1886265"/>
                  <a:ext cx="2072658" cy="2002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Gerade Verbindung 176"/>
                <p:cNvCxnSpPr/>
                <p:nvPr/>
              </p:nvCxnSpPr>
              <p:spPr>
                <a:xfrm flipH="1">
                  <a:off x="5938414" y="2088316"/>
                  <a:ext cx="1801846" cy="1787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Gerade Verbindung 177"/>
                <p:cNvCxnSpPr/>
                <p:nvPr/>
              </p:nvCxnSpPr>
              <p:spPr>
                <a:xfrm flipH="1">
                  <a:off x="7740260" y="2305909"/>
                  <a:ext cx="136746" cy="113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Gerade Verbindung 178"/>
                <p:cNvCxnSpPr/>
                <p:nvPr/>
              </p:nvCxnSpPr>
              <p:spPr>
                <a:xfrm flipV="1">
                  <a:off x="5943776" y="2746277"/>
                  <a:ext cx="1933230" cy="1142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179"/>
                <p:cNvCxnSpPr/>
                <p:nvPr/>
              </p:nvCxnSpPr>
              <p:spPr>
                <a:xfrm flipV="1">
                  <a:off x="6056392" y="3176282"/>
                  <a:ext cx="1766988" cy="712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Gerade Verbindung 180"/>
                <p:cNvCxnSpPr/>
                <p:nvPr/>
              </p:nvCxnSpPr>
              <p:spPr>
                <a:xfrm flipV="1">
                  <a:off x="7018984" y="2419887"/>
                  <a:ext cx="721275" cy="14687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Gerade Verbindung 181"/>
                <p:cNvCxnSpPr/>
                <p:nvPr/>
              </p:nvCxnSpPr>
              <p:spPr>
                <a:xfrm flipH="1">
                  <a:off x="5868700" y="3673638"/>
                  <a:ext cx="2008307" cy="215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Gerade Verbindung 182"/>
                <p:cNvCxnSpPr/>
                <p:nvPr/>
              </p:nvCxnSpPr>
              <p:spPr>
                <a:xfrm flipH="1">
                  <a:off x="5943776" y="3393876"/>
                  <a:ext cx="1933230" cy="4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Gerade Verbindung 183"/>
                <p:cNvCxnSpPr/>
                <p:nvPr/>
              </p:nvCxnSpPr>
              <p:spPr>
                <a:xfrm flipH="1">
                  <a:off x="5793623" y="2520913"/>
                  <a:ext cx="2021714" cy="1367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Gerade Verbindung 184"/>
                <p:cNvCxnSpPr/>
                <p:nvPr/>
              </p:nvCxnSpPr>
              <p:spPr>
                <a:xfrm flipV="1">
                  <a:off x="5871380" y="2953508"/>
                  <a:ext cx="1893011" cy="935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Gerade Verbindung 185"/>
                <p:cNvCxnSpPr/>
                <p:nvPr/>
              </p:nvCxnSpPr>
              <p:spPr>
                <a:xfrm flipH="1">
                  <a:off x="7740260" y="1772288"/>
                  <a:ext cx="13701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Gerade Verbindung 186"/>
                <p:cNvCxnSpPr/>
                <p:nvPr/>
              </p:nvCxnSpPr>
              <p:spPr>
                <a:xfrm flipH="1" flipV="1">
                  <a:off x="5723908" y="1593551"/>
                  <a:ext cx="2005626" cy="1787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187"/>
                <p:cNvCxnSpPr/>
                <p:nvPr/>
              </p:nvCxnSpPr>
              <p:spPr>
                <a:xfrm flipH="1">
                  <a:off x="7708084" y="2031328"/>
                  <a:ext cx="13701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188"/>
                <p:cNvCxnSpPr/>
                <p:nvPr/>
              </p:nvCxnSpPr>
              <p:spPr>
                <a:xfrm flipH="1">
                  <a:off x="5793623" y="2031328"/>
                  <a:ext cx="1914461" cy="3315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189"/>
                <p:cNvCxnSpPr/>
                <p:nvPr/>
              </p:nvCxnSpPr>
              <p:spPr>
                <a:xfrm flipH="1">
                  <a:off x="7740260" y="2401755"/>
                  <a:ext cx="13701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Gerade Verbindung 190"/>
                <p:cNvCxnSpPr/>
                <p:nvPr/>
              </p:nvCxnSpPr>
              <p:spPr>
                <a:xfrm flipH="1">
                  <a:off x="5793623" y="2396574"/>
                  <a:ext cx="1914461" cy="779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Gerade Verbindung 191"/>
                <p:cNvCxnSpPr/>
                <p:nvPr/>
              </p:nvCxnSpPr>
              <p:spPr>
                <a:xfrm flipH="1">
                  <a:off x="7761710" y="2904292"/>
                  <a:ext cx="13701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Gerade Verbindung 192"/>
                <p:cNvCxnSpPr/>
                <p:nvPr/>
              </p:nvCxnSpPr>
              <p:spPr>
                <a:xfrm flipH="1">
                  <a:off x="5651512" y="2888749"/>
                  <a:ext cx="2088748" cy="932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6" name="Rechteck 193"/>
            <p:cNvSpPr/>
            <p:nvPr/>
          </p:nvSpPr>
          <p:spPr>
            <a:xfrm>
              <a:off x="8996513" y="1279594"/>
              <a:ext cx="1799165" cy="4958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t>
              </a:r>
            </a:p>
          </p:txBody>
        </p:sp>
        <p:sp>
          <p:nvSpPr>
            <p:cNvPr id="17" name="Rechteck 194"/>
            <p:cNvSpPr/>
            <p:nvPr/>
          </p:nvSpPr>
          <p:spPr>
            <a:xfrm>
              <a:off x="298317" y="6393034"/>
              <a:ext cx="9722460" cy="637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t>
              </a:r>
            </a:p>
          </p:txBody>
        </p:sp>
      </p:grpSp>
      <p:pic>
        <p:nvPicPr>
          <p:cNvPr id="28685" name="Picture 11" descr="C:\Documents and Settings\van muylder\Local Settings\Temporary Internet Files\Content.IE5\OOOA500Y\MC900432675[1].png">
            <a:hlinkClick r:id="rId3" action="ppaction://hlinksldjump"/>
          </p:cNvPr>
          <p:cNvPicPr>
            <a:picLocks noChangeAspect="1" noChangeArrowheads="1"/>
          </p:cNvPicPr>
          <p:nvPr/>
        </p:nvPicPr>
        <p:blipFill>
          <a:blip r:embed="rId4" cstate="print"/>
          <a:srcRect/>
          <a:stretch>
            <a:fillRect/>
          </a:stretch>
        </p:blipFill>
        <p:spPr bwMode="auto">
          <a:xfrm>
            <a:off x="8083550" y="5718175"/>
            <a:ext cx="608013" cy="609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3063" y="496888"/>
            <a:ext cx="5938837" cy="719137"/>
          </a:xfrm>
        </p:spPr>
        <p:txBody>
          <a:bodyPr/>
          <a:lstStyle/>
          <a:p>
            <a:pPr eaLnBrk="1" hangingPunct="1"/>
            <a:r>
              <a:rPr lang="ru-RU" dirty="0" smtClean="0">
                <a:solidFill>
                  <a:srgbClr val="C00000"/>
                </a:solidFill>
              </a:rPr>
              <a:t>Шина данных </a:t>
            </a:r>
            <a:r>
              <a:rPr lang="en-GB" dirty="0" smtClean="0">
                <a:solidFill>
                  <a:srgbClr val="C00000"/>
                </a:solidFill>
              </a:rPr>
              <a:t>RS 485 </a:t>
            </a:r>
          </a:p>
        </p:txBody>
      </p:sp>
      <p:sp>
        <p:nvSpPr>
          <p:cNvPr id="29699" name="Rectangle 3"/>
          <p:cNvSpPr>
            <a:spLocks noGrp="1" noChangeArrowheads="1"/>
          </p:cNvSpPr>
          <p:nvPr>
            <p:ph type="body" idx="4294967295"/>
          </p:nvPr>
        </p:nvSpPr>
        <p:spPr>
          <a:xfrm>
            <a:off x="373063" y="1368425"/>
            <a:ext cx="4999037" cy="4686300"/>
          </a:xfrm>
        </p:spPr>
        <p:txBody>
          <a:bodyPr/>
          <a:lstStyle/>
          <a:p>
            <a:pPr>
              <a:lnSpc>
                <a:spcPct val="90000"/>
              </a:lnSpc>
              <a:buFontTx/>
              <a:buNone/>
            </a:pPr>
            <a:r>
              <a:rPr lang="ru-RU" dirty="0" smtClean="0"/>
              <a:t>Каждый детектор оснащен портом </a:t>
            </a:r>
            <a:r>
              <a:rPr lang="en-US" dirty="0" smtClean="0"/>
              <a:t>RS 485</a:t>
            </a:r>
            <a:r>
              <a:rPr lang="en-GB" dirty="0" smtClean="0"/>
              <a:t>:</a:t>
            </a:r>
          </a:p>
          <a:p>
            <a:pPr>
              <a:lnSpc>
                <a:spcPct val="90000"/>
              </a:lnSpc>
            </a:pPr>
            <a:r>
              <a:rPr lang="ru-RU" dirty="0" smtClean="0"/>
              <a:t>Для инсталляции</a:t>
            </a:r>
            <a:endParaRPr lang="en-GB" dirty="0" smtClean="0"/>
          </a:p>
          <a:p>
            <a:pPr lvl="1">
              <a:lnSpc>
                <a:spcPct val="90000"/>
              </a:lnSpc>
            </a:pPr>
            <a:r>
              <a:rPr lang="ru-RU" dirty="0" smtClean="0"/>
              <a:t>Визуализация сигналов детектора </a:t>
            </a:r>
            <a:r>
              <a:rPr lang="en-GB" dirty="0" smtClean="0">
                <a:sym typeface="Wingdings" pitchFamily="2" charset="2"/>
              </a:rPr>
              <a:t> </a:t>
            </a:r>
            <a:r>
              <a:rPr lang="ru-RU" dirty="0" smtClean="0">
                <a:sym typeface="Wingdings" pitchFamily="2" charset="2"/>
              </a:rPr>
              <a:t>тестирование</a:t>
            </a:r>
            <a:endParaRPr lang="en-GB" dirty="0" smtClean="0"/>
          </a:p>
          <a:p>
            <a:pPr>
              <a:lnSpc>
                <a:spcPct val="90000"/>
              </a:lnSpc>
            </a:pPr>
            <a:r>
              <a:rPr lang="ru-RU" dirty="0" smtClean="0"/>
              <a:t>Для эксплуатации</a:t>
            </a:r>
            <a:endParaRPr lang="en-GB" dirty="0" smtClean="0"/>
          </a:p>
          <a:p>
            <a:pPr lvl="1">
              <a:lnSpc>
                <a:spcPct val="90000"/>
              </a:lnSpc>
            </a:pPr>
            <a:r>
              <a:rPr lang="ru-RU" dirty="0" smtClean="0"/>
              <a:t>Управление тревогами/журнал событий</a:t>
            </a:r>
            <a:endParaRPr lang="en-GB" dirty="0" smtClean="0"/>
          </a:p>
          <a:p>
            <a:pPr lvl="1">
              <a:lnSpc>
                <a:spcPct val="90000"/>
              </a:lnSpc>
            </a:pPr>
            <a:r>
              <a:rPr lang="en-GB" dirty="0" smtClean="0"/>
              <a:t>Tilt/pan</a:t>
            </a:r>
          </a:p>
          <a:p>
            <a:pPr lvl="1">
              <a:lnSpc>
                <a:spcPct val="90000"/>
              </a:lnSpc>
            </a:pPr>
            <a:r>
              <a:rPr lang="ru-RU" dirty="0" smtClean="0"/>
              <a:t>Удаленное изменение параметров</a:t>
            </a:r>
            <a:r>
              <a:rPr lang="en-GB" dirty="0" smtClean="0"/>
              <a:t> </a:t>
            </a:r>
          </a:p>
          <a:p>
            <a:pPr lvl="1">
              <a:lnSpc>
                <a:spcPct val="90000"/>
              </a:lnSpc>
            </a:pPr>
            <a:r>
              <a:rPr lang="ru-RU" dirty="0" smtClean="0"/>
              <a:t>Открытый протокол</a:t>
            </a:r>
            <a:endParaRPr lang="en-GB" dirty="0" smtClean="0"/>
          </a:p>
          <a:p>
            <a:pPr lvl="1">
              <a:lnSpc>
                <a:spcPct val="90000"/>
              </a:lnSpc>
            </a:pPr>
            <a:endParaRPr lang="en-GB" dirty="0" smtClean="0"/>
          </a:p>
        </p:txBody>
      </p:sp>
      <p:sp>
        <p:nvSpPr>
          <p:cNvPr id="29700" name="Freeform 4"/>
          <p:cNvSpPr>
            <a:spLocks/>
          </p:cNvSpPr>
          <p:nvPr/>
        </p:nvSpPr>
        <p:spPr bwMode="auto">
          <a:xfrm>
            <a:off x="7316788" y="19050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01" name="Freeform 5"/>
          <p:cNvSpPr>
            <a:spLocks/>
          </p:cNvSpPr>
          <p:nvPr/>
        </p:nvSpPr>
        <p:spPr bwMode="auto">
          <a:xfrm>
            <a:off x="7316788" y="22098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02" name="Freeform 6"/>
          <p:cNvSpPr>
            <a:spLocks/>
          </p:cNvSpPr>
          <p:nvPr/>
        </p:nvSpPr>
        <p:spPr bwMode="auto">
          <a:xfrm>
            <a:off x="7316788" y="25146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03" name="Freeform 7"/>
          <p:cNvSpPr>
            <a:spLocks/>
          </p:cNvSpPr>
          <p:nvPr/>
        </p:nvSpPr>
        <p:spPr bwMode="auto">
          <a:xfrm>
            <a:off x="7316788" y="28194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04" name="Freeform 8"/>
          <p:cNvSpPr>
            <a:spLocks/>
          </p:cNvSpPr>
          <p:nvPr/>
        </p:nvSpPr>
        <p:spPr bwMode="auto">
          <a:xfrm>
            <a:off x="7316788" y="31242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05" name="Freeform 9"/>
          <p:cNvSpPr>
            <a:spLocks/>
          </p:cNvSpPr>
          <p:nvPr/>
        </p:nvSpPr>
        <p:spPr bwMode="auto">
          <a:xfrm>
            <a:off x="7316788" y="34290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06" name="Freeform 10"/>
          <p:cNvSpPr>
            <a:spLocks/>
          </p:cNvSpPr>
          <p:nvPr/>
        </p:nvSpPr>
        <p:spPr bwMode="auto">
          <a:xfrm>
            <a:off x="7316788" y="37338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07" name="Freeform 11"/>
          <p:cNvSpPr>
            <a:spLocks/>
          </p:cNvSpPr>
          <p:nvPr/>
        </p:nvSpPr>
        <p:spPr bwMode="auto">
          <a:xfrm>
            <a:off x="7316788" y="40386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08" name="Freeform 12"/>
          <p:cNvSpPr>
            <a:spLocks/>
          </p:cNvSpPr>
          <p:nvPr/>
        </p:nvSpPr>
        <p:spPr bwMode="auto">
          <a:xfrm>
            <a:off x="6249988" y="19050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09" name="Freeform 13"/>
          <p:cNvSpPr>
            <a:spLocks/>
          </p:cNvSpPr>
          <p:nvPr/>
        </p:nvSpPr>
        <p:spPr bwMode="auto">
          <a:xfrm>
            <a:off x="6249988" y="22098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10" name="Freeform 14"/>
          <p:cNvSpPr>
            <a:spLocks/>
          </p:cNvSpPr>
          <p:nvPr/>
        </p:nvSpPr>
        <p:spPr bwMode="auto">
          <a:xfrm>
            <a:off x="6249988" y="25146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11" name="Freeform 15"/>
          <p:cNvSpPr>
            <a:spLocks/>
          </p:cNvSpPr>
          <p:nvPr/>
        </p:nvSpPr>
        <p:spPr bwMode="auto">
          <a:xfrm>
            <a:off x="6249988" y="28194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12" name="Freeform 16"/>
          <p:cNvSpPr>
            <a:spLocks/>
          </p:cNvSpPr>
          <p:nvPr/>
        </p:nvSpPr>
        <p:spPr bwMode="auto">
          <a:xfrm>
            <a:off x="6249988" y="31242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13" name="Freeform 17"/>
          <p:cNvSpPr>
            <a:spLocks/>
          </p:cNvSpPr>
          <p:nvPr/>
        </p:nvSpPr>
        <p:spPr bwMode="auto">
          <a:xfrm>
            <a:off x="6249988" y="34290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14" name="Freeform 18"/>
          <p:cNvSpPr>
            <a:spLocks/>
          </p:cNvSpPr>
          <p:nvPr/>
        </p:nvSpPr>
        <p:spPr bwMode="auto">
          <a:xfrm>
            <a:off x="6249988" y="37338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15" name="Freeform 19"/>
          <p:cNvSpPr>
            <a:spLocks/>
          </p:cNvSpPr>
          <p:nvPr/>
        </p:nvSpPr>
        <p:spPr bwMode="auto">
          <a:xfrm>
            <a:off x="6249988" y="4038600"/>
            <a:ext cx="457200" cy="152400"/>
          </a:xfrm>
          <a:custGeom>
            <a:avLst/>
            <a:gdLst>
              <a:gd name="T0" fmla="*/ 0 w 288"/>
              <a:gd name="T1" fmla="*/ 0 h 96"/>
              <a:gd name="T2" fmla="*/ 2147483647 w 288"/>
              <a:gd name="T3" fmla="*/ 0 h 96"/>
              <a:gd name="T4" fmla="*/ 2147483647 w 288"/>
              <a:gd name="T5" fmla="*/ 2147483647 h 96"/>
              <a:gd name="T6" fmla="*/ 0 w 288"/>
              <a:gd name="T7" fmla="*/ 2147483647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solidFill>
              <a:schemeClr val="tx1"/>
            </a:solidFill>
            <a:round/>
            <a:headEnd/>
            <a:tailEnd/>
          </a:ln>
        </p:spPr>
        <p:txBody>
          <a:bodyPr/>
          <a:lstStyle/>
          <a:p>
            <a:endParaRPr lang="uk-UA"/>
          </a:p>
        </p:txBody>
      </p:sp>
      <p:sp>
        <p:nvSpPr>
          <p:cNvPr id="29716" name="Line 20"/>
          <p:cNvSpPr>
            <a:spLocks noChangeShapeType="1"/>
          </p:cNvSpPr>
          <p:nvPr/>
        </p:nvSpPr>
        <p:spPr bwMode="auto">
          <a:xfrm>
            <a:off x="7088188" y="1752600"/>
            <a:ext cx="0" cy="2362200"/>
          </a:xfrm>
          <a:prstGeom prst="line">
            <a:avLst/>
          </a:prstGeom>
          <a:noFill/>
          <a:ln w="9525">
            <a:solidFill>
              <a:schemeClr val="tx1"/>
            </a:solidFill>
            <a:round/>
            <a:headEnd/>
            <a:tailEnd/>
          </a:ln>
        </p:spPr>
        <p:txBody>
          <a:bodyPr/>
          <a:lstStyle/>
          <a:p>
            <a:endParaRPr lang="uk-UA"/>
          </a:p>
        </p:txBody>
      </p:sp>
      <p:sp>
        <p:nvSpPr>
          <p:cNvPr id="29717" name="Line 21"/>
          <p:cNvSpPr>
            <a:spLocks noChangeShapeType="1"/>
          </p:cNvSpPr>
          <p:nvPr/>
        </p:nvSpPr>
        <p:spPr bwMode="auto">
          <a:xfrm flipH="1">
            <a:off x="7088188" y="1981200"/>
            <a:ext cx="228600" cy="0"/>
          </a:xfrm>
          <a:prstGeom prst="line">
            <a:avLst/>
          </a:prstGeom>
          <a:noFill/>
          <a:ln w="9525">
            <a:solidFill>
              <a:schemeClr val="tx1"/>
            </a:solidFill>
            <a:round/>
            <a:headEnd/>
            <a:tailEnd/>
          </a:ln>
        </p:spPr>
        <p:txBody>
          <a:bodyPr/>
          <a:lstStyle/>
          <a:p>
            <a:endParaRPr lang="uk-UA"/>
          </a:p>
        </p:txBody>
      </p:sp>
      <p:sp>
        <p:nvSpPr>
          <p:cNvPr id="29718" name="Line 22"/>
          <p:cNvSpPr>
            <a:spLocks noChangeShapeType="1"/>
          </p:cNvSpPr>
          <p:nvPr/>
        </p:nvSpPr>
        <p:spPr bwMode="auto">
          <a:xfrm flipH="1">
            <a:off x="7088188" y="2286000"/>
            <a:ext cx="228600" cy="0"/>
          </a:xfrm>
          <a:prstGeom prst="line">
            <a:avLst/>
          </a:prstGeom>
          <a:noFill/>
          <a:ln w="9525">
            <a:solidFill>
              <a:schemeClr val="tx1"/>
            </a:solidFill>
            <a:round/>
            <a:headEnd/>
            <a:tailEnd/>
          </a:ln>
        </p:spPr>
        <p:txBody>
          <a:bodyPr/>
          <a:lstStyle/>
          <a:p>
            <a:endParaRPr lang="uk-UA"/>
          </a:p>
        </p:txBody>
      </p:sp>
      <p:sp>
        <p:nvSpPr>
          <p:cNvPr id="29719" name="Line 23"/>
          <p:cNvSpPr>
            <a:spLocks noChangeShapeType="1"/>
          </p:cNvSpPr>
          <p:nvPr/>
        </p:nvSpPr>
        <p:spPr bwMode="auto">
          <a:xfrm flipH="1">
            <a:off x="7088188" y="2590800"/>
            <a:ext cx="228600" cy="0"/>
          </a:xfrm>
          <a:prstGeom prst="line">
            <a:avLst/>
          </a:prstGeom>
          <a:noFill/>
          <a:ln w="9525">
            <a:solidFill>
              <a:schemeClr val="tx1"/>
            </a:solidFill>
            <a:round/>
            <a:headEnd/>
            <a:tailEnd/>
          </a:ln>
        </p:spPr>
        <p:txBody>
          <a:bodyPr/>
          <a:lstStyle/>
          <a:p>
            <a:endParaRPr lang="uk-UA"/>
          </a:p>
        </p:txBody>
      </p:sp>
      <p:sp>
        <p:nvSpPr>
          <p:cNvPr id="29720" name="Line 24"/>
          <p:cNvSpPr>
            <a:spLocks noChangeShapeType="1"/>
          </p:cNvSpPr>
          <p:nvPr/>
        </p:nvSpPr>
        <p:spPr bwMode="auto">
          <a:xfrm flipH="1">
            <a:off x="7088188" y="2895600"/>
            <a:ext cx="228600" cy="0"/>
          </a:xfrm>
          <a:prstGeom prst="line">
            <a:avLst/>
          </a:prstGeom>
          <a:noFill/>
          <a:ln w="9525">
            <a:solidFill>
              <a:schemeClr val="tx1"/>
            </a:solidFill>
            <a:round/>
            <a:headEnd/>
            <a:tailEnd/>
          </a:ln>
        </p:spPr>
        <p:txBody>
          <a:bodyPr/>
          <a:lstStyle/>
          <a:p>
            <a:endParaRPr lang="uk-UA"/>
          </a:p>
        </p:txBody>
      </p:sp>
      <p:sp>
        <p:nvSpPr>
          <p:cNvPr id="29721" name="Line 25"/>
          <p:cNvSpPr>
            <a:spLocks noChangeShapeType="1"/>
          </p:cNvSpPr>
          <p:nvPr/>
        </p:nvSpPr>
        <p:spPr bwMode="auto">
          <a:xfrm flipH="1">
            <a:off x="7088188" y="3200400"/>
            <a:ext cx="228600" cy="0"/>
          </a:xfrm>
          <a:prstGeom prst="line">
            <a:avLst/>
          </a:prstGeom>
          <a:noFill/>
          <a:ln w="9525">
            <a:solidFill>
              <a:schemeClr val="tx1"/>
            </a:solidFill>
            <a:round/>
            <a:headEnd/>
            <a:tailEnd/>
          </a:ln>
        </p:spPr>
        <p:txBody>
          <a:bodyPr/>
          <a:lstStyle/>
          <a:p>
            <a:endParaRPr lang="uk-UA"/>
          </a:p>
        </p:txBody>
      </p:sp>
      <p:sp>
        <p:nvSpPr>
          <p:cNvPr id="29722" name="Line 26"/>
          <p:cNvSpPr>
            <a:spLocks noChangeShapeType="1"/>
          </p:cNvSpPr>
          <p:nvPr/>
        </p:nvSpPr>
        <p:spPr bwMode="auto">
          <a:xfrm flipH="1">
            <a:off x="7088188" y="3505200"/>
            <a:ext cx="228600" cy="0"/>
          </a:xfrm>
          <a:prstGeom prst="line">
            <a:avLst/>
          </a:prstGeom>
          <a:noFill/>
          <a:ln w="9525">
            <a:solidFill>
              <a:schemeClr val="tx1"/>
            </a:solidFill>
            <a:round/>
            <a:headEnd/>
            <a:tailEnd/>
          </a:ln>
        </p:spPr>
        <p:txBody>
          <a:bodyPr/>
          <a:lstStyle/>
          <a:p>
            <a:endParaRPr lang="uk-UA"/>
          </a:p>
        </p:txBody>
      </p:sp>
      <p:sp>
        <p:nvSpPr>
          <p:cNvPr id="29723" name="Line 27"/>
          <p:cNvSpPr>
            <a:spLocks noChangeShapeType="1"/>
          </p:cNvSpPr>
          <p:nvPr/>
        </p:nvSpPr>
        <p:spPr bwMode="auto">
          <a:xfrm flipH="1">
            <a:off x="7088188" y="3810000"/>
            <a:ext cx="228600" cy="0"/>
          </a:xfrm>
          <a:prstGeom prst="line">
            <a:avLst/>
          </a:prstGeom>
          <a:noFill/>
          <a:ln w="9525">
            <a:solidFill>
              <a:schemeClr val="tx1"/>
            </a:solidFill>
            <a:round/>
            <a:headEnd/>
            <a:tailEnd/>
          </a:ln>
        </p:spPr>
        <p:txBody>
          <a:bodyPr/>
          <a:lstStyle/>
          <a:p>
            <a:endParaRPr lang="uk-UA"/>
          </a:p>
        </p:txBody>
      </p:sp>
      <p:sp>
        <p:nvSpPr>
          <p:cNvPr id="29724" name="Line 28"/>
          <p:cNvSpPr>
            <a:spLocks noChangeShapeType="1"/>
          </p:cNvSpPr>
          <p:nvPr/>
        </p:nvSpPr>
        <p:spPr bwMode="auto">
          <a:xfrm flipH="1">
            <a:off x="7088188" y="4114800"/>
            <a:ext cx="228600" cy="0"/>
          </a:xfrm>
          <a:prstGeom prst="line">
            <a:avLst/>
          </a:prstGeom>
          <a:noFill/>
          <a:ln w="9525">
            <a:solidFill>
              <a:schemeClr val="tx1"/>
            </a:solidFill>
            <a:round/>
            <a:headEnd/>
            <a:tailEnd/>
          </a:ln>
        </p:spPr>
        <p:txBody>
          <a:bodyPr/>
          <a:lstStyle/>
          <a:p>
            <a:endParaRPr lang="uk-UA"/>
          </a:p>
        </p:txBody>
      </p:sp>
      <p:sp>
        <p:nvSpPr>
          <p:cNvPr id="29725" name="Line 29"/>
          <p:cNvSpPr>
            <a:spLocks noChangeShapeType="1"/>
          </p:cNvSpPr>
          <p:nvPr/>
        </p:nvSpPr>
        <p:spPr bwMode="auto">
          <a:xfrm>
            <a:off x="6021388" y="1752600"/>
            <a:ext cx="0" cy="2743200"/>
          </a:xfrm>
          <a:prstGeom prst="line">
            <a:avLst/>
          </a:prstGeom>
          <a:noFill/>
          <a:ln w="9525">
            <a:solidFill>
              <a:schemeClr val="tx1"/>
            </a:solidFill>
            <a:round/>
            <a:headEnd/>
            <a:tailEnd/>
          </a:ln>
        </p:spPr>
        <p:txBody>
          <a:bodyPr/>
          <a:lstStyle/>
          <a:p>
            <a:endParaRPr lang="uk-UA"/>
          </a:p>
        </p:txBody>
      </p:sp>
      <p:sp>
        <p:nvSpPr>
          <p:cNvPr id="29726" name="Line 30"/>
          <p:cNvSpPr>
            <a:spLocks noChangeShapeType="1"/>
          </p:cNvSpPr>
          <p:nvPr/>
        </p:nvSpPr>
        <p:spPr bwMode="auto">
          <a:xfrm flipH="1">
            <a:off x="6021388" y="1981200"/>
            <a:ext cx="228600" cy="0"/>
          </a:xfrm>
          <a:prstGeom prst="line">
            <a:avLst/>
          </a:prstGeom>
          <a:noFill/>
          <a:ln w="9525">
            <a:solidFill>
              <a:schemeClr val="tx1"/>
            </a:solidFill>
            <a:round/>
            <a:headEnd/>
            <a:tailEnd/>
          </a:ln>
        </p:spPr>
        <p:txBody>
          <a:bodyPr/>
          <a:lstStyle/>
          <a:p>
            <a:endParaRPr lang="uk-UA"/>
          </a:p>
        </p:txBody>
      </p:sp>
      <p:sp>
        <p:nvSpPr>
          <p:cNvPr id="29727" name="Line 31"/>
          <p:cNvSpPr>
            <a:spLocks noChangeShapeType="1"/>
          </p:cNvSpPr>
          <p:nvPr/>
        </p:nvSpPr>
        <p:spPr bwMode="auto">
          <a:xfrm flipH="1">
            <a:off x="6021388" y="2286000"/>
            <a:ext cx="228600" cy="0"/>
          </a:xfrm>
          <a:prstGeom prst="line">
            <a:avLst/>
          </a:prstGeom>
          <a:noFill/>
          <a:ln w="9525">
            <a:solidFill>
              <a:schemeClr val="tx1"/>
            </a:solidFill>
            <a:round/>
            <a:headEnd/>
            <a:tailEnd/>
          </a:ln>
        </p:spPr>
        <p:txBody>
          <a:bodyPr/>
          <a:lstStyle/>
          <a:p>
            <a:endParaRPr lang="uk-UA"/>
          </a:p>
        </p:txBody>
      </p:sp>
      <p:sp>
        <p:nvSpPr>
          <p:cNvPr id="29728" name="Line 32"/>
          <p:cNvSpPr>
            <a:spLocks noChangeShapeType="1"/>
          </p:cNvSpPr>
          <p:nvPr/>
        </p:nvSpPr>
        <p:spPr bwMode="auto">
          <a:xfrm flipH="1">
            <a:off x="6021388" y="2590800"/>
            <a:ext cx="228600" cy="0"/>
          </a:xfrm>
          <a:prstGeom prst="line">
            <a:avLst/>
          </a:prstGeom>
          <a:noFill/>
          <a:ln w="9525">
            <a:solidFill>
              <a:schemeClr val="tx1"/>
            </a:solidFill>
            <a:round/>
            <a:headEnd/>
            <a:tailEnd/>
          </a:ln>
        </p:spPr>
        <p:txBody>
          <a:bodyPr/>
          <a:lstStyle/>
          <a:p>
            <a:endParaRPr lang="uk-UA"/>
          </a:p>
        </p:txBody>
      </p:sp>
      <p:sp>
        <p:nvSpPr>
          <p:cNvPr id="29729" name="Line 33"/>
          <p:cNvSpPr>
            <a:spLocks noChangeShapeType="1"/>
          </p:cNvSpPr>
          <p:nvPr/>
        </p:nvSpPr>
        <p:spPr bwMode="auto">
          <a:xfrm flipH="1">
            <a:off x="6021388" y="2895600"/>
            <a:ext cx="228600" cy="0"/>
          </a:xfrm>
          <a:prstGeom prst="line">
            <a:avLst/>
          </a:prstGeom>
          <a:noFill/>
          <a:ln w="9525">
            <a:solidFill>
              <a:schemeClr val="tx1"/>
            </a:solidFill>
            <a:round/>
            <a:headEnd/>
            <a:tailEnd/>
          </a:ln>
        </p:spPr>
        <p:txBody>
          <a:bodyPr/>
          <a:lstStyle/>
          <a:p>
            <a:endParaRPr lang="uk-UA"/>
          </a:p>
        </p:txBody>
      </p:sp>
      <p:sp>
        <p:nvSpPr>
          <p:cNvPr id="29730" name="Line 34"/>
          <p:cNvSpPr>
            <a:spLocks noChangeShapeType="1"/>
          </p:cNvSpPr>
          <p:nvPr/>
        </p:nvSpPr>
        <p:spPr bwMode="auto">
          <a:xfrm flipH="1">
            <a:off x="6021388" y="3200400"/>
            <a:ext cx="228600" cy="0"/>
          </a:xfrm>
          <a:prstGeom prst="line">
            <a:avLst/>
          </a:prstGeom>
          <a:noFill/>
          <a:ln w="9525">
            <a:solidFill>
              <a:schemeClr val="tx1"/>
            </a:solidFill>
            <a:round/>
            <a:headEnd/>
            <a:tailEnd/>
          </a:ln>
        </p:spPr>
        <p:txBody>
          <a:bodyPr/>
          <a:lstStyle/>
          <a:p>
            <a:endParaRPr lang="uk-UA"/>
          </a:p>
        </p:txBody>
      </p:sp>
      <p:sp>
        <p:nvSpPr>
          <p:cNvPr id="29731" name="Line 35"/>
          <p:cNvSpPr>
            <a:spLocks noChangeShapeType="1"/>
          </p:cNvSpPr>
          <p:nvPr/>
        </p:nvSpPr>
        <p:spPr bwMode="auto">
          <a:xfrm flipH="1">
            <a:off x="6021388" y="3505200"/>
            <a:ext cx="228600" cy="0"/>
          </a:xfrm>
          <a:prstGeom prst="line">
            <a:avLst/>
          </a:prstGeom>
          <a:noFill/>
          <a:ln w="9525">
            <a:solidFill>
              <a:schemeClr val="tx1"/>
            </a:solidFill>
            <a:round/>
            <a:headEnd/>
            <a:tailEnd/>
          </a:ln>
        </p:spPr>
        <p:txBody>
          <a:bodyPr/>
          <a:lstStyle/>
          <a:p>
            <a:endParaRPr lang="uk-UA"/>
          </a:p>
        </p:txBody>
      </p:sp>
      <p:sp>
        <p:nvSpPr>
          <p:cNvPr id="29732" name="Line 36"/>
          <p:cNvSpPr>
            <a:spLocks noChangeShapeType="1"/>
          </p:cNvSpPr>
          <p:nvPr/>
        </p:nvSpPr>
        <p:spPr bwMode="auto">
          <a:xfrm flipH="1">
            <a:off x="6021388" y="3810000"/>
            <a:ext cx="228600" cy="0"/>
          </a:xfrm>
          <a:prstGeom prst="line">
            <a:avLst/>
          </a:prstGeom>
          <a:noFill/>
          <a:ln w="9525">
            <a:solidFill>
              <a:schemeClr val="tx1"/>
            </a:solidFill>
            <a:round/>
            <a:headEnd/>
            <a:tailEnd/>
          </a:ln>
        </p:spPr>
        <p:txBody>
          <a:bodyPr/>
          <a:lstStyle/>
          <a:p>
            <a:endParaRPr lang="uk-UA"/>
          </a:p>
        </p:txBody>
      </p:sp>
      <p:sp>
        <p:nvSpPr>
          <p:cNvPr id="29733" name="Line 37"/>
          <p:cNvSpPr>
            <a:spLocks noChangeShapeType="1"/>
          </p:cNvSpPr>
          <p:nvPr/>
        </p:nvSpPr>
        <p:spPr bwMode="auto">
          <a:xfrm flipH="1">
            <a:off x="6021388" y="4114800"/>
            <a:ext cx="228600" cy="0"/>
          </a:xfrm>
          <a:prstGeom prst="line">
            <a:avLst/>
          </a:prstGeom>
          <a:noFill/>
          <a:ln w="9525">
            <a:solidFill>
              <a:schemeClr val="tx1"/>
            </a:solidFill>
            <a:round/>
            <a:headEnd/>
            <a:tailEnd/>
          </a:ln>
        </p:spPr>
        <p:txBody>
          <a:bodyPr/>
          <a:lstStyle/>
          <a:p>
            <a:endParaRPr lang="uk-UA"/>
          </a:p>
        </p:txBody>
      </p:sp>
      <p:sp>
        <p:nvSpPr>
          <p:cNvPr id="29734" name="Line 38"/>
          <p:cNvSpPr>
            <a:spLocks noChangeShapeType="1"/>
          </p:cNvSpPr>
          <p:nvPr/>
        </p:nvSpPr>
        <p:spPr bwMode="auto">
          <a:xfrm>
            <a:off x="6021388" y="1752600"/>
            <a:ext cx="1066800" cy="0"/>
          </a:xfrm>
          <a:prstGeom prst="line">
            <a:avLst/>
          </a:prstGeom>
          <a:noFill/>
          <a:ln w="9525">
            <a:solidFill>
              <a:schemeClr val="tx1"/>
            </a:solidFill>
            <a:round/>
            <a:headEnd/>
            <a:tailEnd/>
          </a:ln>
        </p:spPr>
        <p:txBody>
          <a:bodyPr/>
          <a:lstStyle/>
          <a:p>
            <a:endParaRPr lang="uk-UA"/>
          </a:p>
        </p:txBody>
      </p:sp>
      <p:sp>
        <p:nvSpPr>
          <p:cNvPr id="29735" name="Freeform 46"/>
          <p:cNvSpPr>
            <a:spLocks/>
          </p:cNvSpPr>
          <p:nvPr/>
        </p:nvSpPr>
        <p:spPr bwMode="auto">
          <a:xfrm>
            <a:off x="5754688" y="4876800"/>
            <a:ext cx="1409700" cy="1028700"/>
          </a:xfrm>
          <a:custGeom>
            <a:avLst/>
            <a:gdLst>
              <a:gd name="T0" fmla="*/ 2147483647 w 888"/>
              <a:gd name="T1" fmla="*/ 0 h 648"/>
              <a:gd name="T2" fmla="*/ 2147483647 w 888"/>
              <a:gd name="T3" fmla="*/ 2147483647 h 648"/>
              <a:gd name="T4" fmla="*/ 2147483647 w 888"/>
              <a:gd name="T5" fmla="*/ 2147483647 h 648"/>
              <a:gd name="T6" fmla="*/ 2147483647 w 888"/>
              <a:gd name="T7" fmla="*/ 2147483647 h 648"/>
              <a:gd name="T8" fmla="*/ 2147483647 w 888"/>
              <a:gd name="T9" fmla="*/ 2147483647 h 648"/>
              <a:gd name="T10" fmla="*/ 0 60000 65536"/>
              <a:gd name="T11" fmla="*/ 0 60000 65536"/>
              <a:gd name="T12" fmla="*/ 0 60000 65536"/>
              <a:gd name="T13" fmla="*/ 0 60000 65536"/>
              <a:gd name="T14" fmla="*/ 0 60000 65536"/>
              <a:gd name="T15" fmla="*/ 0 w 888"/>
              <a:gd name="T16" fmla="*/ 0 h 648"/>
              <a:gd name="T17" fmla="*/ 888 w 888"/>
              <a:gd name="T18" fmla="*/ 648 h 648"/>
            </a:gdLst>
            <a:ahLst/>
            <a:cxnLst>
              <a:cxn ang="T10">
                <a:pos x="T0" y="T1"/>
              </a:cxn>
              <a:cxn ang="T11">
                <a:pos x="T2" y="T3"/>
              </a:cxn>
              <a:cxn ang="T12">
                <a:pos x="T4" y="T5"/>
              </a:cxn>
              <a:cxn ang="T13">
                <a:pos x="T6" y="T7"/>
              </a:cxn>
              <a:cxn ang="T14">
                <a:pos x="T8" y="T9"/>
              </a:cxn>
            </a:cxnLst>
            <a:rect l="T15" t="T16" r="T17" b="T18"/>
            <a:pathLst>
              <a:path w="888" h="648">
                <a:moveTo>
                  <a:pt x="168" y="0"/>
                </a:moveTo>
                <a:cubicBezTo>
                  <a:pt x="228" y="80"/>
                  <a:pt x="288" y="160"/>
                  <a:pt x="264" y="240"/>
                </a:cubicBezTo>
                <a:cubicBezTo>
                  <a:pt x="240" y="320"/>
                  <a:pt x="0" y="416"/>
                  <a:pt x="24" y="480"/>
                </a:cubicBezTo>
                <a:cubicBezTo>
                  <a:pt x="48" y="544"/>
                  <a:pt x="264" y="600"/>
                  <a:pt x="408" y="624"/>
                </a:cubicBezTo>
                <a:cubicBezTo>
                  <a:pt x="552" y="648"/>
                  <a:pt x="720" y="636"/>
                  <a:pt x="888" y="624"/>
                </a:cubicBezTo>
              </a:path>
            </a:pathLst>
          </a:custGeom>
          <a:noFill/>
          <a:ln w="9525">
            <a:solidFill>
              <a:schemeClr val="tx1"/>
            </a:solidFill>
            <a:round/>
            <a:headEnd/>
            <a:tailEnd/>
          </a:ln>
        </p:spPr>
        <p:txBody>
          <a:bodyPr/>
          <a:lstStyle/>
          <a:p>
            <a:endParaRPr lang="uk-UA"/>
          </a:p>
        </p:txBody>
      </p:sp>
      <p:sp>
        <p:nvSpPr>
          <p:cNvPr id="29736" name="Text Box 47"/>
          <p:cNvSpPr txBox="1">
            <a:spLocks noChangeArrowheads="1"/>
          </p:cNvSpPr>
          <p:nvPr/>
        </p:nvSpPr>
        <p:spPr bwMode="auto">
          <a:xfrm>
            <a:off x="5564188" y="5805488"/>
            <a:ext cx="1143000" cy="641350"/>
          </a:xfrm>
          <a:prstGeom prst="rect">
            <a:avLst/>
          </a:prstGeom>
          <a:noFill/>
          <a:ln w="9525">
            <a:noFill/>
            <a:miter lim="800000"/>
            <a:headEnd/>
            <a:tailEnd/>
          </a:ln>
        </p:spPr>
        <p:txBody>
          <a:bodyPr>
            <a:spAutoFit/>
          </a:bodyPr>
          <a:lstStyle/>
          <a:p>
            <a:pPr>
              <a:spcBef>
                <a:spcPct val="50000"/>
              </a:spcBef>
            </a:pPr>
            <a:r>
              <a:rPr lang="en-GB" sz="1800" dirty="0">
                <a:latin typeface="Frutiger 55"/>
              </a:rPr>
              <a:t>USB </a:t>
            </a:r>
            <a:r>
              <a:rPr lang="ru-RU" sz="1800" dirty="0" smtClean="0">
                <a:latin typeface="Frutiger 55"/>
              </a:rPr>
              <a:t>или</a:t>
            </a:r>
            <a:r>
              <a:rPr lang="en-GB" sz="1800" dirty="0" smtClean="0">
                <a:latin typeface="Frutiger 55"/>
              </a:rPr>
              <a:t> </a:t>
            </a:r>
            <a:r>
              <a:rPr lang="en-GB" sz="1800" dirty="0">
                <a:latin typeface="Frutiger 55"/>
              </a:rPr>
              <a:t>RS 232</a:t>
            </a:r>
          </a:p>
        </p:txBody>
      </p:sp>
      <p:sp>
        <p:nvSpPr>
          <p:cNvPr id="29737" name="Text Box 48"/>
          <p:cNvSpPr txBox="1">
            <a:spLocks noChangeArrowheads="1"/>
          </p:cNvSpPr>
          <p:nvPr/>
        </p:nvSpPr>
        <p:spPr bwMode="auto">
          <a:xfrm>
            <a:off x="7773988" y="2667000"/>
            <a:ext cx="1219200" cy="646331"/>
          </a:xfrm>
          <a:prstGeom prst="rect">
            <a:avLst/>
          </a:prstGeom>
          <a:noFill/>
          <a:ln w="9525">
            <a:noFill/>
            <a:miter lim="800000"/>
            <a:headEnd/>
            <a:tailEnd/>
          </a:ln>
        </p:spPr>
        <p:txBody>
          <a:bodyPr>
            <a:spAutoFit/>
          </a:bodyPr>
          <a:lstStyle/>
          <a:p>
            <a:pPr>
              <a:spcBef>
                <a:spcPct val="50000"/>
              </a:spcBef>
            </a:pPr>
            <a:r>
              <a:rPr lang="ru-RU" sz="1800" dirty="0" smtClean="0">
                <a:latin typeface="Frutiger 55"/>
              </a:rPr>
              <a:t>До</a:t>
            </a:r>
            <a:r>
              <a:rPr lang="en-GB" sz="1800" dirty="0" smtClean="0">
                <a:latin typeface="Frutiger 55"/>
              </a:rPr>
              <a:t>16 </a:t>
            </a:r>
            <a:r>
              <a:rPr lang="ru-RU" sz="1800" dirty="0" smtClean="0">
                <a:latin typeface="Frutiger 55"/>
              </a:rPr>
              <a:t>датчиков</a:t>
            </a:r>
            <a:endParaRPr lang="en-GB" sz="1800" dirty="0">
              <a:latin typeface="Frutiger 55"/>
            </a:endParaRPr>
          </a:p>
        </p:txBody>
      </p:sp>
      <p:pic>
        <p:nvPicPr>
          <p:cNvPr id="29738" name="Picture 68" descr="Desktop"/>
          <p:cNvPicPr>
            <a:picLocks noChangeAspect="1" noChangeArrowheads="1"/>
          </p:cNvPicPr>
          <p:nvPr/>
        </p:nvPicPr>
        <p:blipFill>
          <a:blip r:embed="rId3" cstate="print"/>
          <a:srcRect/>
          <a:stretch>
            <a:fillRect/>
          </a:stretch>
        </p:blipFill>
        <p:spPr bwMode="auto">
          <a:xfrm>
            <a:off x="6859588" y="4800600"/>
            <a:ext cx="1676400" cy="1493838"/>
          </a:xfrm>
          <a:prstGeom prst="rect">
            <a:avLst/>
          </a:prstGeom>
          <a:noFill/>
          <a:ln w="9525">
            <a:noFill/>
            <a:miter lim="800000"/>
            <a:headEnd/>
            <a:tailEnd/>
          </a:ln>
        </p:spPr>
      </p:pic>
      <p:pic>
        <p:nvPicPr>
          <p:cNvPr id="29739" name="Picture 49" descr="spike"/>
          <p:cNvPicPr>
            <a:picLocks noChangeAspect="1" noChangeArrowheads="1"/>
          </p:cNvPicPr>
          <p:nvPr/>
        </p:nvPicPr>
        <p:blipFill>
          <a:blip r:embed="rId4" cstate="print"/>
          <a:srcRect/>
          <a:stretch>
            <a:fillRect/>
          </a:stretch>
        </p:blipFill>
        <p:spPr bwMode="auto">
          <a:xfrm>
            <a:off x="7469188" y="5151438"/>
            <a:ext cx="685800" cy="503237"/>
          </a:xfrm>
          <a:prstGeom prst="rect">
            <a:avLst/>
          </a:prstGeom>
          <a:noFill/>
          <a:ln w="9525">
            <a:noFill/>
            <a:miter lim="800000"/>
            <a:headEnd/>
            <a:tailEnd/>
          </a:ln>
        </p:spPr>
      </p:pic>
      <p:sp>
        <p:nvSpPr>
          <p:cNvPr id="29740" name="Text Box 69"/>
          <p:cNvSpPr txBox="1">
            <a:spLocks noChangeArrowheads="1"/>
          </p:cNvSpPr>
          <p:nvPr/>
        </p:nvSpPr>
        <p:spPr bwMode="auto">
          <a:xfrm rot="-5400000">
            <a:off x="5137944" y="3093244"/>
            <a:ext cx="1219200" cy="366712"/>
          </a:xfrm>
          <a:prstGeom prst="rect">
            <a:avLst/>
          </a:prstGeom>
          <a:noFill/>
          <a:ln w="9525">
            <a:noFill/>
            <a:miter lim="800000"/>
            <a:headEnd/>
            <a:tailEnd/>
          </a:ln>
        </p:spPr>
        <p:txBody>
          <a:bodyPr>
            <a:spAutoFit/>
          </a:bodyPr>
          <a:lstStyle/>
          <a:p>
            <a:pPr>
              <a:spcBef>
                <a:spcPct val="50000"/>
              </a:spcBef>
            </a:pPr>
            <a:r>
              <a:rPr lang="en-GB" sz="1800">
                <a:latin typeface="Frutiger 55"/>
              </a:rPr>
              <a:t>RS 485</a:t>
            </a:r>
          </a:p>
        </p:txBody>
      </p:sp>
      <p:pic>
        <p:nvPicPr>
          <p:cNvPr id="29741" name="Picture 70" descr="IF485B"/>
          <p:cNvPicPr>
            <a:picLocks noChangeAspect="1" noChangeArrowheads="1"/>
          </p:cNvPicPr>
          <p:nvPr/>
        </p:nvPicPr>
        <p:blipFill>
          <a:blip r:embed="rId5" cstate="print"/>
          <a:srcRect/>
          <a:stretch>
            <a:fillRect/>
          </a:stretch>
        </p:blipFill>
        <p:spPr bwMode="auto">
          <a:xfrm>
            <a:off x="5411788" y="4419600"/>
            <a:ext cx="1295400" cy="561975"/>
          </a:xfrm>
          <a:prstGeom prst="rect">
            <a:avLst/>
          </a:prstGeom>
          <a:noFill/>
          <a:ln w="9525">
            <a:noFill/>
            <a:miter lim="800000"/>
            <a:headEnd/>
            <a:tailEnd/>
          </a:ln>
        </p:spPr>
      </p:pic>
      <p:grpSp>
        <p:nvGrpSpPr>
          <p:cNvPr id="29742" name="Group 59"/>
          <p:cNvGrpSpPr>
            <a:grpSpLocks/>
          </p:cNvGrpSpPr>
          <p:nvPr/>
        </p:nvGrpSpPr>
        <p:grpSpPr bwMode="auto">
          <a:xfrm>
            <a:off x="7207250" y="1062038"/>
            <a:ext cx="1447800" cy="311150"/>
            <a:chOff x="4704" y="480"/>
            <a:chExt cx="912" cy="196"/>
          </a:xfrm>
        </p:grpSpPr>
        <p:sp>
          <p:nvSpPr>
            <p:cNvPr id="29744" name="Line 60"/>
            <p:cNvSpPr>
              <a:spLocks noChangeShapeType="1"/>
            </p:cNvSpPr>
            <p:nvPr/>
          </p:nvSpPr>
          <p:spPr bwMode="auto">
            <a:xfrm>
              <a:off x="4704" y="576"/>
              <a:ext cx="816" cy="0"/>
            </a:xfrm>
            <a:prstGeom prst="line">
              <a:avLst/>
            </a:prstGeom>
            <a:noFill/>
            <a:ln w="9525">
              <a:solidFill>
                <a:schemeClr val="tx1"/>
              </a:solidFill>
              <a:round/>
              <a:headEnd/>
              <a:tailEnd/>
            </a:ln>
          </p:spPr>
          <p:txBody>
            <a:bodyPr/>
            <a:lstStyle/>
            <a:p>
              <a:endParaRPr lang="uk-UA"/>
            </a:p>
          </p:txBody>
        </p:sp>
        <p:sp>
          <p:nvSpPr>
            <p:cNvPr id="29745" name="Line 61"/>
            <p:cNvSpPr>
              <a:spLocks noChangeShapeType="1"/>
            </p:cNvSpPr>
            <p:nvPr/>
          </p:nvSpPr>
          <p:spPr bwMode="auto">
            <a:xfrm>
              <a:off x="4896" y="576"/>
              <a:ext cx="0" cy="48"/>
            </a:xfrm>
            <a:prstGeom prst="line">
              <a:avLst/>
            </a:prstGeom>
            <a:noFill/>
            <a:ln w="9525">
              <a:solidFill>
                <a:schemeClr val="tx1"/>
              </a:solidFill>
              <a:round/>
              <a:headEnd/>
              <a:tailEnd/>
            </a:ln>
          </p:spPr>
          <p:txBody>
            <a:bodyPr/>
            <a:lstStyle/>
            <a:p>
              <a:endParaRPr lang="uk-UA"/>
            </a:p>
          </p:txBody>
        </p:sp>
        <p:sp>
          <p:nvSpPr>
            <p:cNvPr id="29746" name="Line 62"/>
            <p:cNvSpPr>
              <a:spLocks noChangeShapeType="1"/>
            </p:cNvSpPr>
            <p:nvPr/>
          </p:nvSpPr>
          <p:spPr bwMode="auto">
            <a:xfrm>
              <a:off x="5136" y="576"/>
              <a:ext cx="0" cy="48"/>
            </a:xfrm>
            <a:prstGeom prst="line">
              <a:avLst/>
            </a:prstGeom>
            <a:noFill/>
            <a:ln w="9525">
              <a:solidFill>
                <a:schemeClr val="tx1"/>
              </a:solidFill>
              <a:round/>
              <a:headEnd/>
              <a:tailEnd/>
            </a:ln>
          </p:spPr>
          <p:txBody>
            <a:bodyPr/>
            <a:lstStyle/>
            <a:p>
              <a:endParaRPr lang="uk-UA"/>
            </a:p>
          </p:txBody>
        </p:sp>
        <p:sp>
          <p:nvSpPr>
            <p:cNvPr id="29747" name="Line 63"/>
            <p:cNvSpPr>
              <a:spLocks noChangeShapeType="1"/>
            </p:cNvSpPr>
            <p:nvPr/>
          </p:nvSpPr>
          <p:spPr bwMode="auto">
            <a:xfrm>
              <a:off x="5520" y="528"/>
              <a:ext cx="0" cy="48"/>
            </a:xfrm>
            <a:prstGeom prst="line">
              <a:avLst/>
            </a:prstGeom>
            <a:noFill/>
            <a:ln w="9525">
              <a:solidFill>
                <a:schemeClr val="tx1"/>
              </a:solidFill>
              <a:round/>
              <a:headEnd/>
              <a:tailEnd/>
            </a:ln>
          </p:spPr>
          <p:txBody>
            <a:bodyPr/>
            <a:lstStyle/>
            <a:p>
              <a:endParaRPr lang="uk-UA"/>
            </a:p>
          </p:txBody>
        </p:sp>
        <p:sp>
          <p:nvSpPr>
            <p:cNvPr id="29748" name="Line 64"/>
            <p:cNvSpPr>
              <a:spLocks noChangeShapeType="1"/>
            </p:cNvSpPr>
            <p:nvPr/>
          </p:nvSpPr>
          <p:spPr bwMode="auto">
            <a:xfrm>
              <a:off x="5376" y="576"/>
              <a:ext cx="0" cy="48"/>
            </a:xfrm>
            <a:prstGeom prst="line">
              <a:avLst/>
            </a:prstGeom>
            <a:noFill/>
            <a:ln w="9525">
              <a:solidFill>
                <a:schemeClr val="tx1"/>
              </a:solidFill>
              <a:round/>
              <a:headEnd/>
              <a:tailEnd/>
            </a:ln>
          </p:spPr>
          <p:txBody>
            <a:bodyPr/>
            <a:lstStyle/>
            <a:p>
              <a:endParaRPr lang="uk-UA"/>
            </a:p>
          </p:txBody>
        </p:sp>
        <p:sp>
          <p:nvSpPr>
            <p:cNvPr id="29749" name="Freeform 65"/>
            <p:cNvSpPr>
              <a:spLocks/>
            </p:cNvSpPr>
            <p:nvPr/>
          </p:nvSpPr>
          <p:spPr bwMode="auto">
            <a:xfrm>
              <a:off x="4992" y="480"/>
              <a:ext cx="144" cy="52"/>
            </a:xfrm>
            <a:custGeom>
              <a:avLst/>
              <a:gdLst>
                <a:gd name="T0" fmla="*/ 0 w 288"/>
                <a:gd name="T1" fmla="*/ 0 h 96"/>
                <a:gd name="T2" fmla="*/ 1 w 288"/>
                <a:gd name="T3" fmla="*/ 0 h 96"/>
                <a:gd name="T4" fmla="*/ 1 w 288"/>
                <a:gd name="T5" fmla="*/ 1 h 96"/>
                <a:gd name="T6" fmla="*/ 0 w 288"/>
                <a:gd name="T7" fmla="*/ 1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noFill/>
              <a:round/>
              <a:headEnd/>
              <a:tailEnd/>
            </a:ln>
          </p:spPr>
          <p:txBody>
            <a:bodyPr/>
            <a:lstStyle/>
            <a:p>
              <a:endParaRPr lang="uk-UA"/>
            </a:p>
          </p:txBody>
        </p:sp>
        <p:sp>
          <p:nvSpPr>
            <p:cNvPr id="29750" name="Line 66"/>
            <p:cNvSpPr>
              <a:spLocks noChangeShapeType="1"/>
            </p:cNvSpPr>
            <p:nvPr/>
          </p:nvSpPr>
          <p:spPr bwMode="auto">
            <a:xfrm>
              <a:off x="5040" y="528"/>
              <a:ext cx="0" cy="48"/>
            </a:xfrm>
            <a:prstGeom prst="line">
              <a:avLst/>
            </a:prstGeom>
            <a:noFill/>
            <a:ln w="9525">
              <a:solidFill>
                <a:schemeClr val="tx1"/>
              </a:solidFill>
              <a:round/>
              <a:headEnd/>
              <a:tailEnd/>
            </a:ln>
          </p:spPr>
          <p:txBody>
            <a:bodyPr/>
            <a:lstStyle/>
            <a:p>
              <a:endParaRPr lang="uk-UA"/>
            </a:p>
          </p:txBody>
        </p:sp>
        <p:sp>
          <p:nvSpPr>
            <p:cNvPr id="29751" name="Line 67"/>
            <p:cNvSpPr>
              <a:spLocks noChangeShapeType="1"/>
            </p:cNvSpPr>
            <p:nvPr/>
          </p:nvSpPr>
          <p:spPr bwMode="auto">
            <a:xfrm>
              <a:off x="4800" y="528"/>
              <a:ext cx="0" cy="48"/>
            </a:xfrm>
            <a:prstGeom prst="line">
              <a:avLst/>
            </a:prstGeom>
            <a:noFill/>
            <a:ln w="9525">
              <a:solidFill>
                <a:schemeClr val="tx1"/>
              </a:solidFill>
              <a:round/>
              <a:headEnd/>
              <a:tailEnd/>
            </a:ln>
          </p:spPr>
          <p:txBody>
            <a:bodyPr/>
            <a:lstStyle/>
            <a:p>
              <a:endParaRPr lang="uk-UA"/>
            </a:p>
          </p:txBody>
        </p:sp>
        <p:sp>
          <p:nvSpPr>
            <p:cNvPr id="29752" name="Line 68"/>
            <p:cNvSpPr>
              <a:spLocks noChangeShapeType="1"/>
            </p:cNvSpPr>
            <p:nvPr/>
          </p:nvSpPr>
          <p:spPr bwMode="auto">
            <a:xfrm>
              <a:off x="5280" y="528"/>
              <a:ext cx="0" cy="48"/>
            </a:xfrm>
            <a:prstGeom prst="line">
              <a:avLst/>
            </a:prstGeom>
            <a:noFill/>
            <a:ln w="9525">
              <a:solidFill>
                <a:schemeClr val="tx1"/>
              </a:solidFill>
              <a:round/>
              <a:headEnd/>
              <a:tailEnd/>
            </a:ln>
          </p:spPr>
          <p:txBody>
            <a:bodyPr/>
            <a:lstStyle/>
            <a:p>
              <a:endParaRPr lang="uk-UA"/>
            </a:p>
          </p:txBody>
        </p:sp>
        <p:sp>
          <p:nvSpPr>
            <p:cNvPr id="29753" name="Freeform 69"/>
            <p:cNvSpPr>
              <a:spLocks/>
            </p:cNvSpPr>
            <p:nvPr/>
          </p:nvSpPr>
          <p:spPr bwMode="auto">
            <a:xfrm>
              <a:off x="5328" y="624"/>
              <a:ext cx="144" cy="52"/>
            </a:xfrm>
            <a:custGeom>
              <a:avLst/>
              <a:gdLst>
                <a:gd name="T0" fmla="*/ 0 w 288"/>
                <a:gd name="T1" fmla="*/ 0 h 96"/>
                <a:gd name="T2" fmla="*/ 1 w 288"/>
                <a:gd name="T3" fmla="*/ 0 h 96"/>
                <a:gd name="T4" fmla="*/ 1 w 288"/>
                <a:gd name="T5" fmla="*/ 1 h 96"/>
                <a:gd name="T6" fmla="*/ 0 w 288"/>
                <a:gd name="T7" fmla="*/ 1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noFill/>
              <a:round/>
              <a:headEnd/>
              <a:tailEnd/>
            </a:ln>
          </p:spPr>
          <p:txBody>
            <a:bodyPr/>
            <a:lstStyle/>
            <a:p>
              <a:endParaRPr lang="uk-UA"/>
            </a:p>
          </p:txBody>
        </p:sp>
        <p:sp>
          <p:nvSpPr>
            <p:cNvPr id="29754" name="Freeform 70"/>
            <p:cNvSpPr>
              <a:spLocks/>
            </p:cNvSpPr>
            <p:nvPr/>
          </p:nvSpPr>
          <p:spPr bwMode="auto">
            <a:xfrm>
              <a:off x="5232" y="480"/>
              <a:ext cx="144" cy="52"/>
            </a:xfrm>
            <a:custGeom>
              <a:avLst/>
              <a:gdLst>
                <a:gd name="T0" fmla="*/ 0 w 288"/>
                <a:gd name="T1" fmla="*/ 0 h 96"/>
                <a:gd name="T2" fmla="*/ 1 w 288"/>
                <a:gd name="T3" fmla="*/ 0 h 96"/>
                <a:gd name="T4" fmla="*/ 1 w 288"/>
                <a:gd name="T5" fmla="*/ 1 h 96"/>
                <a:gd name="T6" fmla="*/ 0 w 288"/>
                <a:gd name="T7" fmla="*/ 1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noFill/>
              <a:round/>
              <a:headEnd/>
              <a:tailEnd/>
            </a:ln>
          </p:spPr>
          <p:txBody>
            <a:bodyPr/>
            <a:lstStyle/>
            <a:p>
              <a:endParaRPr lang="uk-UA"/>
            </a:p>
          </p:txBody>
        </p:sp>
        <p:sp>
          <p:nvSpPr>
            <p:cNvPr id="29755" name="Freeform 71"/>
            <p:cNvSpPr>
              <a:spLocks/>
            </p:cNvSpPr>
            <p:nvPr/>
          </p:nvSpPr>
          <p:spPr bwMode="auto">
            <a:xfrm>
              <a:off x="5088" y="624"/>
              <a:ext cx="144" cy="52"/>
            </a:xfrm>
            <a:custGeom>
              <a:avLst/>
              <a:gdLst>
                <a:gd name="T0" fmla="*/ 0 w 288"/>
                <a:gd name="T1" fmla="*/ 0 h 96"/>
                <a:gd name="T2" fmla="*/ 1 w 288"/>
                <a:gd name="T3" fmla="*/ 0 h 96"/>
                <a:gd name="T4" fmla="*/ 1 w 288"/>
                <a:gd name="T5" fmla="*/ 1 h 96"/>
                <a:gd name="T6" fmla="*/ 0 w 288"/>
                <a:gd name="T7" fmla="*/ 1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noFill/>
              <a:round/>
              <a:headEnd/>
              <a:tailEnd/>
            </a:ln>
          </p:spPr>
          <p:txBody>
            <a:bodyPr/>
            <a:lstStyle/>
            <a:p>
              <a:endParaRPr lang="uk-UA"/>
            </a:p>
          </p:txBody>
        </p:sp>
        <p:sp>
          <p:nvSpPr>
            <p:cNvPr id="29756" name="Freeform 72"/>
            <p:cNvSpPr>
              <a:spLocks/>
            </p:cNvSpPr>
            <p:nvPr/>
          </p:nvSpPr>
          <p:spPr bwMode="auto">
            <a:xfrm>
              <a:off x="4992" y="480"/>
              <a:ext cx="144" cy="52"/>
            </a:xfrm>
            <a:custGeom>
              <a:avLst/>
              <a:gdLst>
                <a:gd name="T0" fmla="*/ 0 w 288"/>
                <a:gd name="T1" fmla="*/ 0 h 96"/>
                <a:gd name="T2" fmla="*/ 1 w 288"/>
                <a:gd name="T3" fmla="*/ 0 h 96"/>
                <a:gd name="T4" fmla="*/ 1 w 288"/>
                <a:gd name="T5" fmla="*/ 1 h 96"/>
                <a:gd name="T6" fmla="*/ 0 w 288"/>
                <a:gd name="T7" fmla="*/ 1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noFill/>
              <a:round/>
              <a:headEnd/>
              <a:tailEnd/>
            </a:ln>
          </p:spPr>
          <p:txBody>
            <a:bodyPr/>
            <a:lstStyle/>
            <a:p>
              <a:endParaRPr lang="uk-UA"/>
            </a:p>
          </p:txBody>
        </p:sp>
        <p:sp>
          <p:nvSpPr>
            <p:cNvPr id="29757" name="Freeform 73"/>
            <p:cNvSpPr>
              <a:spLocks/>
            </p:cNvSpPr>
            <p:nvPr/>
          </p:nvSpPr>
          <p:spPr bwMode="auto">
            <a:xfrm>
              <a:off x="4752" y="480"/>
              <a:ext cx="144" cy="52"/>
            </a:xfrm>
            <a:custGeom>
              <a:avLst/>
              <a:gdLst>
                <a:gd name="T0" fmla="*/ 0 w 288"/>
                <a:gd name="T1" fmla="*/ 0 h 96"/>
                <a:gd name="T2" fmla="*/ 1 w 288"/>
                <a:gd name="T3" fmla="*/ 0 h 96"/>
                <a:gd name="T4" fmla="*/ 1 w 288"/>
                <a:gd name="T5" fmla="*/ 1 h 96"/>
                <a:gd name="T6" fmla="*/ 0 w 288"/>
                <a:gd name="T7" fmla="*/ 1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noFill/>
              <a:round/>
              <a:headEnd/>
              <a:tailEnd/>
            </a:ln>
          </p:spPr>
          <p:txBody>
            <a:bodyPr/>
            <a:lstStyle/>
            <a:p>
              <a:endParaRPr lang="uk-UA"/>
            </a:p>
          </p:txBody>
        </p:sp>
        <p:sp>
          <p:nvSpPr>
            <p:cNvPr id="29758" name="Freeform 74"/>
            <p:cNvSpPr>
              <a:spLocks/>
            </p:cNvSpPr>
            <p:nvPr/>
          </p:nvSpPr>
          <p:spPr bwMode="auto">
            <a:xfrm>
              <a:off x="5472" y="480"/>
              <a:ext cx="144" cy="52"/>
            </a:xfrm>
            <a:custGeom>
              <a:avLst/>
              <a:gdLst>
                <a:gd name="T0" fmla="*/ 0 w 288"/>
                <a:gd name="T1" fmla="*/ 0 h 96"/>
                <a:gd name="T2" fmla="*/ 1 w 288"/>
                <a:gd name="T3" fmla="*/ 0 h 96"/>
                <a:gd name="T4" fmla="*/ 1 w 288"/>
                <a:gd name="T5" fmla="*/ 1 h 96"/>
                <a:gd name="T6" fmla="*/ 0 w 288"/>
                <a:gd name="T7" fmla="*/ 1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noFill/>
              <a:round/>
              <a:headEnd/>
              <a:tailEnd/>
            </a:ln>
          </p:spPr>
          <p:txBody>
            <a:bodyPr/>
            <a:lstStyle/>
            <a:p>
              <a:endParaRPr lang="uk-UA"/>
            </a:p>
          </p:txBody>
        </p:sp>
        <p:sp>
          <p:nvSpPr>
            <p:cNvPr id="29759" name="Freeform 75"/>
            <p:cNvSpPr>
              <a:spLocks/>
            </p:cNvSpPr>
            <p:nvPr/>
          </p:nvSpPr>
          <p:spPr bwMode="auto">
            <a:xfrm>
              <a:off x="4848" y="624"/>
              <a:ext cx="144" cy="52"/>
            </a:xfrm>
            <a:custGeom>
              <a:avLst/>
              <a:gdLst>
                <a:gd name="T0" fmla="*/ 0 w 288"/>
                <a:gd name="T1" fmla="*/ 0 h 96"/>
                <a:gd name="T2" fmla="*/ 1 w 288"/>
                <a:gd name="T3" fmla="*/ 0 h 96"/>
                <a:gd name="T4" fmla="*/ 1 w 288"/>
                <a:gd name="T5" fmla="*/ 1 h 96"/>
                <a:gd name="T6" fmla="*/ 0 w 288"/>
                <a:gd name="T7" fmla="*/ 1 h 96"/>
                <a:gd name="T8" fmla="*/ 0 w 288"/>
                <a:gd name="T9" fmla="*/ 0 h 96"/>
                <a:gd name="T10" fmla="*/ 0 60000 65536"/>
                <a:gd name="T11" fmla="*/ 0 60000 65536"/>
                <a:gd name="T12" fmla="*/ 0 60000 65536"/>
                <a:gd name="T13" fmla="*/ 0 60000 65536"/>
                <a:gd name="T14" fmla="*/ 0 60000 65536"/>
                <a:gd name="T15" fmla="*/ 0 w 288"/>
                <a:gd name="T16" fmla="*/ 0 h 96"/>
                <a:gd name="T17" fmla="*/ 288 w 288"/>
                <a:gd name="T18" fmla="*/ 96 h 96"/>
              </a:gdLst>
              <a:ahLst/>
              <a:cxnLst>
                <a:cxn ang="T10">
                  <a:pos x="T0" y="T1"/>
                </a:cxn>
                <a:cxn ang="T11">
                  <a:pos x="T2" y="T3"/>
                </a:cxn>
                <a:cxn ang="T12">
                  <a:pos x="T4" y="T5"/>
                </a:cxn>
                <a:cxn ang="T13">
                  <a:pos x="T6" y="T7"/>
                </a:cxn>
                <a:cxn ang="T14">
                  <a:pos x="T8" y="T9"/>
                </a:cxn>
              </a:cxnLst>
              <a:rect l="T15" t="T16" r="T17" b="T18"/>
              <a:pathLst>
                <a:path w="288" h="96">
                  <a:moveTo>
                    <a:pt x="0" y="0"/>
                  </a:moveTo>
                  <a:lnTo>
                    <a:pt x="288" y="0"/>
                  </a:lnTo>
                  <a:lnTo>
                    <a:pt x="192" y="96"/>
                  </a:lnTo>
                  <a:lnTo>
                    <a:pt x="0" y="96"/>
                  </a:lnTo>
                  <a:lnTo>
                    <a:pt x="0" y="0"/>
                  </a:lnTo>
                  <a:close/>
                </a:path>
              </a:pathLst>
            </a:custGeom>
            <a:solidFill>
              <a:srgbClr val="FC0019"/>
            </a:solidFill>
            <a:ln w="9525">
              <a:noFill/>
              <a:round/>
              <a:headEnd/>
              <a:tailEnd/>
            </a:ln>
          </p:spPr>
          <p:txBody>
            <a:bodyPr/>
            <a:lstStyle/>
            <a:p>
              <a:endParaRPr lang="uk-UA"/>
            </a:p>
          </p:txBody>
        </p:sp>
      </p:grpSp>
      <p:pic>
        <p:nvPicPr>
          <p:cNvPr id="29743" name="Picture 11" descr="C:\Documents and Settings\van muylder\Local Settings\Temporary Internet Files\Content.IE5\OOOA500Y\MC900432675[1].png">
            <a:hlinkClick r:id="rId6" action="ppaction://hlinksldjump"/>
          </p:cNvPr>
          <p:cNvPicPr>
            <a:picLocks noChangeAspect="1" noChangeArrowheads="1"/>
          </p:cNvPicPr>
          <p:nvPr/>
        </p:nvPicPr>
        <p:blipFill>
          <a:blip r:embed="rId7" cstate="print"/>
          <a:srcRect/>
          <a:stretch>
            <a:fillRect/>
          </a:stretch>
        </p:blipFill>
        <p:spPr bwMode="auto">
          <a:xfrm>
            <a:off x="8316913" y="5948363"/>
            <a:ext cx="608012" cy="609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296863" y="528638"/>
            <a:ext cx="8550275" cy="719137"/>
          </a:xfrm>
          <a:prstGeom prst="rect">
            <a:avLst/>
          </a:prstGeom>
          <a:noFill/>
          <a:ln w="9525">
            <a:noFill/>
            <a:miter lim="800000"/>
            <a:headEnd/>
            <a:tailEnd/>
          </a:ln>
        </p:spPr>
        <p:txBody>
          <a:bodyPr lIns="0" tIns="0" rIns="0" bIns="0"/>
          <a:lstStyle/>
          <a:p>
            <a:pPr>
              <a:defRPr/>
            </a:pPr>
            <a:r>
              <a:rPr lang="ru-RU" b="1" kern="0" dirty="0" smtClean="0">
                <a:solidFill>
                  <a:srgbClr val="C00000"/>
                </a:solidFill>
                <a:latin typeface="+mj-lt"/>
                <a:ea typeface="+mj-ea"/>
                <a:cs typeface="ＭＳ Ｐゴシック"/>
              </a:rPr>
              <a:t>Средства настройки датчиков </a:t>
            </a:r>
            <a:r>
              <a:rPr lang="en-GB" b="1" kern="0" dirty="0" err="1" smtClean="0">
                <a:solidFill>
                  <a:srgbClr val="C00000"/>
                </a:solidFill>
                <a:latin typeface="+mj-lt"/>
                <a:ea typeface="+mj-ea"/>
                <a:cs typeface="ＭＳ Ｐゴシック"/>
              </a:rPr>
              <a:t>Xtralis</a:t>
            </a:r>
            <a:r>
              <a:rPr lang="ru-RU" b="1" kern="0" dirty="0" smtClean="0">
                <a:solidFill>
                  <a:srgbClr val="C00000"/>
                </a:solidFill>
                <a:latin typeface="+mj-lt"/>
                <a:ea typeface="+mj-ea"/>
                <a:cs typeface="ＭＳ Ｐゴシック"/>
              </a:rPr>
              <a:t> </a:t>
            </a:r>
            <a:r>
              <a:rPr lang="en-US" b="1" kern="0" dirty="0" smtClean="0">
                <a:solidFill>
                  <a:srgbClr val="C00000"/>
                </a:solidFill>
                <a:latin typeface="+mj-lt"/>
                <a:ea typeface="+mj-ea"/>
                <a:cs typeface="ＭＳ Ｐゴシック"/>
              </a:rPr>
              <a:t>STA</a:t>
            </a:r>
            <a:r>
              <a:rPr lang="en-GB" b="1" kern="0" dirty="0" smtClean="0">
                <a:solidFill>
                  <a:srgbClr val="C00000"/>
                </a:solidFill>
                <a:latin typeface="+mj-lt"/>
                <a:ea typeface="+mj-ea"/>
                <a:cs typeface="ＭＳ Ｐゴシック"/>
              </a:rPr>
              <a:t>!</a:t>
            </a:r>
            <a:endParaRPr lang="en-GB" b="1" kern="0" dirty="0">
              <a:solidFill>
                <a:srgbClr val="C00000"/>
              </a:solidFill>
              <a:latin typeface="+mj-lt"/>
              <a:ea typeface="+mj-ea"/>
              <a:cs typeface="ＭＳ Ｐゴシック"/>
            </a:endParaRPr>
          </a:p>
          <a:p>
            <a:pPr>
              <a:defRPr/>
            </a:pPr>
            <a:r>
              <a:rPr lang="ru-RU" sz="2000" b="1" kern="0" dirty="0" smtClean="0">
                <a:solidFill>
                  <a:srgbClr val="C00000"/>
                </a:solidFill>
                <a:latin typeface="+mj-lt"/>
                <a:ea typeface="+mj-ea"/>
                <a:cs typeface="ＭＳ Ｐゴシック"/>
              </a:rPr>
              <a:t>Сокращение времени инсталляции </a:t>
            </a:r>
            <a:r>
              <a:rPr lang="en-GB" sz="2000" b="1" kern="0" dirty="0" smtClean="0">
                <a:solidFill>
                  <a:srgbClr val="C00000"/>
                </a:solidFill>
                <a:latin typeface="+mj-lt"/>
                <a:ea typeface="+mj-ea"/>
                <a:cs typeface="ＭＳ Ｐゴシック"/>
              </a:rPr>
              <a:t>– </a:t>
            </a:r>
            <a:r>
              <a:rPr lang="ru-RU" sz="2000" b="1" kern="0" dirty="0" smtClean="0">
                <a:solidFill>
                  <a:srgbClr val="C00000"/>
                </a:solidFill>
                <a:latin typeface="+mj-lt"/>
                <a:ea typeface="+mj-ea"/>
                <a:cs typeface="ＭＳ Ｐゴシック"/>
              </a:rPr>
              <a:t>более точная настройка</a:t>
            </a:r>
            <a:endParaRPr lang="en-GB" sz="2000" b="1" kern="0" dirty="0">
              <a:solidFill>
                <a:srgbClr val="C00000"/>
              </a:solidFill>
              <a:latin typeface="+mj-lt"/>
              <a:ea typeface="+mj-ea"/>
              <a:cs typeface="ＭＳ Ｐゴシック"/>
            </a:endParaRPr>
          </a:p>
        </p:txBody>
      </p:sp>
      <p:sp>
        <p:nvSpPr>
          <p:cNvPr id="5" name="Rectangle 3"/>
          <p:cNvSpPr txBox="1">
            <a:spLocks noChangeArrowheads="1"/>
          </p:cNvSpPr>
          <p:nvPr/>
        </p:nvSpPr>
        <p:spPr bwMode="auto">
          <a:xfrm>
            <a:off x="220663" y="1528763"/>
            <a:ext cx="8229600" cy="4876800"/>
          </a:xfrm>
          <a:prstGeom prst="rect">
            <a:avLst/>
          </a:prstGeom>
          <a:noFill/>
          <a:ln>
            <a:miter lim="800000"/>
            <a:headEnd/>
            <a:tailEnd/>
          </a:ln>
        </p:spPr>
        <p:txBody>
          <a:bodyPr/>
          <a:lstStyle/>
          <a:p>
            <a:pPr marL="285750" indent="-285750">
              <a:spcBef>
                <a:spcPct val="20000"/>
              </a:spcBef>
              <a:buClr>
                <a:srgbClr val="E31836"/>
              </a:buClr>
              <a:buSzPct val="130000"/>
              <a:buFont typeface="Arial" pitchFamily="34" charset="0"/>
              <a:buChar char="•"/>
              <a:defRPr/>
            </a:pPr>
            <a:r>
              <a:rPr lang="ru-RU" sz="2200" kern="0" dirty="0" smtClean="0">
                <a:latin typeface="+mn-lt"/>
                <a:ea typeface="+mn-ea"/>
                <a:cs typeface="ＭＳ Ｐゴシック"/>
              </a:rPr>
              <a:t>Конфигурирование через ПО</a:t>
            </a:r>
            <a:endParaRPr lang="nl-BE" sz="2200" kern="0" dirty="0">
              <a:latin typeface="+mn-lt"/>
              <a:ea typeface="+mn-ea"/>
              <a:cs typeface="ＭＳ Ｐゴシック"/>
            </a:endParaRPr>
          </a:p>
          <a:p>
            <a:pPr marL="285750" indent="-285750">
              <a:spcBef>
                <a:spcPct val="20000"/>
              </a:spcBef>
              <a:buClr>
                <a:srgbClr val="E31836"/>
              </a:buClr>
              <a:buSzPct val="130000"/>
              <a:buFont typeface="Arial" pitchFamily="34" charset="0"/>
              <a:buChar char="•"/>
              <a:defRPr/>
            </a:pPr>
            <a:endParaRPr lang="nl-BE" kern="0" dirty="0">
              <a:latin typeface="+mn-lt"/>
              <a:ea typeface="+mn-ea"/>
              <a:cs typeface="ＭＳ Ｐゴシック"/>
            </a:endParaRPr>
          </a:p>
          <a:p>
            <a:pPr marL="285750" indent="-285750">
              <a:spcBef>
                <a:spcPct val="20000"/>
              </a:spcBef>
              <a:buClr>
                <a:srgbClr val="E31836"/>
              </a:buClr>
              <a:buSzPct val="130000"/>
              <a:buFont typeface="Arial" pitchFamily="34" charset="0"/>
              <a:buChar char="•"/>
              <a:defRPr/>
            </a:pPr>
            <a:endParaRPr lang="nl-BE" kern="0" dirty="0">
              <a:latin typeface="+mn-lt"/>
              <a:ea typeface="+mn-ea"/>
              <a:cs typeface="ＭＳ Ｐゴシック"/>
            </a:endParaRPr>
          </a:p>
          <a:p>
            <a:pPr marL="285750" indent="-285750">
              <a:spcBef>
                <a:spcPct val="20000"/>
              </a:spcBef>
              <a:buClr>
                <a:srgbClr val="E31836"/>
              </a:buClr>
              <a:buSzPct val="130000"/>
              <a:buFont typeface="Arial" pitchFamily="34" charset="0"/>
              <a:buChar char="•"/>
              <a:defRPr/>
            </a:pPr>
            <a:endParaRPr lang="en-US" kern="0" dirty="0">
              <a:latin typeface="+mn-lt"/>
              <a:ea typeface="+mn-ea"/>
              <a:cs typeface="ＭＳ Ｐゴシック"/>
            </a:endParaRPr>
          </a:p>
          <a:p>
            <a:pPr marL="285750" indent="-285750">
              <a:spcBef>
                <a:spcPct val="20000"/>
              </a:spcBef>
              <a:buClr>
                <a:srgbClr val="E31836"/>
              </a:buClr>
              <a:buSzPct val="130000"/>
              <a:buFont typeface="Arial" pitchFamily="34" charset="0"/>
              <a:buChar char="•"/>
              <a:defRPr/>
            </a:pPr>
            <a:endParaRPr lang="en-US" kern="0" dirty="0">
              <a:latin typeface="+mn-lt"/>
              <a:ea typeface="+mn-ea"/>
              <a:cs typeface="ＭＳ Ｐゴシック"/>
            </a:endParaRPr>
          </a:p>
          <a:p>
            <a:pPr marL="285750" indent="-285750">
              <a:spcBef>
                <a:spcPct val="20000"/>
              </a:spcBef>
              <a:buClr>
                <a:srgbClr val="E31836"/>
              </a:buClr>
              <a:buSzPct val="130000"/>
              <a:buFont typeface="Arial" pitchFamily="34" charset="0"/>
              <a:buChar char="•"/>
              <a:defRPr/>
            </a:pPr>
            <a:endParaRPr lang="en-US" kern="0" dirty="0">
              <a:latin typeface="+mn-lt"/>
              <a:ea typeface="+mn-ea"/>
              <a:cs typeface="ＭＳ Ｐゴシック"/>
            </a:endParaRPr>
          </a:p>
          <a:p>
            <a:pPr marL="285750" indent="-285750">
              <a:spcBef>
                <a:spcPct val="20000"/>
              </a:spcBef>
              <a:buClr>
                <a:srgbClr val="E31836"/>
              </a:buClr>
              <a:buSzPct val="130000"/>
              <a:buFont typeface="Arial" pitchFamily="34" charset="0"/>
              <a:buChar char="•"/>
              <a:defRPr/>
            </a:pPr>
            <a:r>
              <a:rPr lang="ru-RU" sz="2200" kern="0" dirty="0" smtClean="0">
                <a:latin typeface="+mn-lt"/>
                <a:ea typeface="+mn-ea"/>
                <a:cs typeface="ＭＳ Ｐゴシック"/>
              </a:rPr>
              <a:t>Беспроводной тестер и приложение для</a:t>
            </a:r>
            <a:r>
              <a:rPr lang="en-US" sz="2200" kern="0" dirty="0" smtClean="0">
                <a:latin typeface="+mn-lt"/>
                <a:ea typeface="+mn-ea"/>
                <a:cs typeface="ＭＳ Ｐゴシック"/>
              </a:rPr>
              <a:t> </a:t>
            </a:r>
            <a:r>
              <a:rPr lang="en-US" sz="2200" kern="0" dirty="0" err="1" smtClean="0">
                <a:latin typeface="+mn-lt"/>
                <a:ea typeface="+mn-ea"/>
                <a:cs typeface="ＭＳ Ｐゴシック"/>
              </a:rPr>
              <a:t>Iphone</a:t>
            </a:r>
            <a:r>
              <a:rPr lang="en-US" sz="2200" kern="0" dirty="0" smtClean="0">
                <a:latin typeface="+mn-lt"/>
                <a:ea typeface="+mn-ea"/>
                <a:cs typeface="ＭＳ Ｐゴシック"/>
              </a:rPr>
              <a:t>/</a:t>
            </a:r>
            <a:r>
              <a:rPr lang="en-US" sz="2200" kern="0" dirty="0" err="1" smtClean="0">
                <a:latin typeface="+mn-lt"/>
                <a:ea typeface="+mn-ea"/>
                <a:cs typeface="ＭＳ Ｐゴシック"/>
              </a:rPr>
              <a:t>Ipad</a:t>
            </a:r>
            <a:r>
              <a:rPr lang="en-US" sz="2200" kern="0" dirty="0" smtClean="0">
                <a:latin typeface="+mn-lt"/>
                <a:ea typeface="+mn-ea"/>
                <a:cs typeface="ＭＳ Ｐゴシック"/>
              </a:rPr>
              <a:t>*</a:t>
            </a:r>
            <a:endParaRPr lang="en-US" sz="2200" kern="0" dirty="0">
              <a:latin typeface="+mn-lt"/>
              <a:ea typeface="+mn-ea"/>
              <a:cs typeface="ＭＳ Ｐゴシック"/>
            </a:endParaRPr>
          </a:p>
          <a:p>
            <a:pPr marL="285750" indent="-285750">
              <a:spcBef>
                <a:spcPct val="20000"/>
              </a:spcBef>
              <a:buClr>
                <a:srgbClr val="E31836"/>
              </a:buClr>
              <a:buSzPct val="130000"/>
              <a:buFont typeface="Arial" pitchFamily="34" charset="0"/>
              <a:buChar char="•"/>
              <a:defRPr/>
            </a:pPr>
            <a:endParaRPr lang="en-US" kern="0" dirty="0">
              <a:latin typeface="+mn-lt"/>
              <a:ea typeface="+mn-ea"/>
              <a:cs typeface="ＭＳ Ｐゴシック"/>
            </a:endParaRPr>
          </a:p>
        </p:txBody>
      </p:sp>
      <p:pic>
        <p:nvPicPr>
          <p:cNvPr id="30724" name="Picture 1"/>
          <p:cNvPicPr>
            <a:picLocks noChangeAspect="1" noChangeArrowheads="1"/>
          </p:cNvPicPr>
          <p:nvPr/>
        </p:nvPicPr>
        <p:blipFill>
          <a:blip r:embed="rId2" cstate="print"/>
          <a:srcRect/>
          <a:stretch>
            <a:fillRect/>
          </a:stretch>
        </p:blipFill>
        <p:spPr bwMode="auto">
          <a:xfrm>
            <a:off x="1747838" y="4879975"/>
            <a:ext cx="1655762" cy="1079500"/>
          </a:xfrm>
          <a:prstGeom prst="rect">
            <a:avLst/>
          </a:prstGeom>
          <a:noFill/>
          <a:ln w="9525">
            <a:noFill/>
            <a:miter lim="800000"/>
            <a:headEnd/>
            <a:tailEnd/>
          </a:ln>
        </p:spPr>
      </p:pic>
      <p:grpSp>
        <p:nvGrpSpPr>
          <p:cNvPr id="30725" name="Group 10"/>
          <p:cNvGrpSpPr>
            <a:grpSpLocks/>
          </p:cNvGrpSpPr>
          <p:nvPr/>
        </p:nvGrpSpPr>
        <p:grpSpPr bwMode="auto">
          <a:xfrm>
            <a:off x="1136650" y="2132013"/>
            <a:ext cx="2747963" cy="1568450"/>
            <a:chOff x="1978025" y="1673410"/>
            <a:chExt cx="4956175" cy="2179637"/>
          </a:xfrm>
        </p:grpSpPr>
        <p:pic>
          <p:nvPicPr>
            <p:cNvPr id="30731" name="Picture 3" descr="search detectors"/>
            <p:cNvPicPr>
              <a:picLocks noChangeAspect="1" noChangeArrowheads="1"/>
            </p:cNvPicPr>
            <p:nvPr/>
          </p:nvPicPr>
          <p:blipFill>
            <a:blip r:embed="rId3" cstate="print"/>
            <a:srcRect/>
            <a:stretch>
              <a:fillRect/>
            </a:stretch>
          </p:blipFill>
          <p:spPr bwMode="auto">
            <a:xfrm>
              <a:off x="1978025" y="1673410"/>
              <a:ext cx="1116013" cy="1600200"/>
            </a:xfrm>
            <a:prstGeom prst="rect">
              <a:avLst/>
            </a:prstGeom>
            <a:noFill/>
            <a:ln w="9525">
              <a:noFill/>
              <a:miter lim="800000"/>
              <a:headEnd/>
              <a:tailEnd/>
            </a:ln>
          </p:spPr>
        </p:pic>
        <p:pic>
          <p:nvPicPr>
            <p:cNvPr id="30732" name="Picture 4" descr="scope"/>
            <p:cNvPicPr>
              <a:picLocks noChangeAspect="1" noChangeArrowheads="1"/>
            </p:cNvPicPr>
            <p:nvPr/>
          </p:nvPicPr>
          <p:blipFill>
            <a:blip r:embed="rId4" cstate="print"/>
            <a:srcRect/>
            <a:stretch>
              <a:fillRect/>
            </a:stretch>
          </p:blipFill>
          <p:spPr bwMode="auto">
            <a:xfrm>
              <a:off x="2968625" y="1902010"/>
              <a:ext cx="2438400" cy="1951037"/>
            </a:xfrm>
            <a:prstGeom prst="rect">
              <a:avLst/>
            </a:prstGeom>
            <a:noFill/>
            <a:ln w="9525">
              <a:noFill/>
              <a:miter lim="800000"/>
              <a:headEnd/>
              <a:tailEnd/>
            </a:ln>
          </p:spPr>
        </p:pic>
        <p:pic>
          <p:nvPicPr>
            <p:cNvPr id="30733" name="Picture 5" descr="view params"/>
            <p:cNvPicPr>
              <a:picLocks noChangeAspect="1" noChangeArrowheads="1"/>
            </p:cNvPicPr>
            <p:nvPr/>
          </p:nvPicPr>
          <p:blipFill>
            <a:blip r:embed="rId5" cstate="print"/>
            <a:srcRect/>
            <a:stretch>
              <a:fillRect/>
            </a:stretch>
          </p:blipFill>
          <p:spPr bwMode="auto">
            <a:xfrm>
              <a:off x="4876800" y="2130610"/>
              <a:ext cx="2057400" cy="1209675"/>
            </a:xfrm>
            <a:prstGeom prst="rect">
              <a:avLst/>
            </a:prstGeom>
            <a:noFill/>
            <a:ln w="9525">
              <a:noFill/>
              <a:miter lim="800000"/>
              <a:headEnd/>
              <a:tailEnd/>
            </a:ln>
          </p:spPr>
        </p:pic>
      </p:grpSp>
      <p:grpSp>
        <p:nvGrpSpPr>
          <p:cNvPr id="30726" name="Group 15"/>
          <p:cNvGrpSpPr>
            <a:grpSpLocks/>
          </p:cNvGrpSpPr>
          <p:nvPr/>
        </p:nvGrpSpPr>
        <p:grpSpPr bwMode="auto">
          <a:xfrm>
            <a:off x="4800600" y="4725988"/>
            <a:ext cx="1984375" cy="1374775"/>
            <a:chOff x="388939" y="2110273"/>
            <a:chExt cx="4706937" cy="3764627"/>
          </a:xfrm>
        </p:grpSpPr>
        <p:pic>
          <p:nvPicPr>
            <p:cNvPr id="14" name="Picture 3"/>
            <p:cNvPicPr>
              <a:picLocks noChangeAspect="1" noChangeArrowheads="1"/>
            </p:cNvPicPr>
            <p:nvPr/>
          </p:nvPicPr>
          <p:blipFill>
            <a:blip r:embed="rId6" cstate="email"/>
            <a:srcRect/>
            <a:stretch>
              <a:fillRect/>
            </a:stretch>
          </p:blipFill>
          <p:spPr bwMode="auto">
            <a:xfrm>
              <a:off x="388939" y="2110273"/>
              <a:ext cx="4706937" cy="353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Picture 4"/>
            <p:cNvPicPr>
              <a:picLocks noChangeAspect="1" noChangeArrowheads="1"/>
            </p:cNvPicPr>
            <p:nvPr/>
          </p:nvPicPr>
          <p:blipFill>
            <a:blip r:embed="rId7" cstate="email"/>
            <a:srcRect/>
            <a:stretch>
              <a:fillRect/>
            </a:stretch>
          </p:blipFill>
          <p:spPr bwMode="auto">
            <a:xfrm>
              <a:off x="3506234" y="2934592"/>
              <a:ext cx="1502410" cy="29403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30727" name="TextBox 15"/>
          <p:cNvSpPr txBox="1">
            <a:spLocks noChangeArrowheads="1"/>
          </p:cNvSpPr>
          <p:nvPr/>
        </p:nvSpPr>
        <p:spPr bwMode="auto">
          <a:xfrm>
            <a:off x="4343400" y="6550025"/>
            <a:ext cx="2140330" cy="261610"/>
          </a:xfrm>
          <a:prstGeom prst="rect">
            <a:avLst/>
          </a:prstGeom>
          <a:noFill/>
          <a:ln w="9525">
            <a:noFill/>
            <a:miter lim="800000"/>
            <a:headEnd/>
            <a:tailEnd/>
          </a:ln>
        </p:spPr>
        <p:txBody>
          <a:bodyPr wrap="none">
            <a:spAutoFit/>
          </a:bodyPr>
          <a:lstStyle/>
          <a:p>
            <a:r>
              <a:rPr lang="nl-BE" sz="1100" dirty="0"/>
              <a:t>* </a:t>
            </a:r>
            <a:r>
              <a:rPr lang="ru-RU" sz="1100" dirty="0" smtClean="0"/>
              <a:t>В комбинации с </a:t>
            </a:r>
            <a:r>
              <a:rPr lang="nl-BE" sz="1100" dirty="0" smtClean="0"/>
              <a:t> </a:t>
            </a:r>
            <a:r>
              <a:rPr lang="nl-BE" sz="1100" dirty="0"/>
              <a:t>FastTrace 2</a:t>
            </a:r>
            <a:endParaRPr lang="en-US" sz="1100" dirty="0"/>
          </a:p>
        </p:txBody>
      </p:sp>
      <p:pic>
        <p:nvPicPr>
          <p:cNvPr id="30728" name="Picture 11" descr="C:\Documents and Settings\van muylder\Local Settings\Temporary Internet Files\Content.IE5\OOOA500Y\MC900432675[1].png">
            <a:hlinkClick r:id="rId8" action="ppaction://hlinksldjump"/>
          </p:cNvPr>
          <p:cNvPicPr>
            <a:picLocks noChangeAspect="1" noChangeArrowheads="1"/>
          </p:cNvPicPr>
          <p:nvPr/>
        </p:nvPicPr>
        <p:blipFill>
          <a:blip r:embed="rId9" cstate="print"/>
          <a:srcRect/>
          <a:stretch>
            <a:fillRect/>
          </a:stretch>
        </p:blipFill>
        <p:spPr bwMode="auto">
          <a:xfrm>
            <a:off x="8235950" y="5718175"/>
            <a:ext cx="608013" cy="609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388938" y="1147763"/>
            <a:ext cx="8686800" cy="5029200"/>
          </a:xfrm>
        </p:spPr>
        <p:txBody>
          <a:bodyPr/>
          <a:lstStyle/>
          <a:p>
            <a:r>
              <a:rPr lang="ru-RU" smtClean="0"/>
              <a:t>О компании </a:t>
            </a:r>
            <a:r>
              <a:rPr lang="nl-BE" smtClean="0"/>
              <a:t>Xtralis</a:t>
            </a:r>
          </a:p>
          <a:p>
            <a:r>
              <a:rPr lang="ru-RU" smtClean="0"/>
              <a:t>Рынок пассивных ИК (ПИК) извещателей</a:t>
            </a:r>
            <a:endParaRPr lang="nl-BE" smtClean="0"/>
          </a:p>
          <a:p>
            <a:r>
              <a:rPr lang="ru-RU" smtClean="0"/>
              <a:t>Датчики линейки </a:t>
            </a:r>
            <a:r>
              <a:rPr lang="nl-BE" smtClean="0"/>
              <a:t>Xtralis</a:t>
            </a:r>
            <a:r>
              <a:rPr lang="ru-RU" smtClean="0"/>
              <a:t> </a:t>
            </a:r>
            <a:r>
              <a:rPr lang="en-US" smtClean="0"/>
              <a:t>STA </a:t>
            </a:r>
            <a:r>
              <a:rPr lang="ru-RU" smtClean="0"/>
              <a:t>и их уникальные функции</a:t>
            </a:r>
            <a:endParaRPr lang="nl-BE" smtClean="0"/>
          </a:p>
          <a:p>
            <a:r>
              <a:rPr lang="ru-RU" smtClean="0"/>
              <a:t>Новые решения </a:t>
            </a:r>
            <a:r>
              <a:rPr lang="nl-BE" smtClean="0"/>
              <a:t>Xtralis</a:t>
            </a:r>
          </a:p>
          <a:p>
            <a:pPr lvl="1"/>
            <a:r>
              <a:rPr lang="ru-RU" sz="2000" smtClean="0"/>
              <a:t>Интерактивные ПИК извещатели</a:t>
            </a:r>
            <a:endParaRPr lang="nl-BE" sz="2000" smtClean="0"/>
          </a:p>
          <a:p>
            <a:pPr lvl="1"/>
            <a:r>
              <a:rPr lang="ru-RU" sz="2000" smtClean="0"/>
              <a:t>Взрывобезопасные ПИК извещатели</a:t>
            </a:r>
            <a:endParaRPr lang="nl-BE" sz="2000" smtClean="0"/>
          </a:p>
          <a:p>
            <a:pPr lvl="1"/>
            <a:r>
              <a:rPr lang="ru-RU" sz="2000" smtClean="0"/>
              <a:t>Система </a:t>
            </a:r>
            <a:r>
              <a:rPr lang="nl-BE" sz="2000" smtClean="0"/>
              <a:t>Intrusion Trace + </a:t>
            </a:r>
            <a:r>
              <a:rPr lang="ru-RU" sz="2000" smtClean="0"/>
              <a:t>и</a:t>
            </a:r>
            <a:r>
              <a:rPr lang="nl-BE" sz="2000" smtClean="0"/>
              <a:t> </a:t>
            </a:r>
            <a:r>
              <a:rPr lang="ru-RU" sz="2000" smtClean="0"/>
              <a:t>приложение </a:t>
            </a:r>
            <a:r>
              <a:rPr lang="nl-BE" sz="2000" smtClean="0"/>
              <a:t>iPIR </a:t>
            </a:r>
            <a:r>
              <a:rPr lang="ru-RU" sz="2000" smtClean="0"/>
              <a:t>для </a:t>
            </a:r>
            <a:r>
              <a:rPr lang="nl-BE" sz="2000" smtClean="0"/>
              <a:t>iphone/Ipad</a:t>
            </a:r>
          </a:p>
          <a:p>
            <a:pPr lvl="1"/>
            <a:r>
              <a:rPr lang="ru-RU" sz="2000" smtClean="0"/>
              <a:t>Датчик с детекцией нижней зоны </a:t>
            </a:r>
            <a:r>
              <a:rPr lang="nl-BE" sz="2000" smtClean="0"/>
              <a:t>PRO 45Z</a:t>
            </a:r>
          </a:p>
          <a:p>
            <a:pPr lvl="1"/>
            <a:r>
              <a:rPr lang="ru-RU" sz="2000" smtClean="0"/>
              <a:t>Кронштейн с кабельным каналом</a:t>
            </a:r>
            <a:endParaRPr lang="nl-BE" sz="2000" smtClean="0"/>
          </a:p>
          <a:p>
            <a:pPr lvl="1"/>
            <a:r>
              <a:rPr lang="ru-RU" sz="2000" smtClean="0"/>
              <a:t>Программное обеспечение</a:t>
            </a:r>
            <a:endParaRPr lang="nl-BE" sz="2000" smtClean="0"/>
          </a:p>
          <a:p>
            <a:r>
              <a:rPr lang="ru-RU" smtClean="0"/>
              <a:t>Пути преодоления ограничений ПИК-технологии</a:t>
            </a:r>
            <a:endParaRPr lang="nl-BE" smtClean="0"/>
          </a:p>
          <a:p>
            <a:r>
              <a:rPr lang="ru-RU" smtClean="0"/>
              <a:t>Завершение</a:t>
            </a:r>
            <a:endParaRPr lang="en-US" smtClean="0"/>
          </a:p>
        </p:txBody>
      </p:sp>
      <p:sp>
        <p:nvSpPr>
          <p:cNvPr id="13315" name="Title 2"/>
          <p:cNvSpPr>
            <a:spLocks noGrp="1"/>
          </p:cNvSpPr>
          <p:nvPr>
            <p:ph type="title"/>
          </p:nvPr>
        </p:nvSpPr>
        <p:spPr/>
        <p:txBody>
          <a:bodyPr/>
          <a:lstStyle/>
          <a:p>
            <a:r>
              <a:rPr lang="ru-RU" smtClean="0">
                <a:solidFill>
                  <a:srgbClr val="C00000"/>
                </a:solidFill>
              </a:rPr>
              <a:t>План презентации</a:t>
            </a:r>
            <a:endParaRPr lang="en-US" smtClean="0">
              <a:solidFill>
                <a:srgbClr val="C00000"/>
              </a:solidFill>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ru-RU" dirty="0" smtClean="0"/>
              <a:t>ПИК датчик «штора» средней дальности с определением направления движения </a:t>
            </a:r>
            <a:r>
              <a:rPr lang="en-US" dirty="0" smtClean="0"/>
              <a:t>STA-473/M2</a:t>
            </a:r>
            <a:r>
              <a:rPr lang="en-GB" dirty="0" smtClean="0"/>
              <a:t/>
            </a:r>
            <a:br>
              <a:rPr lang="en-GB" dirty="0" smtClean="0"/>
            </a:br>
            <a:r>
              <a:rPr lang="en-GB" dirty="0" smtClean="0"/>
              <a:t/>
            </a:r>
            <a:br>
              <a:rPr lang="en-GB" dirty="0" smtClean="0"/>
            </a:br>
            <a:endParaRPr lang="en-GB" dirty="0" smtClean="0"/>
          </a:p>
        </p:txBody>
      </p:sp>
      <p:pic>
        <p:nvPicPr>
          <p:cNvPr id="31748" name="Picture 2" descr="Security_Range_IR473_IR483d"/>
          <p:cNvPicPr>
            <a:picLocks noChangeAspect="1" noChangeArrowheads="1"/>
          </p:cNvPicPr>
          <p:nvPr/>
        </p:nvPicPr>
        <p:blipFill>
          <a:blip r:embed="rId3" cstate="print"/>
          <a:srcRect/>
          <a:stretch>
            <a:fillRect/>
          </a:stretch>
        </p:blipFill>
        <p:spPr bwMode="auto">
          <a:xfrm>
            <a:off x="2133600" y="1828800"/>
            <a:ext cx="5257800" cy="3810000"/>
          </a:xfrm>
          <a:prstGeom prst="rect">
            <a:avLst/>
          </a:prstGeom>
          <a:noFill/>
          <a:ln w="9525">
            <a:noFill/>
            <a:miter lim="800000"/>
            <a:headEnd/>
            <a:tailEnd/>
          </a:ln>
        </p:spPr>
      </p:pic>
      <p:sp>
        <p:nvSpPr>
          <p:cNvPr id="19" name="Text Box 3"/>
          <p:cNvSpPr txBox="1">
            <a:spLocks noChangeArrowheads="1"/>
          </p:cNvSpPr>
          <p:nvPr/>
        </p:nvSpPr>
        <p:spPr bwMode="auto">
          <a:xfrm>
            <a:off x="6477000" y="2133600"/>
            <a:ext cx="2133600" cy="1189038"/>
          </a:xfrm>
          <a:prstGeom prst="rect">
            <a:avLst/>
          </a:prstGeom>
          <a:noFill/>
          <a:ln w="9525">
            <a:noFill/>
            <a:miter lim="800000"/>
            <a:headEnd/>
            <a:tailEnd/>
          </a:ln>
        </p:spPr>
        <p:txBody>
          <a:bodyPr>
            <a:spAutoFit/>
          </a:bodyPr>
          <a:lstStyle/>
          <a:p>
            <a:pPr>
              <a:spcBef>
                <a:spcPct val="50000"/>
              </a:spcBef>
            </a:pPr>
            <a:r>
              <a:rPr lang="en-GB" sz="7200" b="1" i="1">
                <a:solidFill>
                  <a:srgbClr val="33CC33"/>
                </a:solidFill>
              </a:rPr>
              <a:t>OK</a:t>
            </a:r>
          </a:p>
        </p:txBody>
      </p:sp>
      <p:pic>
        <p:nvPicPr>
          <p:cNvPr id="20" name="Picture 4" descr="pedimagelr"/>
          <p:cNvPicPr>
            <a:picLocks noChangeAspect="1" noChangeArrowheads="1"/>
          </p:cNvPicPr>
          <p:nvPr/>
        </p:nvPicPr>
        <p:blipFill>
          <a:blip r:embed="rId4" cstate="print"/>
          <a:srcRect/>
          <a:stretch>
            <a:fillRect/>
          </a:stretch>
        </p:blipFill>
        <p:spPr bwMode="auto">
          <a:xfrm>
            <a:off x="6705600" y="3884613"/>
            <a:ext cx="1490663" cy="1798637"/>
          </a:xfrm>
          <a:prstGeom prst="rect">
            <a:avLst/>
          </a:prstGeom>
          <a:noFill/>
          <a:ln w="9525">
            <a:noFill/>
            <a:miter lim="800000"/>
            <a:headEnd/>
            <a:tailEnd/>
          </a:ln>
        </p:spPr>
      </p:pic>
      <p:pic>
        <p:nvPicPr>
          <p:cNvPr id="31751" name="Picture 6" descr="DirectionalDetectionLogo"/>
          <p:cNvPicPr>
            <a:picLocks noChangeAspect="1" noChangeArrowheads="1"/>
          </p:cNvPicPr>
          <p:nvPr/>
        </p:nvPicPr>
        <p:blipFill>
          <a:blip r:embed="rId5" cstate="print"/>
          <a:srcRect/>
          <a:stretch>
            <a:fillRect/>
          </a:stretch>
        </p:blipFill>
        <p:spPr bwMode="auto">
          <a:xfrm>
            <a:off x="6861900" y="1215430"/>
            <a:ext cx="2127250" cy="558800"/>
          </a:xfrm>
          <a:prstGeom prst="rect">
            <a:avLst/>
          </a:prstGeom>
          <a:noFill/>
          <a:ln w="9525">
            <a:noFill/>
            <a:miter lim="800000"/>
            <a:headEnd/>
            <a:tailEnd/>
          </a:ln>
        </p:spPr>
      </p:pic>
      <p:sp>
        <p:nvSpPr>
          <p:cNvPr id="31752" name="Text Box 7"/>
          <p:cNvSpPr txBox="1">
            <a:spLocks noChangeArrowheads="1"/>
          </p:cNvSpPr>
          <p:nvPr/>
        </p:nvSpPr>
        <p:spPr bwMode="auto">
          <a:xfrm>
            <a:off x="0" y="2131390"/>
            <a:ext cx="2205770" cy="1661993"/>
          </a:xfrm>
          <a:prstGeom prst="rect">
            <a:avLst/>
          </a:prstGeom>
          <a:noFill/>
          <a:ln w="9525">
            <a:noFill/>
            <a:miter lim="800000"/>
            <a:headEnd/>
            <a:tailEnd/>
          </a:ln>
        </p:spPr>
        <p:txBody>
          <a:bodyPr wrap="square">
            <a:spAutoFit/>
          </a:bodyPr>
          <a:lstStyle/>
          <a:p>
            <a:pPr>
              <a:spcBef>
                <a:spcPct val="50000"/>
              </a:spcBef>
            </a:pPr>
            <a:r>
              <a:rPr lang="ru-RU" sz="1800" b="1" dirty="0" smtClean="0"/>
              <a:t>Пример</a:t>
            </a:r>
            <a:r>
              <a:rPr lang="en-GB" sz="1800" b="1" dirty="0" smtClean="0"/>
              <a:t>:</a:t>
            </a:r>
            <a:r>
              <a:rPr lang="en-GB" sz="1800" b="1" dirty="0"/>
              <a:t/>
            </a:r>
            <a:br>
              <a:rPr lang="en-GB" sz="1800" b="1" dirty="0"/>
            </a:br>
            <a:r>
              <a:rPr lang="ru-RU" sz="1800" b="1" dirty="0" smtClean="0"/>
              <a:t>Справа</a:t>
            </a:r>
            <a:r>
              <a:rPr lang="ru-RU" sz="1800" b="1" dirty="0"/>
              <a:t> </a:t>
            </a:r>
            <a:r>
              <a:rPr lang="ru-RU" sz="1800" b="1" dirty="0" smtClean="0"/>
              <a:t>налево</a:t>
            </a:r>
            <a:r>
              <a:rPr lang="en-GB" sz="1800" b="1" dirty="0" smtClean="0"/>
              <a:t> </a:t>
            </a:r>
            <a:r>
              <a:rPr lang="en-GB" b="1" dirty="0">
                <a:latin typeface="Wingdings 2" pitchFamily="18" charset="2"/>
                <a:cs typeface="Times New Roman" pitchFamily="18" charset="0"/>
              </a:rPr>
              <a:t>R</a:t>
            </a:r>
            <a:r>
              <a:rPr lang="en-GB" sz="1800" b="1" dirty="0">
                <a:latin typeface="Wingdings 2" pitchFamily="18" charset="2"/>
                <a:cs typeface="Times New Roman" pitchFamily="18" charset="0"/>
              </a:rPr>
              <a:t/>
            </a:r>
            <a:br>
              <a:rPr lang="en-GB" sz="1800" b="1" dirty="0">
                <a:latin typeface="Wingdings 2" pitchFamily="18" charset="2"/>
                <a:cs typeface="Times New Roman" pitchFamily="18" charset="0"/>
              </a:rPr>
            </a:br>
            <a:r>
              <a:rPr lang="ru-RU" sz="1800" b="1" dirty="0" smtClean="0"/>
              <a:t>Слева направо</a:t>
            </a:r>
            <a:r>
              <a:rPr lang="en-GB" sz="1800" b="1" dirty="0" smtClean="0"/>
              <a:t> </a:t>
            </a:r>
            <a:r>
              <a:rPr lang="en-GB" b="1" dirty="0">
                <a:latin typeface="Wingdings 2" pitchFamily="18" charset="2"/>
                <a:cs typeface="Times New Roman" pitchFamily="18" charset="0"/>
              </a:rPr>
              <a:t>Q</a:t>
            </a:r>
            <a:r>
              <a:rPr lang="en-GB" sz="1800" b="1" dirty="0">
                <a:latin typeface="Wingdings 2" pitchFamily="18" charset="2"/>
                <a:cs typeface="Times New Roman" pitchFamily="18" charset="0"/>
              </a:rPr>
              <a: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0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 presetClass="entr" presetSubtype="0" fill="hold" grpId="0" nodeType="afterEffect">
                                  <p:stCondLst>
                                    <p:cond delay="3000"/>
                                  </p:stCondLst>
                                  <p:childTnLst>
                                    <p:set>
                                      <p:cBhvr>
                                        <p:cTn id="11"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1190" y="420688"/>
            <a:ext cx="8014760" cy="719137"/>
          </a:xfrm>
        </p:spPr>
        <p:txBody>
          <a:bodyPr/>
          <a:lstStyle/>
          <a:p>
            <a:pPr eaLnBrk="1" hangingPunct="1"/>
            <a:r>
              <a:rPr lang="ru-RU" dirty="0" smtClean="0"/>
              <a:t>ПИК датчик «штора» средней дальности с определением направления движения </a:t>
            </a:r>
            <a:r>
              <a:rPr lang="en-US" dirty="0" smtClean="0"/>
              <a:t>STA-473/M2 </a:t>
            </a:r>
            <a:r>
              <a:rPr lang="en-GB" dirty="0" smtClean="0">
                <a:solidFill>
                  <a:srgbClr val="C00000"/>
                </a:solidFill>
              </a:rPr>
              <a:t/>
            </a:r>
            <a:br>
              <a:rPr lang="en-GB" dirty="0" smtClean="0">
                <a:solidFill>
                  <a:srgbClr val="C00000"/>
                </a:solidFill>
              </a:rPr>
            </a:br>
            <a:endParaRPr lang="en-GB" dirty="0" smtClean="0">
              <a:solidFill>
                <a:srgbClr val="C00000"/>
              </a:solidFill>
            </a:endParaRPr>
          </a:p>
        </p:txBody>
      </p:sp>
      <p:pic>
        <p:nvPicPr>
          <p:cNvPr id="32771" name="Picture 6" descr="DirectionalDetectionLogo"/>
          <p:cNvPicPr>
            <a:picLocks noChangeAspect="1" noChangeArrowheads="1"/>
          </p:cNvPicPr>
          <p:nvPr/>
        </p:nvPicPr>
        <p:blipFill>
          <a:blip r:embed="rId4" cstate="print"/>
          <a:srcRect/>
          <a:stretch>
            <a:fillRect/>
          </a:stretch>
        </p:blipFill>
        <p:spPr bwMode="auto">
          <a:xfrm>
            <a:off x="6556580" y="1139100"/>
            <a:ext cx="2127250" cy="558800"/>
          </a:xfrm>
          <a:prstGeom prst="rect">
            <a:avLst/>
          </a:prstGeom>
          <a:noFill/>
          <a:ln w="9525">
            <a:noFill/>
            <a:miter lim="800000"/>
            <a:headEnd/>
            <a:tailEnd/>
          </a:ln>
        </p:spPr>
      </p:pic>
      <p:pic>
        <p:nvPicPr>
          <p:cNvPr id="32772" name="Picture 2" descr="Security_Range_IR473_IR483d"/>
          <p:cNvPicPr>
            <a:picLocks noChangeAspect="1" noChangeArrowheads="1"/>
          </p:cNvPicPr>
          <p:nvPr/>
        </p:nvPicPr>
        <p:blipFill>
          <a:blip r:embed="rId5" cstate="print"/>
          <a:srcRect/>
          <a:stretch>
            <a:fillRect/>
          </a:stretch>
        </p:blipFill>
        <p:spPr bwMode="auto">
          <a:xfrm>
            <a:off x="2133600" y="1828800"/>
            <a:ext cx="5257800" cy="3810000"/>
          </a:xfrm>
          <a:prstGeom prst="rect">
            <a:avLst/>
          </a:prstGeom>
          <a:noFill/>
          <a:ln w="9525">
            <a:noFill/>
            <a:miter lim="800000"/>
            <a:headEnd/>
            <a:tailEnd/>
          </a:ln>
        </p:spPr>
      </p:pic>
      <p:pic>
        <p:nvPicPr>
          <p:cNvPr id="10" name="Picture 3" descr="firealarm"/>
          <p:cNvPicPr>
            <a:picLocks noChangeAspect="1" noChangeArrowheads="1"/>
          </p:cNvPicPr>
          <p:nvPr/>
        </p:nvPicPr>
        <p:blipFill>
          <a:blip r:embed="rId6" cstate="print"/>
          <a:srcRect/>
          <a:stretch>
            <a:fillRect/>
          </a:stretch>
        </p:blipFill>
        <p:spPr bwMode="auto">
          <a:xfrm>
            <a:off x="6477000" y="1812925"/>
            <a:ext cx="2239963" cy="2149475"/>
          </a:xfrm>
          <a:prstGeom prst="rect">
            <a:avLst/>
          </a:prstGeom>
          <a:noFill/>
          <a:ln w="9525">
            <a:noFill/>
            <a:miter lim="800000"/>
            <a:headEnd/>
            <a:tailEnd/>
          </a:ln>
        </p:spPr>
      </p:pic>
      <p:pic>
        <p:nvPicPr>
          <p:cNvPr id="11" name="Picture 4" descr="pedimage"/>
          <p:cNvPicPr>
            <a:picLocks noChangeAspect="1" noChangeArrowheads="1"/>
          </p:cNvPicPr>
          <p:nvPr/>
        </p:nvPicPr>
        <p:blipFill>
          <a:blip r:embed="rId7" cstate="print"/>
          <a:srcRect/>
          <a:stretch>
            <a:fillRect/>
          </a:stretch>
        </p:blipFill>
        <p:spPr bwMode="auto">
          <a:xfrm>
            <a:off x="5715000" y="3884613"/>
            <a:ext cx="1517650" cy="1830387"/>
          </a:xfrm>
          <a:prstGeom prst="rect">
            <a:avLst/>
          </a:prstGeom>
          <a:noFill/>
          <a:ln w="9525">
            <a:noFill/>
            <a:miter lim="800000"/>
            <a:headEnd/>
            <a:tailEnd/>
          </a:ln>
        </p:spPr>
      </p:pic>
      <p:sp>
        <p:nvSpPr>
          <p:cNvPr id="32775" name="Text Box 7"/>
          <p:cNvSpPr txBox="1">
            <a:spLocks noChangeArrowheads="1"/>
          </p:cNvSpPr>
          <p:nvPr/>
        </p:nvSpPr>
        <p:spPr bwMode="auto">
          <a:xfrm>
            <a:off x="228600" y="2133600"/>
            <a:ext cx="1905000" cy="1477328"/>
          </a:xfrm>
          <a:prstGeom prst="rect">
            <a:avLst/>
          </a:prstGeom>
          <a:noFill/>
          <a:ln w="9525">
            <a:noFill/>
            <a:miter lim="800000"/>
            <a:headEnd/>
            <a:tailEnd/>
          </a:ln>
        </p:spPr>
        <p:txBody>
          <a:bodyPr>
            <a:spAutoFit/>
          </a:bodyPr>
          <a:lstStyle/>
          <a:p>
            <a:pPr>
              <a:spcBef>
                <a:spcPct val="50000"/>
              </a:spcBef>
            </a:pPr>
            <a:r>
              <a:rPr lang="ru-RU" sz="1800" b="1" dirty="0" smtClean="0"/>
              <a:t>Пример</a:t>
            </a:r>
            <a:r>
              <a:rPr lang="en-GB" sz="1800" b="1" dirty="0" smtClean="0"/>
              <a:t>:</a:t>
            </a:r>
            <a:br>
              <a:rPr lang="en-GB" sz="1800" b="1" dirty="0" smtClean="0"/>
            </a:br>
            <a:r>
              <a:rPr lang="ru-RU" sz="1800" b="1" dirty="0" smtClean="0"/>
              <a:t>Справа налево</a:t>
            </a:r>
            <a:r>
              <a:rPr lang="en-GB" sz="1800" b="1" dirty="0" smtClean="0"/>
              <a:t> </a:t>
            </a:r>
            <a:r>
              <a:rPr lang="en-GB" sz="1800" b="1" dirty="0" smtClean="0">
                <a:latin typeface="Wingdings 2" pitchFamily="18" charset="2"/>
                <a:cs typeface="Times New Roman" pitchFamily="18" charset="0"/>
              </a:rPr>
              <a:t>R</a:t>
            </a:r>
            <a:br>
              <a:rPr lang="en-GB" sz="1800" b="1" dirty="0" smtClean="0">
                <a:latin typeface="Wingdings 2" pitchFamily="18" charset="2"/>
                <a:cs typeface="Times New Roman" pitchFamily="18" charset="0"/>
              </a:rPr>
            </a:br>
            <a:r>
              <a:rPr lang="ru-RU" sz="1800" b="1" dirty="0" smtClean="0"/>
              <a:t>Слева направо</a:t>
            </a:r>
            <a:r>
              <a:rPr lang="en-GB" sz="1800" b="1" dirty="0" smtClean="0"/>
              <a:t> </a:t>
            </a:r>
            <a:r>
              <a:rPr lang="en-GB" sz="1800" b="1" dirty="0" smtClean="0">
                <a:latin typeface="Wingdings 2" pitchFamily="18" charset="2"/>
                <a:cs typeface="Times New Roman" pitchFamily="18" charset="0"/>
              </a:rPr>
              <a:t>Q  </a:t>
            </a:r>
            <a:endParaRPr lang="en-GB" sz="1800" b="1" dirty="0">
              <a:latin typeface="Wingdings 2" pitchFamily="18" charset="2"/>
              <a:cs typeface="Times New Roman" pitchFamily="18" charset="0"/>
            </a:endParaRPr>
          </a:p>
        </p:txBody>
      </p:sp>
      <p:pic>
        <p:nvPicPr>
          <p:cNvPr id="32776" name="Picture 11" descr="C:\Documents and Settings\van muylder\Local Settings\Temporary Internet Files\Content.IE5\OOOA500Y\MC900432675[1].png">
            <a:hlinkClick r:id="rId8" action="ppaction://hlinksldjump"/>
          </p:cNvPr>
          <p:cNvPicPr>
            <a:picLocks noChangeAspect="1" noChangeArrowheads="1"/>
          </p:cNvPicPr>
          <p:nvPr/>
        </p:nvPicPr>
        <p:blipFill>
          <a:blip r:embed="rId9" cstate="print"/>
          <a:srcRect/>
          <a:stretch>
            <a:fillRect/>
          </a:stretch>
        </p:blipFill>
        <p:spPr bwMode="auto">
          <a:xfrm>
            <a:off x="8235950" y="5718175"/>
            <a:ext cx="608013" cy="6096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 presetClass="entr" presetSubtype="0" fill="hold" nodeType="afterEffect">
                                  <p:stCondLst>
                                    <p:cond delay="3000"/>
                                  </p:stCondLst>
                                  <p:childTnLst>
                                    <p:set>
                                      <p:cBhvr>
                                        <p:cTn id="11"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alarm_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2"/>
          <p:cNvSpPr txBox="1">
            <a:spLocks noChangeArrowheads="1"/>
          </p:cNvSpPr>
          <p:nvPr/>
        </p:nvSpPr>
        <p:spPr>
          <a:xfrm>
            <a:off x="68263" y="496888"/>
            <a:ext cx="8128000" cy="719137"/>
          </a:xfrm>
          <a:prstGeom prst="rect">
            <a:avLst/>
          </a:prstGeom>
        </p:spPr>
        <p:txBody>
          <a:bodyPr/>
          <a:lstStyle>
            <a:defPPr>
              <a:defRPr lang="en-US"/>
            </a:defPPr>
            <a:lvl1pPr eaLnBrk="1" hangingPunct="1">
              <a:lnSpc>
                <a:spcPts val="2800"/>
              </a:lnSpc>
              <a:defRPr sz="2800" b="1" spc="-20">
                <a:latin typeface="Arial" pitchFamily="34" charset="0"/>
                <a:ea typeface="+mj-ea"/>
                <a:cs typeface="Arial" pitchFamily="34" charset="0"/>
              </a:defRPr>
            </a:lvl1pPr>
            <a:lvl2pPr eaLnBrk="1" hangingPunct="1">
              <a:lnSpc>
                <a:spcPts val="2800"/>
              </a:lnSpc>
              <a:defRPr sz="2800" b="1">
                <a:solidFill>
                  <a:srgbClr val="881719"/>
                </a:solidFill>
                <a:latin typeface="Arial" pitchFamily="34" charset="0"/>
                <a:cs typeface="Arial" pitchFamily="34" charset="0"/>
              </a:defRPr>
            </a:lvl2pPr>
            <a:lvl3pPr eaLnBrk="1" hangingPunct="1">
              <a:lnSpc>
                <a:spcPts val="2800"/>
              </a:lnSpc>
              <a:defRPr sz="2800" b="1">
                <a:solidFill>
                  <a:srgbClr val="881719"/>
                </a:solidFill>
                <a:latin typeface="Arial" pitchFamily="34" charset="0"/>
                <a:cs typeface="Arial" pitchFamily="34" charset="0"/>
              </a:defRPr>
            </a:lvl3pPr>
            <a:lvl4pPr eaLnBrk="1" hangingPunct="1">
              <a:lnSpc>
                <a:spcPts val="2800"/>
              </a:lnSpc>
              <a:defRPr sz="2800" b="1">
                <a:solidFill>
                  <a:srgbClr val="881719"/>
                </a:solidFill>
                <a:latin typeface="Arial" pitchFamily="34" charset="0"/>
                <a:cs typeface="Arial" pitchFamily="34" charset="0"/>
              </a:defRPr>
            </a:lvl4pPr>
            <a:lvl5pPr eaLnBrk="1" hangingPunct="1">
              <a:lnSpc>
                <a:spcPts val="2800"/>
              </a:lnSpc>
              <a:defRPr sz="2800" b="1">
                <a:solidFill>
                  <a:srgbClr val="881719"/>
                </a:solidFill>
                <a:latin typeface="Arial" pitchFamily="34" charset="0"/>
                <a:cs typeface="Arial" pitchFamily="34" charset="0"/>
              </a:defRPr>
            </a:lvl5pPr>
            <a:lvl6pPr marL="457200" fontAlgn="base">
              <a:lnSpc>
                <a:spcPts val="2800"/>
              </a:lnSpc>
              <a:spcBef>
                <a:spcPct val="0"/>
              </a:spcBef>
              <a:spcAft>
                <a:spcPct val="0"/>
              </a:spcAft>
              <a:defRPr sz="2800" b="1">
                <a:solidFill>
                  <a:srgbClr val="881719"/>
                </a:solidFill>
                <a:latin typeface="Arial" pitchFamily="34" charset="0"/>
                <a:cs typeface="Arial" pitchFamily="34" charset="0"/>
              </a:defRPr>
            </a:lvl6pPr>
            <a:lvl7pPr marL="914400" fontAlgn="base">
              <a:lnSpc>
                <a:spcPts val="2800"/>
              </a:lnSpc>
              <a:spcBef>
                <a:spcPct val="0"/>
              </a:spcBef>
              <a:spcAft>
                <a:spcPct val="0"/>
              </a:spcAft>
              <a:defRPr sz="2800" b="1">
                <a:solidFill>
                  <a:srgbClr val="881719"/>
                </a:solidFill>
                <a:latin typeface="Arial" pitchFamily="34" charset="0"/>
                <a:cs typeface="Arial" pitchFamily="34" charset="0"/>
              </a:defRPr>
            </a:lvl7pPr>
            <a:lvl8pPr marL="1371600" fontAlgn="base">
              <a:lnSpc>
                <a:spcPts val="2800"/>
              </a:lnSpc>
              <a:spcBef>
                <a:spcPct val="0"/>
              </a:spcBef>
              <a:spcAft>
                <a:spcPct val="0"/>
              </a:spcAft>
              <a:defRPr sz="2800" b="1">
                <a:solidFill>
                  <a:srgbClr val="881719"/>
                </a:solidFill>
                <a:latin typeface="Arial" pitchFamily="34" charset="0"/>
                <a:cs typeface="Arial" pitchFamily="34" charset="0"/>
              </a:defRPr>
            </a:lvl8pPr>
            <a:lvl9pPr marL="1828800" fontAlgn="base">
              <a:lnSpc>
                <a:spcPts val="2800"/>
              </a:lnSpc>
              <a:spcBef>
                <a:spcPct val="0"/>
              </a:spcBef>
              <a:spcAft>
                <a:spcPct val="0"/>
              </a:spcAft>
              <a:defRPr sz="2800" b="1">
                <a:solidFill>
                  <a:srgbClr val="881719"/>
                </a:solidFill>
                <a:latin typeface="Arial" pitchFamily="34" charset="0"/>
                <a:cs typeface="Arial" pitchFamily="34" charset="0"/>
              </a:defRPr>
            </a:lvl9pPr>
          </a:lstStyle>
          <a:p>
            <a:pPr>
              <a:defRPr/>
            </a:pPr>
            <a:r>
              <a:rPr lang="ru-RU" dirty="0" smtClean="0">
                <a:solidFill>
                  <a:srgbClr val="C00000"/>
                </a:solidFill>
              </a:rPr>
              <a:t>Тесты на долговечность </a:t>
            </a:r>
            <a:r>
              <a:rPr lang="en-GB" dirty="0" smtClean="0">
                <a:solidFill>
                  <a:srgbClr val="C00000"/>
                </a:solidFill>
              </a:rPr>
              <a:t>(</a:t>
            </a:r>
            <a:r>
              <a:rPr lang="ru-RU" dirty="0" smtClean="0">
                <a:solidFill>
                  <a:srgbClr val="C00000"/>
                </a:solidFill>
              </a:rPr>
              <a:t>в</a:t>
            </a:r>
            <a:r>
              <a:rPr lang="en-GB" dirty="0" smtClean="0">
                <a:solidFill>
                  <a:srgbClr val="C00000"/>
                </a:solidFill>
              </a:rPr>
              <a:t> </a:t>
            </a:r>
            <a:r>
              <a:rPr lang="en-GB" dirty="0">
                <a:solidFill>
                  <a:srgbClr val="C00000"/>
                </a:solidFill>
              </a:rPr>
              <a:t>Xtralis AG, </a:t>
            </a:r>
            <a:r>
              <a:rPr lang="ru-RU" dirty="0" smtClean="0">
                <a:solidFill>
                  <a:srgbClr val="C00000"/>
                </a:solidFill>
              </a:rPr>
              <a:t>Швейцария</a:t>
            </a:r>
            <a:r>
              <a:rPr lang="en-GB" dirty="0" smtClean="0">
                <a:solidFill>
                  <a:srgbClr val="C00000"/>
                </a:solidFill>
              </a:rPr>
              <a:t>)</a:t>
            </a:r>
            <a:endParaRPr lang="nl-BE" dirty="0">
              <a:solidFill>
                <a:srgbClr val="C00000"/>
              </a:solidFill>
            </a:endParaRPr>
          </a:p>
        </p:txBody>
      </p:sp>
      <p:pic>
        <p:nvPicPr>
          <p:cNvPr id="33795" name="Grafik 1"/>
          <p:cNvPicPr>
            <a:picLocks noChangeAspect="1"/>
          </p:cNvPicPr>
          <p:nvPr/>
        </p:nvPicPr>
        <p:blipFill>
          <a:blip r:embed="rId2" cstate="print"/>
          <a:srcRect/>
          <a:stretch>
            <a:fillRect/>
          </a:stretch>
        </p:blipFill>
        <p:spPr bwMode="auto">
          <a:xfrm>
            <a:off x="4876800" y="3609975"/>
            <a:ext cx="4267200" cy="2706688"/>
          </a:xfrm>
          <a:prstGeom prst="rect">
            <a:avLst/>
          </a:prstGeom>
          <a:noFill/>
          <a:ln w="9525">
            <a:solidFill>
              <a:srgbClr val="FF0000"/>
            </a:solidFill>
            <a:miter lim="800000"/>
            <a:headEnd/>
            <a:tailEnd/>
          </a:ln>
        </p:spPr>
      </p:pic>
      <p:pic>
        <p:nvPicPr>
          <p:cNvPr id="33796" name="Grafik 3"/>
          <p:cNvPicPr>
            <a:picLocks noChangeAspect="1"/>
          </p:cNvPicPr>
          <p:nvPr/>
        </p:nvPicPr>
        <p:blipFill>
          <a:blip r:embed="rId3" cstate="print"/>
          <a:srcRect/>
          <a:stretch>
            <a:fillRect/>
          </a:stretch>
        </p:blipFill>
        <p:spPr bwMode="auto">
          <a:xfrm>
            <a:off x="0" y="1676400"/>
            <a:ext cx="4876800" cy="5210175"/>
          </a:xfrm>
          <a:prstGeom prst="rect">
            <a:avLst/>
          </a:prstGeom>
          <a:noFill/>
          <a:ln w="9525">
            <a:noFill/>
            <a:miter lim="800000"/>
            <a:headEnd/>
            <a:tailEnd/>
          </a:ln>
        </p:spPr>
      </p:pic>
      <p:sp>
        <p:nvSpPr>
          <p:cNvPr id="12290" name="Inhaltsplatzhalter 1"/>
          <p:cNvSpPr>
            <a:spLocks noGrp="1"/>
          </p:cNvSpPr>
          <p:nvPr>
            <p:ph idx="1"/>
          </p:nvPr>
        </p:nvSpPr>
        <p:spPr>
          <a:xfrm>
            <a:off x="838200" y="3808413"/>
            <a:ext cx="8305800" cy="2516187"/>
          </a:xfrm>
        </p:spPr>
        <p:txBody>
          <a:bodyPr/>
          <a:lstStyle/>
          <a:p>
            <a:pPr marL="0" indent="0">
              <a:buFont typeface="Wingdings" pitchFamily="2" charset="2"/>
              <a:buNone/>
              <a:defRPr/>
            </a:pPr>
            <a:r>
              <a:rPr lang="ru-RU" sz="2000" dirty="0" smtClean="0">
                <a:solidFill>
                  <a:schemeClr val="bg1"/>
                </a:solidFill>
              </a:rPr>
              <a:t>Эти функционирующие детекторы</a:t>
            </a:r>
          </a:p>
          <a:p>
            <a:pPr marL="0" indent="0">
              <a:buFont typeface="Wingdings" pitchFamily="2" charset="2"/>
              <a:buNone/>
              <a:defRPr/>
            </a:pPr>
            <a:r>
              <a:rPr lang="ru-RU" sz="2000" dirty="0" smtClean="0">
                <a:solidFill>
                  <a:schemeClr val="bg1"/>
                </a:solidFill>
              </a:rPr>
              <a:t>8 лет эксплуатировались в </a:t>
            </a:r>
          </a:p>
          <a:p>
            <a:pPr marL="0" indent="0">
              <a:buFont typeface="Wingdings" pitchFamily="2" charset="2"/>
              <a:buNone/>
              <a:defRPr/>
            </a:pPr>
            <a:r>
              <a:rPr lang="ru-RU" sz="2000" dirty="0" smtClean="0">
                <a:solidFill>
                  <a:schemeClr val="bg1"/>
                </a:solidFill>
              </a:rPr>
              <a:t>Жестких условиях</a:t>
            </a:r>
            <a:endParaRPr lang="en-GB" sz="2000" dirty="0" smtClean="0">
              <a:solidFill>
                <a:schemeClr val="bg1"/>
              </a:solidFill>
            </a:endParaRPr>
          </a:p>
          <a:p>
            <a:pPr>
              <a:defRPr/>
            </a:pPr>
            <a:r>
              <a:rPr lang="ru-RU" sz="2000" dirty="0" smtClean="0">
                <a:solidFill>
                  <a:schemeClr val="bg1"/>
                </a:solidFill>
              </a:rPr>
              <a:t>Зима ниже</a:t>
            </a:r>
            <a:r>
              <a:rPr lang="en-GB" sz="2000" dirty="0" smtClean="0">
                <a:solidFill>
                  <a:schemeClr val="bg1"/>
                </a:solidFill>
              </a:rPr>
              <a:t> -20</a:t>
            </a:r>
            <a:r>
              <a:rPr lang="en-GB" sz="2000" baseline="50000" dirty="0">
                <a:solidFill>
                  <a:schemeClr val="bg1"/>
                </a:solidFill>
                <a:cs typeface="Arial"/>
              </a:rPr>
              <a:t>o</a:t>
            </a:r>
            <a:r>
              <a:rPr lang="en-GB" sz="2000" dirty="0">
                <a:solidFill>
                  <a:schemeClr val="bg1"/>
                </a:solidFill>
                <a:cs typeface="Arial"/>
              </a:rPr>
              <a:t>C</a:t>
            </a:r>
          </a:p>
          <a:p>
            <a:pPr>
              <a:defRPr/>
            </a:pPr>
            <a:r>
              <a:rPr lang="ru-RU" sz="2000" dirty="0" smtClean="0">
                <a:solidFill>
                  <a:schemeClr val="bg1"/>
                </a:solidFill>
                <a:cs typeface="Arial"/>
              </a:rPr>
              <a:t>Лето выше</a:t>
            </a:r>
            <a:r>
              <a:rPr lang="en-GB" sz="2000" dirty="0" smtClean="0">
                <a:solidFill>
                  <a:schemeClr val="bg1"/>
                </a:solidFill>
              </a:rPr>
              <a:t> +35</a:t>
            </a:r>
            <a:r>
              <a:rPr lang="en-GB" sz="2000" baseline="50000" dirty="0" smtClean="0">
                <a:solidFill>
                  <a:schemeClr val="bg1"/>
                </a:solidFill>
                <a:cs typeface="Arial"/>
              </a:rPr>
              <a:t>o</a:t>
            </a:r>
            <a:r>
              <a:rPr lang="en-GB" sz="2000" dirty="0" smtClean="0">
                <a:solidFill>
                  <a:schemeClr val="bg1"/>
                </a:solidFill>
              </a:rPr>
              <a:t>C</a:t>
            </a:r>
          </a:p>
          <a:p>
            <a:pPr>
              <a:defRPr/>
            </a:pPr>
            <a:r>
              <a:rPr lang="ru-RU" sz="2000" dirty="0" smtClean="0">
                <a:solidFill>
                  <a:schemeClr val="bg1"/>
                </a:solidFill>
              </a:rPr>
              <a:t>Грозы, снежные бури</a:t>
            </a:r>
            <a:endParaRPr lang="en-GB" sz="2000" dirty="0" smtClean="0">
              <a:solidFill>
                <a:schemeClr val="bg1"/>
              </a:solidFill>
            </a:endParaRPr>
          </a:p>
          <a:p>
            <a:pPr>
              <a:defRPr/>
            </a:pPr>
            <a:r>
              <a:rPr lang="ru-RU" sz="2000" dirty="0" smtClean="0">
                <a:solidFill>
                  <a:schemeClr val="bg1"/>
                </a:solidFill>
              </a:rPr>
              <a:t>Туман</a:t>
            </a:r>
            <a:r>
              <a:rPr lang="en-GB" sz="2000" dirty="0" smtClean="0">
                <a:solidFill>
                  <a:schemeClr val="bg1"/>
                </a:solidFill>
              </a:rPr>
              <a:t>, </a:t>
            </a:r>
            <a:r>
              <a:rPr lang="ru-RU" sz="2000" dirty="0" smtClean="0">
                <a:solidFill>
                  <a:schemeClr val="bg1"/>
                </a:solidFill>
              </a:rPr>
              <a:t>дождь и снег</a:t>
            </a:r>
            <a:endParaRPr lang="en-GB" sz="2000" dirty="0" smtClean="0">
              <a:solidFill>
                <a:schemeClr val="bg1"/>
              </a:solidFill>
            </a:endParaRPr>
          </a:p>
        </p:txBody>
      </p:sp>
      <p:pic>
        <p:nvPicPr>
          <p:cNvPr id="33798" name="Picture 148"/>
          <p:cNvPicPr>
            <a:picLocks noChangeAspect="1" noChangeArrowheads="1"/>
          </p:cNvPicPr>
          <p:nvPr/>
        </p:nvPicPr>
        <p:blipFill>
          <a:blip r:embed="rId4" cstate="print"/>
          <a:srcRect/>
          <a:stretch>
            <a:fillRect/>
          </a:stretch>
        </p:blipFill>
        <p:spPr bwMode="auto">
          <a:xfrm>
            <a:off x="6232525" y="1752600"/>
            <a:ext cx="2911475" cy="1933575"/>
          </a:xfrm>
          <a:prstGeom prst="rect">
            <a:avLst/>
          </a:prstGeom>
          <a:noFill/>
          <a:ln w="9525">
            <a:noFill/>
            <a:miter lim="800000"/>
            <a:headEnd/>
            <a:tailEnd/>
          </a:ln>
        </p:spPr>
      </p:pic>
      <p:sp>
        <p:nvSpPr>
          <p:cNvPr id="33799" name="Foliennummernplatzhalt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CA0C19-C9BC-4123-A8BE-42F468BB1177}" type="slidenum">
              <a:rPr lang="en-US" smtClean="0"/>
              <a:pPr fontAlgn="base">
                <a:spcBef>
                  <a:spcPct val="0"/>
                </a:spcBef>
                <a:spcAft>
                  <a:spcPct val="0"/>
                </a:spcAft>
              </a:pPr>
              <a:t>22</a:t>
            </a:fld>
            <a:endParaRPr lang="en-US" smtClean="0"/>
          </a:p>
        </p:txBody>
      </p:sp>
      <p:pic>
        <p:nvPicPr>
          <p:cNvPr id="33800" name="Picture 147"/>
          <p:cNvPicPr>
            <a:picLocks noChangeAspect="1" noChangeArrowheads="1"/>
          </p:cNvPicPr>
          <p:nvPr/>
        </p:nvPicPr>
        <p:blipFill>
          <a:blip r:embed="rId5" cstate="print"/>
          <a:srcRect/>
          <a:stretch>
            <a:fillRect/>
          </a:stretch>
        </p:blipFill>
        <p:spPr bwMode="auto">
          <a:xfrm>
            <a:off x="4025900" y="1743075"/>
            <a:ext cx="2070100" cy="1939925"/>
          </a:xfrm>
          <a:prstGeom prst="rect">
            <a:avLst/>
          </a:prstGeom>
          <a:noFill/>
          <a:ln w="9525">
            <a:noFill/>
            <a:miter lim="800000"/>
            <a:headEnd/>
            <a:tailEnd/>
          </a:ln>
        </p:spPr>
      </p:pic>
      <p:pic>
        <p:nvPicPr>
          <p:cNvPr id="33801" name="Picture 146"/>
          <p:cNvPicPr>
            <a:picLocks noChangeAspect="1" noChangeArrowheads="1"/>
          </p:cNvPicPr>
          <p:nvPr/>
        </p:nvPicPr>
        <p:blipFill>
          <a:blip r:embed="rId6" cstate="print"/>
          <a:srcRect/>
          <a:stretch>
            <a:fillRect/>
          </a:stretch>
        </p:blipFill>
        <p:spPr bwMode="auto">
          <a:xfrm>
            <a:off x="838200" y="1747838"/>
            <a:ext cx="1343025" cy="1935162"/>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2"/>
          <p:cNvSpPr txBox="1">
            <a:spLocks noChangeArrowheads="1"/>
          </p:cNvSpPr>
          <p:nvPr/>
        </p:nvSpPr>
        <p:spPr>
          <a:xfrm>
            <a:off x="-7938" y="573088"/>
            <a:ext cx="8923338" cy="719137"/>
          </a:xfrm>
          <a:prstGeom prst="rect">
            <a:avLst/>
          </a:prstGeom>
          <a:noFill/>
        </p:spPr>
        <p:txBody>
          <a:bodyPr/>
          <a:lstStyle>
            <a:defPPr>
              <a:defRPr lang="en-US"/>
            </a:defPPr>
            <a:lvl1pPr eaLnBrk="1" hangingPunct="1">
              <a:lnSpc>
                <a:spcPts val="2800"/>
              </a:lnSpc>
              <a:defRPr sz="2800" b="1" spc="-20">
                <a:latin typeface="Arial" pitchFamily="34" charset="0"/>
                <a:ea typeface="+mj-ea"/>
                <a:cs typeface="Arial" pitchFamily="34" charset="0"/>
              </a:defRPr>
            </a:lvl1pPr>
            <a:lvl2pPr eaLnBrk="1" hangingPunct="1">
              <a:lnSpc>
                <a:spcPts val="2800"/>
              </a:lnSpc>
              <a:defRPr sz="2800" b="1">
                <a:solidFill>
                  <a:srgbClr val="881719"/>
                </a:solidFill>
                <a:latin typeface="Arial" pitchFamily="34" charset="0"/>
                <a:cs typeface="Arial" pitchFamily="34" charset="0"/>
              </a:defRPr>
            </a:lvl2pPr>
            <a:lvl3pPr eaLnBrk="1" hangingPunct="1">
              <a:lnSpc>
                <a:spcPts val="2800"/>
              </a:lnSpc>
              <a:defRPr sz="2800" b="1">
                <a:solidFill>
                  <a:srgbClr val="881719"/>
                </a:solidFill>
                <a:latin typeface="Arial" pitchFamily="34" charset="0"/>
                <a:cs typeface="Arial" pitchFamily="34" charset="0"/>
              </a:defRPr>
            </a:lvl3pPr>
            <a:lvl4pPr eaLnBrk="1" hangingPunct="1">
              <a:lnSpc>
                <a:spcPts val="2800"/>
              </a:lnSpc>
              <a:defRPr sz="2800" b="1">
                <a:solidFill>
                  <a:srgbClr val="881719"/>
                </a:solidFill>
                <a:latin typeface="Arial" pitchFamily="34" charset="0"/>
                <a:cs typeface="Arial" pitchFamily="34" charset="0"/>
              </a:defRPr>
            </a:lvl4pPr>
            <a:lvl5pPr eaLnBrk="1" hangingPunct="1">
              <a:lnSpc>
                <a:spcPts val="2800"/>
              </a:lnSpc>
              <a:defRPr sz="2800" b="1">
                <a:solidFill>
                  <a:srgbClr val="881719"/>
                </a:solidFill>
                <a:latin typeface="Arial" pitchFamily="34" charset="0"/>
                <a:cs typeface="Arial" pitchFamily="34" charset="0"/>
              </a:defRPr>
            </a:lvl5pPr>
            <a:lvl6pPr marL="457200" fontAlgn="base">
              <a:lnSpc>
                <a:spcPts val="2800"/>
              </a:lnSpc>
              <a:spcBef>
                <a:spcPct val="0"/>
              </a:spcBef>
              <a:spcAft>
                <a:spcPct val="0"/>
              </a:spcAft>
              <a:defRPr sz="2800" b="1">
                <a:solidFill>
                  <a:srgbClr val="881719"/>
                </a:solidFill>
                <a:latin typeface="Arial" pitchFamily="34" charset="0"/>
                <a:cs typeface="Arial" pitchFamily="34" charset="0"/>
              </a:defRPr>
            </a:lvl6pPr>
            <a:lvl7pPr marL="914400" fontAlgn="base">
              <a:lnSpc>
                <a:spcPts val="2800"/>
              </a:lnSpc>
              <a:spcBef>
                <a:spcPct val="0"/>
              </a:spcBef>
              <a:spcAft>
                <a:spcPct val="0"/>
              </a:spcAft>
              <a:defRPr sz="2800" b="1">
                <a:solidFill>
                  <a:srgbClr val="881719"/>
                </a:solidFill>
                <a:latin typeface="Arial" pitchFamily="34" charset="0"/>
                <a:cs typeface="Arial" pitchFamily="34" charset="0"/>
              </a:defRPr>
            </a:lvl7pPr>
            <a:lvl8pPr marL="1371600" fontAlgn="base">
              <a:lnSpc>
                <a:spcPts val="2800"/>
              </a:lnSpc>
              <a:spcBef>
                <a:spcPct val="0"/>
              </a:spcBef>
              <a:spcAft>
                <a:spcPct val="0"/>
              </a:spcAft>
              <a:defRPr sz="2800" b="1">
                <a:solidFill>
                  <a:srgbClr val="881719"/>
                </a:solidFill>
                <a:latin typeface="Arial" pitchFamily="34" charset="0"/>
                <a:cs typeface="Arial" pitchFamily="34" charset="0"/>
              </a:defRPr>
            </a:lvl8pPr>
            <a:lvl9pPr marL="1828800" fontAlgn="base">
              <a:lnSpc>
                <a:spcPts val="2800"/>
              </a:lnSpc>
              <a:spcBef>
                <a:spcPct val="0"/>
              </a:spcBef>
              <a:spcAft>
                <a:spcPct val="0"/>
              </a:spcAft>
              <a:defRPr sz="2800" b="1">
                <a:solidFill>
                  <a:srgbClr val="881719"/>
                </a:solidFill>
                <a:latin typeface="Arial" pitchFamily="34" charset="0"/>
                <a:cs typeface="Arial" pitchFamily="34" charset="0"/>
              </a:defRPr>
            </a:lvl9pPr>
          </a:lstStyle>
          <a:p>
            <a:pPr>
              <a:defRPr/>
            </a:pPr>
            <a:r>
              <a:rPr lang="ru-RU" dirty="0" smtClean="0">
                <a:solidFill>
                  <a:srgbClr val="C00000"/>
                </a:solidFill>
              </a:rPr>
              <a:t>Тесты на долговечность </a:t>
            </a:r>
            <a:r>
              <a:rPr lang="en-GB" dirty="0" smtClean="0">
                <a:solidFill>
                  <a:srgbClr val="C00000"/>
                </a:solidFill>
              </a:rPr>
              <a:t>(</a:t>
            </a:r>
            <a:r>
              <a:rPr lang="ru-RU" dirty="0" smtClean="0">
                <a:solidFill>
                  <a:srgbClr val="C00000"/>
                </a:solidFill>
              </a:rPr>
              <a:t>состояние внутри кожуха</a:t>
            </a:r>
            <a:r>
              <a:rPr lang="en-GB" dirty="0" smtClean="0">
                <a:solidFill>
                  <a:srgbClr val="C00000"/>
                </a:solidFill>
              </a:rPr>
              <a:t>)</a:t>
            </a:r>
            <a:endParaRPr lang="nl-BE" dirty="0">
              <a:solidFill>
                <a:srgbClr val="C00000"/>
              </a:solidFill>
            </a:endParaRPr>
          </a:p>
        </p:txBody>
      </p:sp>
      <p:pic>
        <p:nvPicPr>
          <p:cNvPr id="34819" name="Picture 4"/>
          <p:cNvPicPr>
            <a:picLocks noChangeAspect="1" noChangeArrowheads="1"/>
          </p:cNvPicPr>
          <p:nvPr/>
        </p:nvPicPr>
        <p:blipFill>
          <a:blip r:embed="rId2" cstate="print"/>
          <a:srcRect/>
          <a:stretch>
            <a:fillRect/>
          </a:stretch>
        </p:blipFill>
        <p:spPr bwMode="auto">
          <a:xfrm>
            <a:off x="4648200" y="1752600"/>
            <a:ext cx="4503738" cy="3067050"/>
          </a:xfrm>
          <a:prstGeom prst="rect">
            <a:avLst/>
          </a:prstGeom>
          <a:noFill/>
          <a:ln w="9525">
            <a:noFill/>
            <a:miter lim="800000"/>
            <a:headEnd/>
            <a:tailEnd/>
          </a:ln>
        </p:spPr>
      </p:pic>
      <p:sp>
        <p:nvSpPr>
          <p:cNvPr id="34820" name="Inhaltsplatzhalter 1"/>
          <p:cNvSpPr>
            <a:spLocks noGrp="1"/>
          </p:cNvSpPr>
          <p:nvPr>
            <p:ph idx="1"/>
          </p:nvPr>
        </p:nvSpPr>
        <p:spPr>
          <a:xfrm>
            <a:off x="838200" y="4943475"/>
            <a:ext cx="8305800" cy="1654175"/>
          </a:xfrm>
        </p:spPr>
        <p:txBody>
          <a:bodyPr/>
          <a:lstStyle/>
          <a:p>
            <a:r>
              <a:rPr lang="ru-RU" sz="2000" dirty="0" smtClean="0"/>
              <a:t>Даже при ближайшем рассмотрении пыли практически не видно</a:t>
            </a:r>
            <a:endParaRPr lang="en-GB" sz="2000" dirty="0" smtClean="0"/>
          </a:p>
          <a:p>
            <a:r>
              <a:rPr lang="ru-RU" sz="2000" dirty="0" smtClean="0"/>
              <a:t>Кабель, соединения, плата и оптика выглядят как новые</a:t>
            </a:r>
            <a:r>
              <a:rPr lang="en-GB" sz="2000" dirty="0" smtClean="0"/>
              <a:t>. </a:t>
            </a:r>
            <a:br>
              <a:rPr lang="en-GB" sz="2000" dirty="0" smtClean="0"/>
            </a:br>
            <a:r>
              <a:rPr lang="ru-RU" sz="1600" dirty="0" smtClean="0"/>
              <a:t>Больше  несжатых фото с тестов в полном разрешении доступно по запросу</a:t>
            </a:r>
            <a:r>
              <a:rPr lang="en-GB" sz="1600" dirty="0" smtClean="0"/>
              <a:t> (</a:t>
            </a:r>
            <a:r>
              <a:rPr lang="ru-RU" sz="1600" dirty="0" smtClean="0"/>
              <a:t>фото в презентации только обрезаны и масштабированы</a:t>
            </a:r>
            <a:r>
              <a:rPr lang="en-GB" sz="1600" dirty="0" smtClean="0"/>
              <a:t>)</a:t>
            </a:r>
          </a:p>
        </p:txBody>
      </p:sp>
      <p:sp>
        <p:nvSpPr>
          <p:cNvPr id="34821" name="Foliennummernplatzhalt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B970A4-043E-4F93-928C-13748F1506FD}" type="slidenum">
              <a:rPr lang="en-US" smtClean="0">
                <a:solidFill>
                  <a:schemeClr val="tx1"/>
                </a:solidFill>
              </a:rPr>
              <a:pPr fontAlgn="base">
                <a:spcBef>
                  <a:spcPct val="0"/>
                </a:spcBef>
                <a:spcAft>
                  <a:spcPct val="0"/>
                </a:spcAft>
              </a:pPr>
              <a:t>23</a:t>
            </a:fld>
            <a:endParaRPr lang="en-US" smtClean="0">
              <a:solidFill>
                <a:schemeClr val="tx1"/>
              </a:solidFill>
            </a:endParaRPr>
          </a:p>
        </p:txBody>
      </p:sp>
      <p:pic>
        <p:nvPicPr>
          <p:cNvPr id="34822" name="Picture 2"/>
          <p:cNvPicPr>
            <a:picLocks noChangeAspect="1" noChangeArrowheads="1"/>
          </p:cNvPicPr>
          <p:nvPr/>
        </p:nvPicPr>
        <p:blipFill>
          <a:blip r:embed="rId3" cstate="print"/>
          <a:srcRect/>
          <a:stretch>
            <a:fillRect/>
          </a:stretch>
        </p:blipFill>
        <p:spPr bwMode="auto">
          <a:xfrm>
            <a:off x="838200" y="1755775"/>
            <a:ext cx="3663950" cy="3063875"/>
          </a:xfrm>
          <a:prstGeom prst="rect">
            <a:avLst/>
          </a:prstGeom>
          <a:noFill/>
          <a:ln w="9525">
            <a:noFill/>
            <a:miter lim="800000"/>
            <a:headEnd/>
            <a:tailEnd/>
          </a:ln>
        </p:spPr>
      </p:pic>
      <p:pic>
        <p:nvPicPr>
          <p:cNvPr id="34823" name="Picture 11" descr="C:\Documents and Settings\van muylder\Local Settings\Temporary Internet Files\Content.IE5\OOOA500Y\MC900432675[1].png">
            <a:hlinkClick r:id="rId4" action="ppaction://hlinksldjump"/>
          </p:cNvPr>
          <p:cNvPicPr>
            <a:picLocks noChangeAspect="1" noChangeArrowheads="1"/>
          </p:cNvPicPr>
          <p:nvPr/>
        </p:nvPicPr>
        <p:blipFill>
          <a:blip r:embed="rId5" cstate="print"/>
          <a:srcRect/>
          <a:stretch>
            <a:fillRect/>
          </a:stretch>
        </p:blipFill>
        <p:spPr bwMode="auto">
          <a:xfrm>
            <a:off x="8316913" y="5948363"/>
            <a:ext cx="608012" cy="6096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1638" y="2436813"/>
            <a:ext cx="5800725" cy="912812"/>
          </a:xfrm>
        </p:spPr>
        <p:txBody>
          <a:bodyPr/>
          <a:lstStyle/>
          <a:p>
            <a:pPr>
              <a:buFontTx/>
              <a:buNone/>
              <a:defRPr/>
            </a:pPr>
            <a:r>
              <a:rPr lang="nl-BE" sz="3600" b="1" dirty="0" smtClean="0">
                <a:solidFill>
                  <a:schemeClr val="tx1">
                    <a:lumMod val="65000"/>
                    <a:lumOff val="35000"/>
                  </a:schemeClr>
                </a:solidFill>
              </a:rPr>
              <a:t>iaPIR</a:t>
            </a:r>
            <a:endParaRPr lang="nl-BE" sz="1600" b="1" dirty="0" smtClean="0">
              <a:solidFill>
                <a:schemeClr val="tx1">
                  <a:lumMod val="65000"/>
                  <a:lumOff val="35000"/>
                </a:schemeClr>
              </a:solidFill>
            </a:endParaRPr>
          </a:p>
          <a:p>
            <a:pPr>
              <a:buFontTx/>
              <a:buNone/>
              <a:defRPr/>
            </a:pPr>
            <a:r>
              <a:rPr lang="ru-RU" sz="2000" b="1" dirty="0" smtClean="0">
                <a:solidFill>
                  <a:schemeClr val="tx1">
                    <a:lumMod val="65000"/>
                    <a:lumOff val="35000"/>
                  </a:schemeClr>
                </a:solidFill>
              </a:rPr>
              <a:t>Интеллектуальные ПИК </a:t>
            </a:r>
            <a:r>
              <a:rPr lang="ru-RU" sz="2000" b="1" dirty="0" err="1" smtClean="0">
                <a:solidFill>
                  <a:schemeClr val="tx1">
                    <a:lumMod val="65000"/>
                    <a:lumOff val="35000"/>
                  </a:schemeClr>
                </a:solidFill>
              </a:rPr>
              <a:t>извещатели</a:t>
            </a:r>
            <a:endParaRPr lang="en-US" sz="2000" b="1" dirty="0">
              <a:solidFill>
                <a:schemeClr val="tx1">
                  <a:lumMod val="65000"/>
                  <a:lumOff val="35000"/>
                </a:schemeClr>
              </a:solidFill>
            </a:endParaRPr>
          </a:p>
        </p:txBody>
      </p:sp>
      <p:sp>
        <p:nvSpPr>
          <p:cNvPr id="35843" name="Title 2"/>
          <p:cNvSpPr>
            <a:spLocks noGrp="1"/>
          </p:cNvSpPr>
          <p:nvPr>
            <p:ph type="title"/>
          </p:nvPr>
        </p:nvSpPr>
        <p:spPr/>
        <p:txBody>
          <a:bodyPr/>
          <a:lstStyle/>
          <a:p>
            <a:r>
              <a:rPr lang="ru-RU" dirty="0" smtClean="0">
                <a:solidFill>
                  <a:srgbClr val="C00000"/>
                </a:solidFill>
              </a:rPr>
              <a:t>Новинки </a:t>
            </a:r>
            <a:r>
              <a:rPr lang="nl-BE" dirty="0" smtClean="0">
                <a:solidFill>
                  <a:srgbClr val="C00000"/>
                </a:solidFill>
              </a:rPr>
              <a:t>Xtralis</a:t>
            </a:r>
            <a:r>
              <a:rPr lang="ru-RU" dirty="0" smtClean="0">
                <a:solidFill>
                  <a:srgbClr val="C00000"/>
                </a:solidFill>
              </a:rPr>
              <a:t> </a:t>
            </a:r>
            <a:r>
              <a:rPr lang="en-US" dirty="0" smtClean="0">
                <a:solidFill>
                  <a:srgbClr val="C00000"/>
                </a:solidFill>
              </a:rPr>
              <a:t>STA</a:t>
            </a:r>
            <a:r>
              <a:rPr lang="nl-BE" dirty="0" smtClean="0">
                <a:solidFill>
                  <a:srgbClr val="C00000"/>
                </a:solidFill>
              </a:rPr>
              <a:t>:</a:t>
            </a:r>
            <a:endParaRPr lang="en-US" dirty="0" smtClean="0">
              <a:solidFill>
                <a:srgbClr val="C00000"/>
              </a:solidFill>
            </a:endParaRPr>
          </a:p>
        </p:txBody>
      </p:sp>
      <p:pic>
        <p:nvPicPr>
          <p:cNvPr id="35844" name="Picture 2"/>
          <p:cNvPicPr>
            <a:picLocks noChangeAspect="1" noChangeArrowheads="1"/>
          </p:cNvPicPr>
          <p:nvPr/>
        </p:nvPicPr>
        <p:blipFill>
          <a:blip r:embed="rId2" cstate="print"/>
          <a:srcRect/>
          <a:stretch>
            <a:fillRect/>
          </a:stretch>
        </p:blipFill>
        <p:spPr bwMode="auto">
          <a:xfrm>
            <a:off x="1671638" y="3505200"/>
            <a:ext cx="6262687" cy="9159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reihandform 108"/>
          <p:cNvSpPr>
            <a:spLocks/>
          </p:cNvSpPr>
          <p:nvPr/>
        </p:nvSpPr>
        <p:spPr bwMode="auto">
          <a:xfrm>
            <a:off x="4876800" y="4227513"/>
            <a:ext cx="5314950" cy="1485900"/>
          </a:xfrm>
          <a:custGeom>
            <a:avLst/>
            <a:gdLst>
              <a:gd name="T0" fmla="*/ 228600 w 5314950"/>
              <a:gd name="T1" fmla="*/ 1485900 h 1485900"/>
              <a:gd name="T2" fmla="*/ 0 w 5314950"/>
              <a:gd name="T3" fmla="*/ 0 h 1485900"/>
              <a:gd name="T4" fmla="*/ 5314950 w 5314950"/>
              <a:gd name="T5" fmla="*/ 1485900 h 1485900"/>
              <a:gd name="T6" fmla="*/ 228600 w 5314950"/>
              <a:gd name="T7" fmla="*/ 1485900 h 1485900"/>
              <a:gd name="T8" fmla="*/ 0 60000 65536"/>
              <a:gd name="T9" fmla="*/ 0 60000 65536"/>
              <a:gd name="T10" fmla="*/ 0 60000 65536"/>
              <a:gd name="T11" fmla="*/ 0 60000 65536"/>
              <a:gd name="T12" fmla="*/ 0 w 5314950"/>
              <a:gd name="T13" fmla="*/ 0 h 1485900"/>
              <a:gd name="T14" fmla="*/ 5314950 w 5314950"/>
              <a:gd name="T15" fmla="*/ 1485900 h 1485900"/>
            </a:gdLst>
            <a:ahLst/>
            <a:cxnLst>
              <a:cxn ang="T8">
                <a:pos x="T0" y="T1"/>
              </a:cxn>
              <a:cxn ang="T9">
                <a:pos x="T2" y="T3"/>
              </a:cxn>
              <a:cxn ang="T10">
                <a:pos x="T4" y="T5"/>
              </a:cxn>
              <a:cxn ang="T11">
                <a:pos x="T6" y="T7"/>
              </a:cxn>
            </a:cxnLst>
            <a:rect l="T12" t="T13" r="T14" b="T15"/>
            <a:pathLst>
              <a:path w="5314950" h="1485900">
                <a:moveTo>
                  <a:pt x="228600" y="1485900"/>
                </a:moveTo>
                <a:lnTo>
                  <a:pt x="0" y="0"/>
                </a:lnTo>
                <a:lnTo>
                  <a:pt x="5314950" y="1485900"/>
                </a:lnTo>
                <a:lnTo>
                  <a:pt x="228600" y="1485900"/>
                </a:lnTo>
                <a:close/>
              </a:path>
            </a:pathLst>
          </a:custGeom>
          <a:solidFill>
            <a:schemeClr val="accent1">
              <a:alpha val="56078"/>
            </a:schemeClr>
          </a:solidFill>
          <a:ln w="9525" cap="flat" cmpd="sng" algn="ctr">
            <a:solidFill>
              <a:schemeClr val="tx1"/>
            </a:solidFill>
            <a:prstDash val="solid"/>
            <a:round/>
            <a:headEnd type="none" w="med" len="med"/>
            <a:tailEnd type="none" w="med" len="med"/>
          </a:ln>
        </p:spPr>
        <p:txBody>
          <a:bodyPr/>
          <a:lstStyle/>
          <a:p>
            <a:endParaRPr lang="uk-UA"/>
          </a:p>
        </p:txBody>
      </p:sp>
      <p:sp>
        <p:nvSpPr>
          <p:cNvPr id="36867" name="Freihandform 1"/>
          <p:cNvSpPr>
            <a:spLocks/>
          </p:cNvSpPr>
          <p:nvPr/>
        </p:nvSpPr>
        <p:spPr bwMode="auto">
          <a:xfrm>
            <a:off x="819150" y="4229100"/>
            <a:ext cx="5314950" cy="1485900"/>
          </a:xfrm>
          <a:custGeom>
            <a:avLst/>
            <a:gdLst>
              <a:gd name="T0" fmla="*/ 228600 w 5314950"/>
              <a:gd name="T1" fmla="*/ 1485900 h 1485900"/>
              <a:gd name="T2" fmla="*/ 0 w 5314950"/>
              <a:gd name="T3" fmla="*/ 0 h 1485900"/>
              <a:gd name="T4" fmla="*/ 5314950 w 5314950"/>
              <a:gd name="T5" fmla="*/ 1485900 h 1485900"/>
              <a:gd name="T6" fmla="*/ 228600 w 5314950"/>
              <a:gd name="T7" fmla="*/ 1485900 h 1485900"/>
              <a:gd name="T8" fmla="*/ 0 60000 65536"/>
              <a:gd name="T9" fmla="*/ 0 60000 65536"/>
              <a:gd name="T10" fmla="*/ 0 60000 65536"/>
              <a:gd name="T11" fmla="*/ 0 60000 65536"/>
              <a:gd name="T12" fmla="*/ 0 w 5314950"/>
              <a:gd name="T13" fmla="*/ 0 h 1485900"/>
              <a:gd name="T14" fmla="*/ 5314950 w 5314950"/>
              <a:gd name="T15" fmla="*/ 1485900 h 1485900"/>
            </a:gdLst>
            <a:ahLst/>
            <a:cxnLst>
              <a:cxn ang="T8">
                <a:pos x="T0" y="T1"/>
              </a:cxn>
              <a:cxn ang="T9">
                <a:pos x="T2" y="T3"/>
              </a:cxn>
              <a:cxn ang="T10">
                <a:pos x="T4" y="T5"/>
              </a:cxn>
              <a:cxn ang="T11">
                <a:pos x="T6" y="T7"/>
              </a:cxn>
            </a:cxnLst>
            <a:rect l="T12" t="T13" r="T14" b="T15"/>
            <a:pathLst>
              <a:path w="5314950" h="1485900">
                <a:moveTo>
                  <a:pt x="228600" y="1485900"/>
                </a:moveTo>
                <a:lnTo>
                  <a:pt x="0" y="0"/>
                </a:lnTo>
                <a:lnTo>
                  <a:pt x="5314950" y="1485900"/>
                </a:lnTo>
                <a:lnTo>
                  <a:pt x="228600" y="1485900"/>
                </a:lnTo>
                <a:close/>
              </a:path>
            </a:pathLst>
          </a:custGeom>
          <a:solidFill>
            <a:schemeClr val="accent1">
              <a:alpha val="56078"/>
            </a:schemeClr>
          </a:solidFill>
          <a:ln w="9525" cap="flat" cmpd="sng" algn="ctr">
            <a:solidFill>
              <a:schemeClr val="tx1"/>
            </a:solidFill>
            <a:prstDash val="solid"/>
            <a:round/>
            <a:headEnd type="none" w="med" len="med"/>
            <a:tailEnd type="none" w="med" len="med"/>
          </a:ln>
        </p:spPr>
        <p:txBody>
          <a:bodyPr/>
          <a:lstStyle/>
          <a:p>
            <a:endParaRPr lang="uk-UA"/>
          </a:p>
        </p:txBody>
      </p:sp>
      <p:sp>
        <p:nvSpPr>
          <p:cNvPr id="36868" name="Rectangle 5"/>
          <p:cNvSpPr>
            <a:spLocks noChangeArrowheads="1"/>
          </p:cNvSpPr>
          <p:nvPr/>
        </p:nvSpPr>
        <p:spPr bwMode="auto">
          <a:xfrm>
            <a:off x="-180975" y="5754688"/>
            <a:ext cx="9324975" cy="269875"/>
          </a:xfrm>
          <a:prstGeom prst="rect">
            <a:avLst/>
          </a:prstGeom>
          <a:pattFill prst="ltUpDiag">
            <a:fgClr>
              <a:srgbClr val="00B050"/>
            </a:fgClr>
            <a:bgClr>
              <a:schemeClr val="bg1"/>
            </a:bgClr>
          </a:pattFill>
          <a:ln w="9525" algn="ctr">
            <a:noFill/>
            <a:round/>
            <a:headEnd/>
            <a:tailEnd/>
          </a:ln>
        </p:spPr>
        <p:txBody>
          <a:bodyPr/>
          <a:lstStyle/>
          <a:p>
            <a:pPr eaLnBrk="0" hangingPunct="0"/>
            <a:endParaRPr lang="de-CH"/>
          </a:p>
        </p:txBody>
      </p:sp>
      <p:cxnSp>
        <p:nvCxnSpPr>
          <p:cNvPr id="36869" name="Straight Connector 88"/>
          <p:cNvCxnSpPr>
            <a:cxnSpLocks noChangeShapeType="1"/>
          </p:cNvCxnSpPr>
          <p:nvPr/>
        </p:nvCxnSpPr>
        <p:spPr bwMode="auto">
          <a:xfrm>
            <a:off x="558800" y="4186238"/>
            <a:ext cx="0" cy="1565275"/>
          </a:xfrm>
          <a:prstGeom prst="line">
            <a:avLst/>
          </a:prstGeom>
          <a:noFill/>
          <a:ln w="57150" algn="ctr">
            <a:solidFill>
              <a:srgbClr val="000000"/>
            </a:solidFill>
            <a:round/>
            <a:headEnd/>
            <a:tailEnd/>
          </a:ln>
        </p:spPr>
      </p:cxnSp>
      <p:pic>
        <p:nvPicPr>
          <p:cNvPr id="36870" name="Picture 7"/>
          <p:cNvPicPr>
            <a:picLocks noChangeAspect="1" noChangeArrowheads="1"/>
          </p:cNvPicPr>
          <p:nvPr/>
        </p:nvPicPr>
        <p:blipFill>
          <a:blip r:embed="rId2" cstate="print"/>
          <a:srcRect/>
          <a:stretch>
            <a:fillRect/>
          </a:stretch>
        </p:blipFill>
        <p:spPr bwMode="auto">
          <a:xfrm rot="1075417">
            <a:off x="469900" y="4014788"/>
            <a:ext cx="530225" cy="287337"/>
          </a:xfrm>
          <a:prstGeom prst="rect">
            <a:avLst/>
          </a:prstGeom>
          <a:noFill/>
          <a:ln w="9525">
            <a:noFill/>
            <a:miter lim="800000"/>
            <a:headEnd/>
            <a:tailEnd/>
          </a:ln>
        </p:spPr>
      </p:pic>
      <p:grpSp>
        <p:nvGrpSpPr>
          <p:cNvPr id="2" name="Group 27"/>
          <p:cNvGrpSpPr>
            <a:grpSpLocks/>
          </p:cNvGrpSpPr>
          <p:nvPr/>
        </p:nvGrpSpPr>
        <p:grpSpPr bwMode="auto">
          <a:xfrm>
            <a:off x="3121025" y="4084638"/>
            <a:ext cx="5721350" cy="1711325"/>
            <a:chOff x="2892740" y="1673410"/>
            <a:chExt cx="5720665" cy="1711325"/>
          </a:xfrm>
        </p:grpSpPr>
        <p:sp>
          <p:nvSpPr>
            <p:cNvPr id="36891" name="Freihandform 109"/>
            <p:cNvSpPr>
              <a:spLocks/>
            </p:cNvSpPr>
            <p:nvPr/>
          </p:nvSpPr>
          <p:spPr bwMode="auto">
            <a:xfrm flipH="1">
              <a:off x="2892740" y="1826070"/>
              <a:ext cx="5314950" cy="1485900"/>
            </a:xfrm>
            <a:custGeom>
              <a:avLst/>
              <a:gdLst>
                <a:gd name="T0" fmla="*/ 228600 w 5314950"/>
                <a:gd name="T1" fmla="*/ 1485900 h 1485900"/>
                <a:gd name="T2" fmla="*/ 0 w 5314950"/>
                <a:gd name="T3" fmla="*/ 0 h 1485900"/>
                <a:gd name="T4" fmla="*/ 5314950 w 5314950"/>
                <a:gd name="T5" fmla="*/ 1485900 h 1485900"/>
                <a:gd name="T6" fmla="*/ 228600 w 5314950"/>
                <a:gd name="T7" fmla="*/ 1485900 h 1485900"/>
                <a:gd name="T8" fmla="*/ 0 60000 65536"/>
                <a:gd name="T9" fmla="*/ 0 60000 65536"/>
                <a:gd name="T10" fmla="*/ 0 60000 65536"/>
                <a:gd name="T11" fmla="*/ 0 60000 65536"/>
                <a:gd name="T12" fmla="*/ 0 w 5314950"/>
                <a:gd name="T13" fmla="*/ 0 h 1485900"/>
                <a:gd name="T14" fmla="*/ 5314950 w 5314950"/>
                <a:gd name="T15" fmla="*/ 1485900 h 1485900"/>
              </a:gdLst>
              <a:ahLst/>
              <a:cxnLst>
                <a:cxn ang="T8">
                  <a:pos x="T0" y="T1"/>
                </a:cxn>
                <a:cxn ang="T9">
                  <a:pos x="T2" y="T3"/>
                </a:cxn>
                <a:cxn ang="T10">
                  <a:pos x="T4" y="T5"/>
                </a:cxn>
                <a:cxn ang="T11">
                  <a:pos x="T6" y="T7"/>
                </a:cxn>
              </a:cxnLst>
              <a:rect l="T12" t="T13" r="T14" b="T15"/>
              <a:pathLst>
                <a:path w="5314950" h="1485900">
                  <a:moveTo>
                    <a:pt x="228600" y="1485900"/>
                  </a:moveTo>
                  <a:lnTo>
                    <a:pt x="0" y="0"/>
                  </a:lnTo>
                  <a:lnTo>
                    <a:pt x="5314950" y="1485900"/>
                  </a:lnTo>
                  <a:lnTo>
                    <a:pt x="228600" y="1485900"/>
                  </a:lnTo>
                  <a:close/>
                </a:path>
              </a:pathLst>
            </a:custGeom>
            <a:solidFill>
              <a:schemeClr val="accent1">
                <a:alpha val="56078"/>
              </a:schemeClr>
            </a:solidFill>
            <a:ln w="9525" cap="flat" cmpd="sng" algn="ctr">
              <a:solidFill>
                <a:schemeClr val="tx1"/>
              </a:solidFill>
              <a:prstDash val="solid"/>
              <a:round/>
              <a:headEnd type="none" w="med" len="med"/>
              <a:tailEnd type="none" w="med" len="med"/>
            </a:ln>
          </p:spPr>
          <p:txBody>
            <a:bodyPr/>
            <a:lstStyle/>
            <a:p>
              <a:endParaRPr lang="uk-UA"/>
            </a:p>
          </p:txBody>
        </p:sp>
        <p:grpSp>
          <p:nvGrpSpPr>
            <p:cNvPr id="36892" name="Group 26"/>
            <p:cNvGrpSpPr>
              <a:grpSpLocks/>
            </p:cNvGrpSpPr>
            <p:nvPr/>
          </p:nvGrpSpPr>
          <p:grpSpPr bwMode="auto">
            <a:xfrm>
              <a:off x="8083180" y="1673410"/>
              <a:ext cx="530225" cy="1711325"/>
              <a:chOff x="8147050" y="4000500"/>
              <a:chExt cx="530225" cy="1711325"/>
            </a:xfrm>
          </p:grpSpPr>
          <p:pic>
            <p:nvPicPr>
              <p:cNvPr id="36893" name="Picture 7"/>
              <p:cNvPicPr>
                <a:picLocks noChangeAspect="1" noChangeArrowheads="1"/>
              </p:cNvPicPr>
              <p:nvPr/>
            </p:nvPicPr>
            <p:blipFill>
              <a:blip r:embed="rId2" cstate="print"/>
              <a:srcRect/>
              <a:stretch>
                <a:fillRect/>
              </a:stretch>
            </p:blipFill>
            <p:spPr bwMode="auto">
              <a:xfrm rot="20524583" flipH="1">
                <a:off x="8147050" y="4000500"/>
                <a:ext cx="530225" cy="287338"/>
              </a:xfrm>
              <a:prstGeom prst="rect">
                <a:avLst/>
              </a:prstGeom>
              <a:noFill/>
              <a:ln w="9525">
                <a:noFill/>
                <a:miter lim="800000"/>
                <a:headEnd/>
                <a:tailEnd/>
              </a:ln>
            </p:spPr>
          </p:pic>
          <p:cxnSp>
            <p:nvCxnSpPr>
              <p:cNvPr id="36894" name="Straight Connector 89"/>
              <p:cNvCxnSpPr>
                <a:cxnSpLocks noChangeShapeType="1"/>
              </p:cNvCxnSpPr>
              <p:nvPr/>
            </p:nvCxnSpPr>
            <p:spPr bwMode="auto">
              <a:xfrm>
                <a:off x="8561388" y="4227513"/>
                <a:ext cx="0" cy="1484312"/>
              </a:xfrm>
              <a:prstGeom prst="line">
                <a:avLst/>
              </a:prstGeom>
              <a:noFill/>
              <a:ln w="57150" algn="ctr">
                <a:solidFill>
                  <a:srgbClr val="000000"/>
                </a:solidFill>
                <a:round/>
                <a:headEnd/>
                <a:tailEnd/>
              </a:ln>
            </p:spPr>
          </p:cxnSp>
        </p:grpSp>
      </p:grpSp>
      <p:cxnSp>
        <p:nvCxnSpPr>
          <p:cNvPr id="36872" name="Straight Connector 2"/>
          <p:cNvCxnSpPr>
            <a:cxnSpLocks noChangeShapeType="1"/>
          </p:cNvCxnSpPr>
          <p:nvPr/>
        </p:nvCxnSpPr>
        <p:spPr bwMode="auto">
          <a:xfrm flipV="1">
            <a:off x="-180975" y="5711825"/>
            <a:ext cx="9432925" cy="11113"/>
          </a:xfrm>
          <a:prstGeom prst="line">
            <a:avLst/>
          </a:prstGeom>
          <a:noFill/>
          <a:ln w="57150" algn="ctr">
            <a:solidFill>
              <a:srgbClr val="00B050"/>
            </a:solidFill>
            <a:round/>
            <a:headEnd/>
            <a:tailEnd/>
          </a:ln>
        </p:spPr>
      </p:cxnSp>
      <p:pic>
        <p:nvPicPr>
          <p:cNvPr id="36873" name="Picture 7"/>
          <p:cNvPicPr>
            <a:picLocks noChangeAspect="1" noChangeArrowheads="1"/>
          </p:cNvPicPr>
          <p:nvPr/>
        </p:nvPicPr>
        <p:blipFill>
          <a:blip r:embed="rId2" cstate="print"/>
          <a:srcRect/>
          <a:stretch>
            <a:fillRect/>
          </a:stretch>
        </p:blipFill>
        <p:spPr bwMode="auto">
          <a:xfrm rot="1075417">
            <a:off x="4513263" y="4057650"/>
            <a:ext cx="531812" cy="287338"/>
          </a:xfrm>
          <a:prstGeom prst="rect">
            <a:avLst/>
          </a:prstGeom>
          <a:noFill/>
          <a:ln w="9525">
            <a:noFill/>
            <a:miter lim="800000"/>
            <a:headEnd/>
            <a:tailEnd/>
          </a:ln>
        </p:spPr>
      </p:pic>
      <p:cxnSp>
        <p:nvCxnSpPr>
          <p:cNvPr id="36874" name="Straight Connector 25"/>
          <p:cNvCxnSpPr>
            <a:cxnSpLocks noChangeShapeType="1"/>
          </p:cNvCxnSpPr>
          <p:nvPr/>
        </p:nvCxnSpPr>
        <p:spPr bwMode="auto">
          <a:xfrm>
            <a:off x="4557713" y="4311650"/>
            <a:ext cx="0" cy="1484313"/>
          </a:xfrm>
          <a:prstGeom prst="line">
            <a:avLst/>
          </a:prstGeom>
          <a:noFill/>
          <a:ln w="57150" algn="ctr">
            <a:solidFill>
              <a:srgbClr val="000000"/>
            </a:solidFill>
            <a:round/>
            <a:headEnd/>
            <a:tailEnd/>
          </a:ln>
        </p:spPr>
      </p:cxnSp>
      <p:grpSp>
        <p:nvGrpSpPr>
          <p:cNvPr id="4" name="Group 25"/>
          <p:cNvGrpSpPr>
            <a:grpSpLocks/>
          </p:cNvGrpSpPr>
          <p:nvPr/>
        </p:nvGrpSpPr>
        <p:grpSpPr bwMode="auto">
          <a:xfrm>
            <a:off x="-1000125" y="3733800"/>
            <a:ext cx="5749925" cy="1944688"/>
            <a:chOff x="2053110" y="833780"/>
            <a:chExt cx="5750307" cy="1943880"/>
          </a:xfrm>
        </p:grpSpPr>
        <p:sp>
          <p:nvSpPr>
            <p:cNvPr id="36887" name="Freihandform 107"/>
            <p:cNvSpPr>
              <a:spLocks/>
            </p:cNvSpPr>
            <p:nvPr/>
          </p:nvSpPr>
          <p:spPr bwMode="auto">
            <a:xfrm flipH="1">
              <a:off x="2053110" y="1291760"/>
              <a:ext cx="5314950" cy="1485900"/>
            </a:xfrm>
            <a:custGeom>
              <a:avLst/>
              <a:gdLst>
                <a:gd name="T0" fmla="*/ 228600 w 5314950"/>
                <a:gd name="T1" fmla="*/ 1485900 h 1485900"/>
                <a:gd name="T2" fmla="*/ 0 w 5314950"/>
                <a:gd name="T3" fmla="*/ 0 h 1485900"/>
                <a:gd name="T4" fmla="*/ 5314950 w 5314950"/>
                <a:gd name="T5" fmla="*/ 1485900 h 1485900"/>
                <a:gd name="T6" fmla="*/ 228600 w 5314950"/>
                <a:gd name="T7" fmla="*/ 1485900 h 1485900"/>
                <a:gd name="T8" fmla="*/ 0 60000 65536"/>
                <a:gd name="T9" fmla="*/ 0 60000 65536"/>
                <a:gd name="T10" fmla="*/ 0 60000 65536"/>
                <a:gd name="T11" fmla="*/ 0 60000 65536"/>
                <a:gd name="T12" fmla="*/ 0 w 5314950"/>
                <a:gd name="T13" fmla="*/ 0 h 1485900"/>
                <a:gd name="T14" fmla="*/ 5314950 w 5314950"/>
                <a:gd name="T15" fmla="*/ 1485900 h 1485900"/>
              </a:gdLst>
              <a:ahLst/>
              <a:cxnLst>
                <a:cxn ang="T8">
                  <a:pos x="T0" y="T1"/>
                </a:cxn>
                <a:cxn ang="T9">
                  <a:pos x="T2" y="T3"/>
                </a:cxn>
                <a:cxn ang="T10">
                  <a:pos x="T4" y="T5"/>
                </a:cxn>
                <a:cxn ang="T11">
                  <a:pos x="T6" y="T7"/>
                </a:cxn>
              </a:cxnLst>
              <a:rect l="T12" t="T13" r="T14" b="T15"/>
              <a:pathLst>
                <a:path w="5314950" h="1485900">
                  <a:moveTo>
                    <a:pt x="228600" y="1485900"/>
                  </a:moveTo>
                  <a:lnTo>
                    <a:pt x="0" y="0"/>
                  </a:lnTo>
                  <a:lnTo>
                    <a:pt x="5314950" y="1485900"/>
                  </a:lnTo>
                  <a:lnTo>
                    <a:pt x="228600" y="1485900"/>
                  </a:lnTo>
                  <a:close/>
                </a:path>
              </a:pathLst>
            </a:custGeom>
            <a:solidFill>
              <a:schemeClr val="accent1">
                <a:alpha val="56078"/>
              </a:schemeClr>
            </a:solidFill>
            <a:ln w="9525" cap="flat" cmpd="sng" algn="ctr">
              <a:solidFill>
                <a:schemeClr val="tx1"/>
              </a:solidFill>
              <a:prstDash val="solid"/>
              <a:round/>
              <a:headEnd type="none" w="med" len="med"/>
              <a:tailEnd type="none" w="med" len="med"/>
            </a:ln>
          </p:spPr>
          <p:txBody>
            <a:bodyPr/>
            <a:lstStyle/>
            <a:p>
              <a:endParaRPr lang="uk-UA"/>
            </a:p>
          </p:txBody>
        </p:sp>
        <p:grpSp>
          <p:nvGrpSpPr>
            <p:cNvPr id="36888" name="Group 24"/>
            <p:cNvGrpSpPr>
              <a:grpSpLocks/>
            </p:cNvGrpSpPr>
            <p:nvPr/>
          </p:nvGrpSpPr>
          <p:grpSpPr bwMode="auto">
            <a:xfrm>
              <a:off x="6938230" y="833780"/>
              <a:ext cx="865187" cy="552450"/>
              <a:chOff x="3735388" y="3762375"/>
              <a:chExt cx="865187" cy="552450"/>
            </a:xfrm>
          </p:grpSpPr>
          <p:pic>
            <p:nvPicPr>
              <p:cNvPr id="36889" name="Picture 7"/>
              <p:cNvPicPr>
                <a:picLocks noChangeAspect="1" noChangeArrowheads="1"/>
              </p:cNvPicPr>
              <p:nvPr/>
            </p:nvPicPr>
            <p:blipFill>
              <a:blip r:embed="rId2" cstate="print"/>
              <a:srcRect/>
              <a:stretch>
                <a:fillRect/>
              </a:stretch>
            </p:blipFill>
            <p:spPr bwMode="auto">
              <a:xfrm rot="20524583" flipH="1">
                <a:off x="4070350" y="4027488"/>
                <a:ext cx="530225" cy="287337"/>
              </a:xfrm>
              <a:prstGeom prst="rect">
                <a:avLst/>
              </a:prstGeom>
              <a:noFill/>
              <a:ln w="9525">
                <a:noFill/>
                <a:miter lim="800000"/>
                <a:headEnd/>
                <a:tailEnd/>
              </a:ln>
            </p:spPr>
          </p:pic>
          <p:sp>
            <p:nvSpPr>
              <p:cNvPr id="36890" name="TextBox 123"/>
              <p:cNvSpPr txBox="1">
                <a:spLocks noChangeArrowheads="1"/>
              </p:cNvSpPr>
              <p:nvPr/>
            </p:nvSpPr>
            <p:spPr bwMode="auto">
              <a:xfrm>
                <a:off x="3735388" y="3762375"/>
                <a:ext cx="760412" cy="230188"/>
              </a:xfrm>
              <a:prstGeom prst="rect">
                <a:avLst/>
              </a:prstGeom>
              <a:noFill/>
              <a:ln w="9525">
                <a:noFill/>
                <a:miter lim="800000"/>
                <a:headEnd/>
                <a:tailEnd/>
              </a:ln>
            </p:spPr>
            <p:txBody>
              <a:bodyPr>
                <a:spAutoFit/>
              </a:bodyPr>
              <a:lstStyle/>
              <a:p>
                <a:r>
                  <a:rPr lang="de-CH" sz="1100"/>
                  <a:t>Slave 1.1</a:t>
                </a:r>
              </a:p>
            </p:txBody>
          </p:sp>
        </p:grpSp>
      </p:grpSp>
      <p:sp>
        <p:nvSpPr>
          <p:cNvPr id="36876" name="Title 2"/>
          <p:cNvSpPr>
            <a:spLocks noGrp="1"/>
          </p:cNvSpPr>
          <p:nvPr>
            <p:ph type="title"/>
          </p:nvPr>
        </p:nvSpPr>
        <p:spPr/>
        <p:txBody>
          <a:bodyPr/>
          <a:lstStyle/>
          <a:p>
            <a:r>
              <a:rPr lang="ru-RU" dirty="0" smtClean="0">
                <a:solidFill>
                  <a:srgbClr val="C00000"/>
                </a:solidFill>
              </a:rPr>
              <a:t>Интеллектуальные ПИК датчики </a:t>
            </a:r>
            <a:r>
              <a:rPr lang="nl-BE" dirty="0" smtClean="0">
                <a:solidFill>
                  <a:srgbClr val="C00000"/>
                </a:solidFill>
              </a:rPr>
              <a:t>– </a:t>
            </a:r>
            <a:br>
              <a:rPr lang="nl-BE" dirty="0" smtClean="0">
                <a:solidFill>
                  <a:srgbClr val="C00000"/>
                </a:solidFill>
              </a:rPr>
            </a:br>
            <a:r>
              <a:rPr lang="ru-RU" dirty="0" smtClean="0">
                <a:solidFill>
                  <a:srgbClr val="C00000"/>
                </a:solidFill>
              </a:rPr>
              <a:t>Уникальное решение</a:t>
            </a:r>
            <a:r>
              <a:rPr lang="nl-BE" dirty="0" smtClean="0">
                <a:solidFill>
                  <a:srgbClr val="C00000"/>
                </a:solidFill>
              </a:rPr>
              <a:t> Xtralis</a:t>
            </a:r>
            <a:r>
              <a:rPr lang="ru-RU" dirty="0" smtClean="0">
                <a:solidFill>
                  <a:srgbClr val="C00000"/>
                </a:solidFill>
              </a:rPr>
              <a:t> </a:t>
            </a:r>
            <a:r>
              <a:rPr lang="en-US" dirty="0" smtClean="0">
                <a:solidFill>
                  <a:srgbClr val="C00000"/>
                </a:solidFill>
              </a:rPr>
              <a:t>STA</a:t>
            </a:r>
          </a:p>
        </p:txBody>
      </p:sp>
      <p:sp>
        <p:nvSpPr>
          <p:cNvPr id="29" name="TextBox 123"/>
          <p:cNvSpPr txBox="1">
            <a:spLocks noChangeArrowheads="1"/>
          </p:cNvSpPr>
          <p:nvPr/>
        </p:nvSpPr>
        <p:spPr bwMode="auto">
          <a:xfrm>
            <a:off x="8007350" y="3810000"/>
            <a:ext cx="760413" cy="431800"/>
          </a:xfrm>
          <a:prstGeom prst="rect">
            <a:avLst/>
          </a:prstGeom>
          <a:noFill/>
          <a:ln w="9525">
            <a:noFill/>
            <a:miter lim="800000"/>
            <a:headEnd/>
            <a:tailEnd/>
          </a:ln>
        </p:spPr>
        <p:txBody>
          <a:bodyPr>
            <a:spAutoFit/>
          </a:bodyPr>
          <a:lstStyle/>
          <a:p>
            <a:r>
              <a:rPr lang="de-CH" sz="1100"/>
              <a:t>Slave 1.2</a:t>
            </a:r>
          </a:p>
        </p:txBody>
      </p:sp>
      <p:sp>
        <p:nvSpPr>
          <p:cNvPr id="33" name="Freeform 32"/>
          <p:cNvSpPr>
            <a:spLocks/>
          </p:cNvSpPr>
          <p:nvPr/>
        </p:nvSpPr>
        <p:spPr bwMode="auto">
          <a:xfrm>
            <a:off x="990600" y="4678363"/>
            <a:ext cx="4144963" cy="1006475"/>
          </a:xfrm>
          <a:custGeom>
            <a:avLst/>
            <a:gdLst>
              <a:gd name="T0" fmla="*/ 0 w 4145280"/>
              <a:gd name="T1" fmla="*/ 477235 h 1005840"/>
              <a:gd name="T2" fmla="*/ 76104 w 4145280"/>
              <a:gd name="T3" fmla="*/ 1016048 h 1005840"/>
              <a:gd name="T4" fmla="*/ 4140193 w 4145280"/>
              <a:gd name="T5" fmla="*/ 1016048 h 1005840"/>
              <a:gd name="T6" fmla="*/ 4079328 w 4145280"/>
              <a:gd name="T7" fmla="*/ 738945 h 1005840"/>
              <a:gd name="T8" fmla="*/ 3592225 w 4145280"/>
              <a:gd name="T9" fmla="*/ 600394 h 1005840"/>
              <a:gd name="T10" fmla="*/ 3135600 w 4145280"/>
              <a:gd name="T11" fmla="*/ 738945 h 1005840"/>
              <a:gd name="T12" fmla="*/ 3196494 w 4145280"/>
              <a:gd name="T13" fmla="*/ 446446 h 1005840"/>
              <a:gd name="T14" fmla="*/ 1522144 w 4145280"/>
              <a:gd name="T15" fmla="*/ 0 h 1005840"/>
              <a:gd name="T16" fmla="*/ 0 w 4145280"/>
              <a:gd name="T17" fmla="*/ 477235 h 10058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45280"/>
              <a:gd name="T28" fmla="*/ 0 h 1005840"/>
              <a:gd name="T29" fmla="*/ 4145280 w 4145280"/>
              <a:gd name="T30" fmla="*/ 1005840 h 10058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45280" h="1005840">
                <a:moveTo>
                  <a:pt x="0" y="472440"/>
                </a:moveTo>
                <a:lnTo>
                  <a:pt x="76200" y="1005840"/>
                </a:lnTo>
                <a:lnTo>
                  <a:pt x="4145280" y="1005840"/>
                </a:lnTo>
                <a:lnTo>
                  <a:pt x="4084320" y="731520"/>
                </a:lnTo>
                <a:lnTo>
                  <a:pt x="3596640" y="594360"/>
                </a:lnTo>
                <a:lnTo>
                  <a:pt x="3139440" y="731520"/>
                </a:lnTo>
                <a:lnTo>
                  <a:pt x="3200400" y="441960"/>
                </a:lnTo>
                <a:lnTo>
                  <a:pt x="1524000" y="0"/>
                </a:lnTo>
                <a:lnTo>
                  <a:pt x="0" y="472440"/>
                </a:lnTo>
                <a:close/>
              </a:path>
            </a:pathLst>
          </a:custGeom>
          <a:solidFill>
            <a:srgbClr val="FF0000"/>
          </a:solidFill>
          <a:ln w="9525" cap="flat" cmpd="sng" algn="ctr">
            <a:solidFill>
              <a:schemeClr val="tx1"/>
            </a:solidFill>
            <a:prstDash val="solid"/>
            <a:round/>
            <a:headEnd type="none" w="med" len="med"/>
            <a:tailEnd type="none" w="med" len="med"/>
          </a:ln>
        </p:spPr>
        <p:txBody>
          <a:bodyPr/>
          <a:lstStyle/>
          <a:p>
            <a:endParaRPr lang="uk-UA"/>
          </a:p>
        </p:txBody>
      </p:sp>
      <p:sp>
        <p:nvSpPr>
          <p:cNvPr id="12" name="TextBox 122"/>
          <p:cNvSpPr txBox="1">
            <a:spLocks noChangeArrowheads="1"/>
          </p:cNvSpPr>
          <p:nvPr/>
        </p:nvSpPr>
        <p:spPr bwMode="auto">
          <a:xfrm>
            <a:off x="300038" y="3706813"/>
            <a:ext cx="804862" cy="271462"/>
          </a:xfrm>
          <a:prstGeom prst="rect">
            <a:avLst/>
          </a:prstGeom>
          <a:noFill/>
          <a:ln w="9525">
            <a:noFill/>
            <a:miter lim="800000"/>
            <a:headEnd/>
            <a:tailEnd/>
          </a:ln>
        </p:spPr>
        <p:txBody>
          <a:bodyPr wrap="none">
            <a:spAutoFit/>
          </a:bodyPr>
          <a:lstStyle/>
          <a:p>
            <a:r>
              <a:rPr lang="de-CH" sz="1400" b="1"/>
              <a:t>Master 1</a:t>
            </a:r>
          </a:p>
        </p:txBody>
      </p:sp>
      <p:sp>
        <p:nvSpPr>
          <p:cNvPr id="15" name="TextBox 33"/>
          <p:cNvSpPr txBox="1">
            <a:spLocks noChangeArrowheads="1"/>
          </p:cNvSpPr>
          <p:nvPr/>
        </p:nvSpPr>
        <p:spPr bwMode="auto">
          <a:xfrm>
            <a:off x="4557713" y="3657600"/>
            <a:ext cx="804862" cy="273050"/>
          </a:xfrm>
          <a:prstGeom prst="rect">
            <a:avLst/>
          </a:prstGeom>
          <a:noFill/>
          <a:ln w="9525">
            <a:noFill/>
            <a:miter lim="800000"/>
            <a:headEnd/>
            <a:tailEnd/>
          </a:ln>
        </p:spPr>
        <p:txBody>
          <a:bodyPr wrap="none">
            <a:spAutoFit/>
          </a:bodyPr>
          <a:lstStyle/>
          <a:p>
            <a:r>
              <a:rPr lang="de-CH" sz="1400" b="1"/>
              <a:t>Master 2</a:t>
            </a:r>
          </a:p>
        </p:txBody>
      </p:sp>
      <p:grpSp>
        <p:nvGrpSpPr>
          <p:cNvPr id="6" name="Group 47"/>
          <p:cNvGrpSpPr>
            <a:grpSpLocks/>
          </p:cNvGrpSpPr>
          <p:nvPr/>
        </p:nvGrpSpPr>
        <p:grpSpPr bwMode="auto">
          <a:xfrm>
            <a:off x="543738" y="2208213"/>
            <a:ext cx="7844612" cy="1296987"/>
            <a:chOff x="543324" y="2207720"/>
            <a:chExt cx="7845176" cy="1297610"/>
          </a:xfrm>
        </p:grpSpPr>
        <p:sp>
          <p:nvSpPr>
            <p:cNvPr id="36882" name="Up-Down Arrow 37"/>
            <p:cNvSpPr>
              <a:spLocks noChangeArrowheads="1"/>
            </p:cNvSpPr>
            <p:nvPr/>
          </p:nvSpPr>
          <p:spPr bwMode="auto">
            <a:xfrm>
              <a:off x="602840" y="3128808"/>
              <a:ext cx="305320" cy="376522"/>
            </a:xfrm>
            <a:prstGeom prst="upDownArrow">
              <a:avLst>
                <a:gd name="adj1" fmla="val 50000"/>
                <a:gd name="adj2" fmla="val 50002"/>
              </a:avLst>
            </a:prstGeom>
            <a:solidFill>
              <a:srgbClr val="FFC000"/>
            </a:solidFill>
            <a:ln w="9525" algn="ctr">
              <a:solidFill>
                <a:schemeClr val="tx1"/>
              </a:solidFill>
              <a:round/>
              <a:headEnd/>
              <a:tailEnd/>
            </a:ln>
          </p:spPr>
          <p:txBody>
            <a:bodyPr/>
            <a:lstStyle/>
            <a:p>
              <a:pPr eaLnBrk="0" hangingPunct="0"/>
              <a:endParaRPr lang="uk-UA"/>
            </a:p>
          </p:txBody>
        </p:sp>
        <p:sp>
          <p:nvSpPr>
            <p:cNvPr id="36883" name="Up-Down Arrow 38"/>
            <p:cNvSpPr>
              <a:spLocks noChangeArrowheads="1"/>
            </p:cNvSpPr>
            <p:nvPr/>
          </p:nvSpPr>
          <p:spPr bwMode="auto">
            <a:xfrm>
              <a:off x="4190350" y="3128808"/>
              <a:ext cx="305320" cy="376522"/>
            </a:xfrm>
            <a:prstGeom prst="upDownArrow">
              <a:avLst>
                <a:gd name="adj1" fmla="val 50000"/>
                <a:gd name="adj2" fmla="val 50002"/>
              </a:avLst>
            </a:prstGeom>
            <a:solidFill>
              <a:srgbClr val="FFC000"/>
            </a:solidFill>
            <a:ln w="9525" algn="ctr">
              <a:solidFill>
                <a:schemeClr val="tx1"/>
              </a:solidFill>
              <a:round/>
              <a:headEnd/>
              <a:tailEnd/>
            </a:ln>
          </p:spPr>
          <p:txBody>
            <a:bodyPr/>
            <a:lstStyle/>
            <a:p>
              <a:pPr eaLnBrk="0" hangingPunct="0"/>
              <a:endParaRPr lang="uk-UA"/>
            </a:p>
          </p:txBody>
        </p:sp>
        <p:sp>
          <p:nvSpPr>
            <p:cNvPr id="36884" name="Up-Down Arrow 39"/>
            <p:cNvSpPr>
              <a:spLocks noChangeArrowheads="1"/>
            </p:cNvSpPr>
            <p:nvPr/>
          </p:nvSpPr>
          <p:spPr bwMode="auto">
            <a:xfrm>
              <a:off x="8083180" y="3128808"/>
              <a:ext cx="305320" cy="376522"/>
            </a:xfrm>
            <a:prstGeom prst="upDownArrow">
              <a:avLst>
                <a:gd name="adj1" fmla="val 50000"/>
                <a:gd name="adj2" fmla="val 50002"/>
              </a:avLst>
            </a:prstGeom>
            <a:solidFill>
              <a:srgbClr val="FFC000"/>
            </a:solidFill>
            <a:ln w="9525" algn="ctr">
              <a:solidFill>
                <a:schemeClr val="tx1"/>
              </a:solidFill>
              <a:round/>
              <a:headEnd/>
              <a:tailEnd/>
            </a:ln>
          </p:spPr>
          <p:txBody>
            <a:bodyPr/>
            <a:lstStyle/>
            <a:p>
              <a:pPr eaLnBrk="0" hangingPunct="0"/>
              <a:endParaRPr lang="uk-UA"/>
            </a:p>
          </p:txBody>
        </p:sp>
        <p:cxnSp>
          <p:nvCxnSpPr>
            <p:cNvPr id="36885" name="Straight Connector 42"/>
            <p:cNvCxnSpPr>
              <a:cxnSpLocks noChangeShapeType="1"/>
            </p:cNvCxnSpPr>
            <p:nvPr/>
          </p:nvCxnSpPr>
          <p:spPr bwMode="auto">
            <a:xfrm>
              <a:off x="755500" y="3047350"/>
              <a:ext cx="7480340" cy="0"/>
            </a:xfrm>
            <a:prstGeom prst="line">
              <a:avLst/>
            </a:prstGeom>
            <a:noFill/>
            <a:ln w="76200" algn="ctr">
              <a:solidFill>
                <a:srgbClr val="FFC000"/>
              </a:solidFill>
              <a:round/>
              <a:headEnd/>
              <a:tailEnd/>
            </a:ln>
          </p:spPr>
        </p:cxnSp>
        <p:sp>
          <p:nvSpPr>
            <p:cNvPr id="36886" name="TextBox 45"/>
            <p:cNvSpPr txBox="1">
              <a:spLocks noChangeArrowheads="1"/>
            </p:cNvSpPr>
            <p:nvPr/>
          </p:nvSpPr>
          <p:spPr bwMode="auto">
            <a:xfrm>
              <a:off x="543324" y="2207720"/>
              <a:ext cx="7716000" cy="831396"/>
            </a:xfrm>
            <a:prstGeom prst="rect">
              <a:avLst/>
            </a:prstGeom>
            <a:noFill/>
            <a:ln w="9525">
              <a:noFill/>
              <a:miter lim="800000"/>
              <a:headEnd/>
              <a:tailEnd/>
            </a:ln>
          </p:spPr>
          <p:txBody>
            <a:bodyPr wrap="none">
              <a:spAutoFit/>
            </a:bodyPr>
            <a:lstStyle/>
            <a:p>
              <a:pPr algn="ctr"/>
              <a:r>
                <a:rPr lang="ru-RU" dirty="0" smtClean="0"/>
                <a:t>Обмен информацией между ведущим и 2 ведомыми</a:t>
              </a:r>
              <a:endParaRPr lang="nl-BE" dirty="0"/>
            </a:p>
            <a:p>
              <a:pPr algn="ctr"/>
              <a:r>
                <a:rPr lang="ru-RU" dirty="0" smtClean="0"/>
                <a:t>Интеллектуальный анализ</a:t>
              </a:r>
              <a:endParaRPr lang="en-US" dirty="0"/>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ox(i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ox(in)">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animBg="1"/>
      <p:bldP spid="12"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296863" y="725488"/>
            <a:ext cx="8549617" cy="719137"/>
          </a:xfrm>
        </p:spPr>
        <p:txBody>
          <a:bodyPr/>
          <a:lstStyle/>
          <a:p>
            <a:r>
              <a:rPr lang="ru-RU" dirty="0" smtClean="0">
                <a:solidFill>
                  <a:srgbClr val="C00000"/>
                </a:solidFill>
              </a:rPr>
              <a:t>Интеллектуальная ПИК технология </a:t>
            </a:r>
            <a:r>
              <a:rPr lang="en-GB" dirty="0" smtClean="0">
                <a:solidFill>
                  <a:srgbClr val="C00000"/>
                </a:solidFill>
              </a:rPr>
              <a:t>(</a:t>
            </a:r>
            <a:r>
              <a:rPr lang="en-GB" dirty="0" err="1" smtClean="0">
                <a:solidFill>
                  <a:srgbClr val="C00000"/>
                </a:solidFill>
              </a:rPr>
              <a:t>iaPIR</a:t>
            </a:r>
            <a:r>
              <a:rPr lang="en-GB" dirty="0" smtClean="0">
                <a:solidFill>
                  <a:srgbClr val="C00000"/>
                </a:solidFill>
              </a:rPr>
              <a:t>) - </a:t>
            </a:r>
            <a:r>
              <a:rPr lang="ru-RU" dirty="0" smtClean="0">
                <a:solidFill>
                  <a:srgbClr val="C00000"/>
                </a:solidFill>
              </a:rPr>
              <a:t>Настройка</a:t>
            </a:r>
            <a:endParaRPr lang="en-GB" dirty="0" smtClean="0">
              <a:solidFill>
                <a:srgbClr val="C00000"/>
              </a:solidFill>
            </a:endParaRPr>
          </a:p>
        </p:txBody>
      </p:sp>
      <p:pic>
        <p:nvPicPr>
          <p:cNvPr id="37891" name="Picture 5"/>
          <p:cNvPicPr>
            <a:picLocks noChangeAspect="1" noChangeArrowheads="1"/>
          </p:cNvPicPr>
          <p:nvPr/>
        </p:nvPicPr>
        <p:blipFill>
          <a:blip r:embed="rId3" cstate="print"/>
          <a:srcRect/>
          <a:stretch>
            <a:fillRect/>
          </a:stretch>
        </p:blipFill>
        <p:spPr bwMode="auto">
          <a:xfrm>
            <a:off x="0" y="2525713"/>
            <a:ext cx="9105900" cy="20478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cstate="print"/>
          <a:srcRect/>
          <a:stretch>
            <a:fillRect/>
          </a:stretch>
        </p:blipFill>
        <p:spPr bwMode="auto">
          <a:xfrm>
            <a:off x="223838" y="1673225"/>
            <a:ext cx="8623300" cy="4122738"/>
          </a:xfrm>
          <a:prstGeom prst="rect">
            <a:avLst/>
          </a:prstGeom>
          <a:noFill/>
          <a:ln w="9525">
            <a:noFill/>
            <a:miter lim="800000"/>
            <a:headEnd/>
            <a:tailEnd/>
          </a:ln>
        </p:spPr>
      </p:pic>
      <p:sp>
        <p:nvSpPr>
          <p:cNvPr id="38915" name="Titel 1"/>
          <p:cNvSpPr>
            <a:spLocks noGrp="1"/>
          </p:cNvSpPr>
          <p:nvPr>
            <p:ph type="title"/>
          </p:nvPr>
        </p:nvSpPr>
        <p:spPr>
          <a:xfrm>
            <a:off x="296863" y="725488"/>
            <a:ext cx="7038975" cy="719137"/>
          </a:xfrm>
        </p:spPr>
        <p:txBody>
          <a:bodyPr/>
          <a:lstStyle/>
          <a:p>
            <a:r>
              <a:rPr lang="ru-RU" dirty="0" smtClean="0">
                <a:solidFill>
                  <a:srgbClr val="C00000"/>
                </a:solidFill>
              </a:rPr>
              <a:t>Интеллектуальная ПИК технология </a:t>
            </a:r>
            <a:r>
              <a:rPr lang="en-GB" dirty="0" smtClean="0">
                <a:solidFill>
                  <a:srgbClr val="C00000"/>
                </a:solidFill>
              </a:rPr>
              <a:t>(</a:t>
            </a:r>
            <a:r>
              <a:rPr lang="en-GB" dirty="0" err="1" smtClean="0">
                <a:solidFill>
                  <a:srgbClr val="C00000"/>
                </a:solidFill>
              </a:rPr>
              <a:t>iaPIR</a:t>
            </a:r>
            <a:r>
              <a:rPr lang="en-GB" dirty="0" smtClean="0">
                <a:solidFill>
                  <a:srgbClr val="C00000"/>
                </a:solidFill>
              </a:rPr>
              <a:t>) – </a:t>
            </a:r>
            <a:r>
              <a:rPr lang="ru-RU" dirty="0" smtClean="0">
                <a:solidFill>
                  <a:srgbClr val="C00000"/>
                </a:solidFill>
              </a:rPr>
              <a:t>Модельный ряд</a:t>
            </a:r>
            <a:endParaRPr lang="en-GB" dirty="0" smtClean="0">
              <a:solidFill>
                <a:srgbClr val="C00000"/>
              </a:solidFill>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p:txBody>
          <a:bodyPr/>
          <a:lstStyle/>
          <a:p>
            <a:r>
              <a:rPr lang="ru-RU" dirty="0" smtClean="0"/>
              <a:t>Относительно активной ИК технологии</a:t>
            </a:r>
            <a:endParaRPr lang="nl-BE" dirty="0" smtClean="0"/>
          </a:p>
          <a:p>
            <a:pPr lvl="1"/>
            <a:r>
              <a:rPr lang="ru-RU" sz="2000" dirty="0" smtClean="0"/>
              <a:t>Более экономичное решение относительно АИК</a:t>
            </a:r>
            <a:endParaRPr lang="nl-BE" sz="2000" dirty="0" smtClean="0"/>
          </a:p>
          <a:p>
            <a:pPr lvl="1">
              <a:buFontTx/>
              <a:buNone/>
            </a:pPr>
            <a:endParaRPr lang="nl-BE" sz="2000" dirty="0" smtClean="0"/>
          </a:p>
          <a:p>
            <a:r>
              <a:rPr lang="ru-RU" dirty="0" smtClean="0"/>
              <a:t>Дополнительное решение к стандартным ПИК</a:t>
            </a:r>
            <a:r>
              <a:rPr lang="nl-BE" dirty="0" smtClean="0"/>
              <a:t>:</a:t>
            </a:r>
          </a:p>
          <a:p>
            <a:endParaRPr lang="nl-BE" dirty="0" smtClean="0"/>
          </a:p>
          <a:p>
            <a:pPr lvl="1"/>
            <a:r>
              <a:rPr lang="ru-RU" sz="2000" dirty="0" smtClean="0"/>
              <a:t>Объекты с высоким риском вторжения или высокой вероятностью ложных тревог из-за растений/животных</a:t>
            </a:r>
            <a:endParaRPr lang="nl-BE" sz="2000" dirty="0" smtClean="0"/>
          </a:p>
          <a:p>
            <a:endParaRPr lang="nl-BE" sz="2000" dirty="0" smtClean="0"/>
          </a:p>
          <a:p>
            <a:pPr lvl="1"/>
            <a:r>
              <a:rPr lang="ru-RU" sz="2000" dirty="0" smtClean="0"/>
              <a:t>Объекты с ограниченными зонами отчуждения</a:t>
            </a:r>
            <a:endParaRPr lang="nl-BE" sz="2000" dirty="0" smtClean="0"/>
          </a:p>
          <a:p>
            <a:pPr>
              <a:buFontTx/>
              <a:buNone/>
            </a:pPr>
            <a:endParaRPr lang="nl-BE" sz="2000" dirty="0" smtClean="0"/>
          </a:p>
          <a:p>
            <a:pPr lvl="1"/>
            <a:r>
              <a:rPr lang="ru-RU" sz="2000" dirty="0" smtClean="0"/>
              <a:t>Возможность использования ПИК как первого рубежа охраны</a:t>
            </a:r>
            <a:endParaRPr lang="nl-BE" sz="2000" dirty="0" smtClean="0"/>
          </a:p>
          <a:p>
            <a:pPr>
              <a:buFontTx/>
              <a:buNone/>
            </a:pPr>
            <a:endParaRPr lang="nl-BE" dirty="0" smtClean="0"/>
          </a:p>
          <a:p>
            <a:endParaRPr lang="nl-BE" dirty="0" smtClean="0"/>
          </a:p>
          <a:p>
            <a:endParaRPr lang="nl-BE" dirty="0" smtClean="0"/>
          </a:p>
          <a:p>
            <a:endParaRPr lang="en-US" dirty="0" smtClean="0"/>
          </a:p>
        </p:txBody>
      </p:sp>
      <p:sp>
        <p:nvSpPr>
          <p:cNvPr id="39939" name="Title 2"/>
          <p:cNvSpPr>
            <a:spLocks noGrp="1"/>
          </p:cNvSpPr>
          <p:nvPr>
            <p:ph type="title"/>
          </p:nvPr>
        </p:nvSpPr>
        <p:spPr/>
        <p:txBody>
          <a:bodyPr/>
          <a:lstStyle/>
          <a:p>
            <a:r>
              <a:rPr lang="ru-RU" dirty="0" smtClean="0">
                <a:solidFill>
                  <a:srgbClr val="C00000"/>
                </a:solidFill>
              </a:rPr>
              <a:t>Позиционирования относительно стандартных датчиков </a:t>
            </a:r>
            <a:r>
              <a:rPr lang="en-US" dirty="0" smtClean="0">
                <a:solidFill>
                  <a:srgbClr val="C00000"/>
                </a:solidFill>
              </a:rPr>
              <a:t>STA </a:t>
            </a:r>
            <a:r>
              <a:rPr lang="ru-RU" dirty="0" smtClean="0">
                <a:solidFill>
                  <a:srgbClr val="C00000"/>
                </a:solidFill>
              </a:rPr>
              <a:t>и относительно рыночных конкурентов</a:t>
            </a:r>
            <a:endParaRPr lang="en-US" dirty="0" smtClean="0">
              <a:solidFill>
                <a:srgbClr val="C00000"/>
              </a:solidFill>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ußzeilenplatzhalt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mtClean="0"/>
              <a:t>© Xtralis Pty. Ltd. ─ Confidential Information</a:t>
            </a:r>
          </a:p>
        </p:txBody>
      </p:sp>
      <p:sp>
        <p:nvSpPr>
          <p:cNvPr id="40963"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4106A7-24BC-405C-A2DC-F4DA81781C70}" type="slidenum">
              <a:rPr lang="en-GB" smtClean="0"/>
              <a:pPr fontAlgn="base">
                <a:spcBef>
                  <a:spcPct val="0"/>
                </a:spcBef>
                <a:spcAft>
                  <a:spcPct val="0"/>
                </a:spcAft>
              </a:pPr>
              <a:t>29</a:t>
            </a:fld>
            <a:endParaRPr lang="en-GB" smtClean="0"/>
          </a:p>
        </p:txBody>
      </p:sp>
      <p:sp>
        <p:nvSpPr>
          <p:cNvPr id="40964" name="Rectangle 2"/>
          <p:cNvSpPr txBox="1">
            <a:spLocks noChangeArrowheads="1"/>
          </p:cNvSpPr>
          <p:nvPr/>
        </p:nvSpPr>
        <p:spPr bwMode="auto">
          <a:xfrm>
            <a:off x="922338" y="496888"/>
            <a:ext cx="5938837" cy="719137"/>
          </a:xfrm>
          <a:prstGeom prst="rect">
            <a:avLst/>
          </a:prstGeom>
          <a:noFill/>
          <a:ln w="9525">
            <a:noFill/>
            <a:miter lim="800000"/>
            <a:headEnd/>
            <a:tailEnd/>
          </a:ln>
        </p:spPr>
        <p:txBody>
          <a:bodyPr lIns="0" tIns="0" rIns="0" bIns="0"/>
          <a:lstStyle/>
          <a:p>
            <a:r>
              <a:rPr lang="ru-RU" b="1" dirty="0" smtClean="0">
                <a:solidFill>
                  <a:srgbClr val="C00000"/>
                </a:solidFill>
              </a:rPr>
              <a:t>Активная ИК</a:t>
            </a:r>
            <a:r>
              <a:rPr lang="en-US" b="1" dirty="0" smtClean="0">
                <a:solidFill>
                  <a:srgbClr val="C00000"/>
                </a:solidFill>
              </a:rPr>
              <a:t> </a:t>
            </a:r>
            <a:r>
              <a:rPr lang="en-US" b="1" dirty="0">
                <a:solidFill>
                  <a:srgbClr val="C00000"/>
                </a:solidFill>
              </a:rPr>
              <a:t>vs. </a:t>
            </a:r>
            <a:r>
              <a:rPr lang="en-US" b="1" dirty="0" err="1">
                <a:solidFill>
                  <a:srgbClr val="C00000"/>
                </a:solidFill>
              </a:rPr>
              <a:t>iPIR</a:t>
            </a:r>
            <a:r>
              <a:rPr lang="en-US" b="1" dirty="0">
                <a:solidFill>
                  <a:srgbClr val="C00000"/>
                </a:solidFill>
              </a:rPr>
              <a:t> </a:t>
            </a:r>
            <a:r>
              <a:rPr lang="en-GB" b="1" dirty="0">
                <a:solidFill>
                  <a:srgbClr val="C00000"/>
                </a:solidFill>
              </a:rPr>
              <a:t>:</a:t>
            </a:r>
          </a:p>
        </p:txBody>
      </p:sp>
      <p:graphicFrame>
        <p:nvGraphicFramePr>
          <p:cNvPr id="3" name="Tabelle 2"/>
          <p:cNvGraphicFramePr>
            <a:graphicFrameLocks noGrp="1"/>
          </p:cNvGraphicFramePr>
          <p:nvPr/>
        </p:nvGraphicFramePr>
        <p:xfrm>
          <a:off x="527050" y="969963"/>
          <a:ext cx="8243640" cy="5039360"/>
        </p:xfrm>
        <a:graphic>
          <a:graphicData uri="http://schemas.openxmlformats.org/drawingml/2006/table">
            <a:tbl>
              <a:tblPr firstRow="1" bandRow="1">
                <a:tableStyleId>{073A0DAA-6AF3-43AB-8588-CEC1D06C72B9}</a:tableStyleId>
              </a:tblPr>
              <a:tblGrid>
                <a:gridCol w="4121820"/>
                <a:gridCol w="4121820"/>
              </a:tblGrid>
              <a:tr h="370840">
                <a:tc>
                  <a:txBody>
                    <a:bodyPr/>
                    <a:lstStyle/>
                    <a:p>
                      <a:pPr algn="ctr"/>
                      <a:r>
                        <a:rPr lang="ru-RU" dirty="0" smtClean="0"/>
                        <a:t>Активная ИК</a:t>
                      </a:r>
                      <a:endParaRPr lang="en-GB" dirty="0"/>
                    </a:p>
                  </a:txBody>
                  <a:tcPr/>
                </a:tc>
                <a:tc>
                  <a:txBody>
                    <a:bodyPr/>
                    <a:lstStyle/>
                    <a:p>
                      <a:pPr algn="ctr"/>
                      <a:r>
                        <a:rPr lang="en-GB" dirty="0" err="1" smtClean="0"/>
                        <a:t>iPIR</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Подкоп/перелаз узкой зоны обнаружения</a:t>
                      </a:r>
                      <a:endParaRPr lang="en-GB" sz="1400" dirty="0"/>
                    </a:p>
                  </a:txBody>
                  <a:tcPr/>
                </a:tc>
                <a:tc>
                  <a:txBody>
                    <a:bodyPr/>
                    <a:lstStyle/>
                    <a:p>
                      <a:r>
                        <a:rPr lang="ru-RU" sz="1400" dirty="0" smtClean="0"/>
                        <a:t>Зона детекции </a:t>
                      </a:r>
                      <a:r>
                        <a:rPr lang="en-GB" sz="1400" dirty="0" smtClean="0"/>
                        <a:t>2-3.5</a:t>
                      </a:r>
                      <a:r>
                        <a:rPr lang="ru-RU" sz="1400" dirty="0" smtClean="0"/>
                        <a:t>м</a:t>
                      </a:r>
                      <a:r>
                        <a:rPr lang="en-GB" sz="1400" baseline="0" dirty="0" smtClean="0"/>
                        <a:t> </a:t>
                      </a:r>
                      <a:r>
                        <a:rPr lang="ru-RU" sz="1400" baseline="0" dirty="0" smtClean="0"/>
                        <a:t>шириной</a:t>
                      </a:r>
                      <a:r>
                        <a:rPr lang="en-GB" sz="1400" baseline="0" dirty="0" smtClean="0"/>
                        <a:t> </a:t>
                      </a:r>
                      <a:r>
                        <a:rPr lang="ru-RU" sz="1400" baseline="0" dirty="0" smtClean="0"/>
                        <a:t>комбинированная с объемной</a:t>
                      </a:r>
                      <a:endParaRPr lang="en-GB" sz="1400" dirty="0"/>
                    </a:p>
                  </a:txBody>
                  <a:tcPr/>
                </a:tc>
              </a:tr>
              <a:tr h="370840">
                <a:tc>
                  <a:txBody>
                    <a:bodyPr/>
                    <a:lstStyle/>
                    <a:p>
                      <a:r>
                        <a:rPr lang="ru-RU" sz="1400" dirty="0" smtClean="0"/>
                        <a:t>Отсутствие локализации нарушителя</a:t>
                      </a:r>
                      <a:endParaRPr lang="en-GB" sz="1400" dirty="0"/>
                    </a:p>
                  </a:txBody>
                  <a:tcPr/>
                </a:tc>
                <a:tc>
                  <a:txBody>
                    <a:bodyPr/>
                    <a:lstStyle/>
                    <a:p>
                      <a:r>
                        <a:rPr lang="ru-RU" sz="1400" dirty="0" smtClean="0"/>
                        <a:t>5 зон детекции с позонным</a:t>
                      </a:r>
                      <a:r>
                        <a:rPr lang="ru-RU" sz="1400" baseline="0" dirty="0" smtClean="0"/>
                        <a:t> информированием</a:t>
                      </a:r>
                      <a:endParaRPr lang="en-GB" sz="1400" dirty="0"/>
                    </a:p>
                  </a:txBody>
                  <a:tcPr/>
                </a:tc>
              </a:tr>
              <a:tr h="370840">
                <a:tc>
                  <a:txBody>
                    <a:bodyPr/>
                    <a:lstStyle/>
                    <a:p>
                      <a:r>
                        <a:rPr lang="ru-RU" sz="1400" dirty="0" smtClean="0"/>
                        <a:t>Макс</a:t>
                      </a:r>
                      <a:r>
                        <a:rPr lang="en-GB" sz="1400" dirty="0" smtClean="0"/>
                        <a:t>. 100</a:t>
                      </a:r>
                      <a:r>
                        <a:rPr lang="ru-RU" sz="1400" dirty="0" smtClean="0"/>
                        <a:t>м</a:t>
                      </a:r>
                      <a:r>
                        <a:rPr lang="en-GB" sz="1400" dirty="0" smtClean="0"/>
                        <a:t> (</a:t>
                      </a:r>
                      <a:r>
                        <a:rPr lang="ru-RU" sz="1400" dirty="0" smtClean="0"/>
                        <a:t>во всех условиях</a:t>
                      </a:r>
                      <a:r>
                        <a:rPr lang="en-GB" sz="1400" dirty="0" smtClean="0"/>
                        <a:t>)</a:t>
                      </a:r>
                      <a:endParaRPr lang="en-GB" sz="1400" dirty="0"/>
                    </a:p>
                  </a:txBody>
                  <a:tcPr/>
                </a:tc>
                <a:tc>
                  <a:txBody>
                    <a:bodyPr/>
                    <a:lstStyle/>
                    <a:p>
                      <a:r>
                        <a:rPr lang="ru-RU" sz="1400" dirty="0" smtClean="0"/>
                        <a:t>Макс</a:t>
                      </a:r>
                      <a:r>
                        <a:rPr lang="en-GB" sz="1400" dirty="0" smtClean="0"/>
                        <a:t>.</a:t>
                      </a:r>
                      <a:r>
                        <a:rPr lang="en-GB" sz="1400" baseline="0" dirty="0" smtClean="0"/>
                        <a:t> 150</a:t>
                      </a:r>
                      <a:r>
                        <a:rPr lang="ru-RU" sz="1400" baseline="0" dirty="0" smtClean="0"/>
                        <a:t>м</a:t>
                      </a:r>
                      <a:r>
                        <a:rPr lang="en-GB" sz="1400" baseline="0" dirty="0" smtClean="0"/>
                        <a:t> (</a:t>
                      </a:r>
                      <a:r>
                        <a:rPr lang="ru-RU" sz="1400" baseline="0" dirty="0" smtClean="0"/>
                        <a:t>во всех условиях</a:t>
                      </a:r>
                      <a:r>
                        <a:rPr lang="en-GB" sz="1400" baseline="0" dirty="0" smtClean="0"/>
                        <a:t>)</a:t>
                      </a:r>
                      <a:endParaRPr lang="en-GB" sz="1400" dirty="0"/>
                    </a:p>
                  </a:txBody>
                  <a:tcPr/>
                </a:tc>
              </a:tr>
              <a:tr h="370840">
                <a:tc>
                  <a:txBody>
                    <a:bodyPr/>
                    <a:lstStyle/>
                    <a:p>
                      <a:r>
                        <a:rPr lang="ru-RU" sz="1400" dirty="0" smtClean="0"/>
                        <a:t>Высокая стоимость обслуживания</a:t>
                      </a:r>
                      <a:endParaRPr lang="en-GB" sz="1400" dirty="0"/>
                    </a:p>
                  </a:txBody>
                  <a:tcPr/>
                </a:tc>
                <a:tc>
                  <a:txBody>
                    <a:bodyPr/>
                    <a:lstStyle/>
                    <a:p>
                      <a:r>
                        <a:rPr lang="ru-RU" sz="1400" dirty="0" smtClean="0"/>
                        <a:t>Низкая стоимость обслуживания</a:t>
                      </a:r>
                      <a:endParaRPr lang="en-GB" sz="1400" dirty="0"/>
                    </a:p>
                  </a:txBody>
                  <a:tcPr/>
                </a:tc>
              </a:tr>
              <a:tr h="370840">
                <a:tc>
                  <a:txBody>
                    <a:bodyPr/>
                    <a:lstStyle/>
                    <a:p>
                      <a:r>
                        <a:rPr lang="ru-RU" sz="1400" dirty="0" smtClean="0"/>
                        <a:t>Требует стабильной опоры для установки</a:t>
                      </a:r>
                      <a:endParaRPr lang="en-GB" sz="1400" dirty="0"/>
                    </a:p>
                  </a:txBody>
                  <a:tcPr/>
                </a:tc>
                <a:tc>
                  <a:txBody>
                    <a:bodyPr/>
                    <a:lstStyle/>
                    <a:p>
                      <a:r>
                        <a:rPr lang="ru-RU" sz="1400" dirty="0" smtClean="0"/>
                        <a:t>Может быть установлен на существующих опорах для камер</a:t>
                      </a:r>
                      <a:endParaRPr lang="en-GB" sz="1400" dirty="0"/>
                    </a:p>
                  </a:txBody>
                  <a:tcPr/>
                </a:tc>
              </a:tr>
              <a:tr h="370840">
                <a:tc>
                  <a:txBody>
                    <a:bodyPr/>
                    <a:lstStyle/>
                    <a:p>
                      <a:r>
                        <a:rPr lang="ru-RU" sz="1400" dirty="0" smtClean="0"/>
                        <a:t>Длительное время юстировки (много лучей)</a:t>
                      </a:r>
                      <a:endParaRPr lang="en-GB" sz="1400" dirty="0"/>
                    </a:p>
                  </a:txBody>
                  <a:tcPr/>
                </a:tc>
                <a:tc>
                  <a:txBody>
                    <a:bodyPr/>
                    <a:lstStyle/>
                    <a:p>
                      <a:r>
                        <a:rPr lang="ru-RU" sz="1400" baseline="0" dirty="0" smtClean="0"/>
                        <a:t>Сокращенное время юстировки</a:t>
                      </a:r>
                      <a:r>
                        <a:rPr lang="en-GB" sz="1400" baseline="0" dirty="0" smtClean="0"/>
                        <a:t> (1 </a:t>
                      </a:r>
                      <a:r>
                        <a:rPr lang="ru-RU" sz="1400" baseline="0" dirty="0" smtClean="0"/>
                        <a:t>устройство</a:t>
                      </a:r>
                      <a:r>
                        <a:rPr lang="en-GB" sz="1400" baseline="0" dirty="0" smtClean="0"/>
                        <a:t>)</a:t>
                      </a:r>
                      <a:endParaRPr lang="en-GB" sz="1400" dirty="0" smtClean="0"/>
                    </a:p>
                  </a:txBody>
                  <a:tcPr/>
                </a:tc>
              </a:tr>
              <a:tr h="370840">
                <a:tc>
                  <a:txBody>
                    <a:bodyPr/>
                    <a:lstStyle/>
                    <a:p>
                      <a:r>
                        <a:rPr lang="ru-RU" sz="1400" dirty="0" smtClean="0"/>
                        <a:t>Зона детекции легко идентифицируется</a:t>
                      </a:r>
                      <a:endParaRPr lang="en-GB" sz="1400" dirty="0"/>
                    </a:p>
                  </a:txBody>
                  <a:tcPr/>
                </a:tc>
                <a:tc>
                  <a:txBody>
                    <a:bodyPr/>
                    <a:lstStyle/>
                    <a:p>
                      <a:r>
                        <a:rPr lang="ru-RU" sz="1400" dirty="0" smtClean="0"/>
                        <a:t>Пассивная система не идентифицируется</a:t>
                      </a:r>
                      <a:r>
                        <a:rPr lang="en-GB" sz="1400" baseline="0" dirty="0" smtClean="0"/>
                        <a:t> </a:t>
                      </a:r>
                      <a:endParaRPr lang="en-GB" sz="14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Требуется плоский грунт</a:t>
                      </a: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r>
                        <a:rPr lang="ru-RU" sz="1400" dirty="0" smtClean="0"/>
                        <a:t>Работает при неровностях грунта</a:t>
                      </a:r>
                      <a:endParaRPr lang="en-GB" sz="1400" dirty="0" smtClean="0"/>
                    </a:p>
                  </a:txBody>
                  <a:tcPr/>
                </a:tc>
              </a:tr>
              <a:tr h="370840">
                <a:tc>
                  <a:txBody>
                    <a:bodyPr/>
                    <a:lstStyle/>
                    <a:p>
                      <a:r>
                        <a:rPr lang="ru-RU" sz="1400" dirty="0" smtClean="0"/>
                        <a:t>Отсутствие детекции в сильный туман,</a:t>
                      </a:r>
                      <a:r>
                        <a:rPr lang="ru-RU" sz="1400" baseline="0" dirty="0" smtClean="0"/>
                        <a:t> дождь</a:t>
                      </a:r>
                      <a:endParaRPr lang="en-GB" sz="1400" dirty="0"/>
                    </a:p>
                  </a:txBody>
                  <a:tcPr/>
                </a:tc>
                <a:tc>
                  <a:txBody>
                    <a:bodyPr/>
                    <a:lstStyle/>
                    <a:p>
                      <a:r>
                        <a:rPr lang="ru-RU" sz="1400" dirty="0" smtClean="0"/>
                        <a:t>Режим «плохой погоды» с сохранением</a:t>
                      </a:r>
                      <a:r>
                        <a:rPr lang="ru-RU" sz="1400" baseline="0" dirty="0" smtClean="0"/>
                        <a:t> зоны</a:t>
                      </a:r>
                      <a:endParaRPr lang="en-GB" sz="1400" dirty="0" smtClean="0"/>
                    </a:p>
                  </a:txBody>
                  <a:tcPr/>
                </a:tc>
              </a:tr>
              <a:tr h="370840">
                <a:tc>
                  <a:txBody>
                    <a:bodyPr/>
                    <a:lstStyle/>
                    <a:p>
                      <a:r>
                        <a:rPr lang="ru-RU" sz="1400" dirty="0" smtClean="0"/>
                        <a:t>Ложные тревоги от мелких и средних животных</a:t>
                      </a:r>
                      <a:endParaRPr lang="en-GB" sz="1400" dirty="0"/>
                    </a:p>
                  </a:txBody>
                  <a:tcPr/>
                </a:tc>
                <a:tc>
                  <a:txBody>
                    <a:bodyPr/>
                    <a:lstStyle/>
                    <a:p>
                      <a:r>
                        <a:rPr lang="ru-RU" sz="1400" dirty="0" smtClean="0"/>
                        <a:t>Нет ложных тревог при правильно выставленной чувствительности</a:t>
                      </a:r>
                      <a:endParaRPr lang="en-GB" sz="1400" dirty="0" smtClean="0"/>
                    </a:p>
                  </a:txBody>
                  <a:tcPr/>
                </a:tc>
              </a:tr>
              <a:tr h="370840">
                <a:tc>
                  <a:txBody>
                    <a:bodyPr/>
                    <a:lstStyle/>
                    <a:p>
                      <a:r>
                        <a:rPr lang="ru-RU" sz="1400" dirty="0" smtClean="0"/>
                        <a:t>Высокая стоимость</a:t>
                      </a:r>
                      <a:endParaRPr lang="en-GB" sz="1400" dirty="0"/>
                    </a:p>
                  </a:txBody>
                  <a:tcPr/>
                </a:tc>
                <a:tc>
                  <a:txBody>
                    <a:bodyPr/>
                    <a:lstStyle/>
                    <a:p>
                      <a:r>
                        <a:rPr lang="ru-RU" sz="1400" dirty="0" smtClean="0"/>
                        <a:t>Стоимость на </a:t>
                      </a:r>
                      <a:r>
                        <a:rPr lang="en-GB" sz="1400" dirty="0" smtClean="0"/>
                        <a:t>30 </a:t>
                      </a:r>
                      <a:r>
                        <a:rPr lang="ru-RU" sz="1400" dirty="0" smtClean="0"/>
                        <a:t>- </a:t>
                      </a:r>
                      <a:r>
                        <a:rPr lang="en-GB" sz="1400" dirty="0" smtClean="0"/>
                        <a:t>40% </a:t>
                      </a:r>
                      <a:r>
                        <a:rPr lang="ru-RU" sz="1400" dirty="0" smtClean="0"/>
                        <a:t>ниже</a:t>
                      </a:r>
                      <a:endParaRPr lang="en-GB" sz="1400" dirty="0" smtClean="0"/>
                    </a:p>
                  </a:txBody>
                  <a:tcPr/>
                </a:tc>
              </a:tr>
            </a:tbl>
          </a:graphicData>
        </a:graphic>
      </p:graphicFrame>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66938" y="1638300"/>
            <a:ext cx="4310062" cy="1181100"/>
          </a:xfrm>
          <a:prstGeom prst="rect">
            <a:avLst/>
          </a:prstGeom>
          <a:noFill/>
          <a:ln w="57150">
            <a:solidFill>
              <a:schemeClr val="accent1">
                <a:lumMod val="90000"/>
              </a:schemeClr>
            </a:solidFill>
            <a:miter lim="800000"/>
            <a:headEnd/>
            <a:tailEnd/>
          </a:ln>
          <a:effectLst>
            <a:outerShdw blurRad="50800" dist="101600" dir="2700000" algn="tl" rotWithShape="0">
              <a:prstClr val="black">
                <a:alpha val="40000"/>
              </a:prstClr>
            </a:outerShdw>
          </a:effectLst>
        </p:spPr>
      </p:pic>
      <p:sp>
        <p:nvSpPr>
          <p:cNvPr id="6" name="Rectangle 3"/>
          <p:cNvSpPr txBox="1">
            <a:spLocks noChangeArrowheads="1"/>
          </p:cNvSpPr>
          <p:nvPr/>
        </p:nvSpPr>
        <p:spPr>
          <a:xfrm>
            <a:off x="719138" y="3733800"/>
            <a:ext cx="7815262" cy="2133600"/>
          </a:xfrm>
          <a:prstGeom prst="rect">
            <a:avLst/>
          </a:prstGeom>
        </p:spPr>
        <p:txBody>
          <a:bodyPr/>
          <a:lstStyle/>
          <a:p>
            <a:pPr marL="342900" indent="-342900">
              <a:spcBef>
                <a:spcPct val="20000"/>
              </a:spcBef>
              <a:buClr>
                <a:srgbClr val="E31836"/>
              </a:buClr>
              <a:buSzPct val="130000"/>
              <a:buFont typeface="Wingdings" pitchFamily="2" charset="2"/>
              <a:buChar char="§"/>
              <a:defRPr/>
            </a:pPr>
            <a:r>
              <a:rPr lang="en-US" sz="2000" kern="0" dirty="0" err="1">
                <a:latin typeface="+mn-lt"/>
                <a:ea typeface="ＭＳ Ｐゴシック"/>
                <a:cs typeface="ＭＳ Ｐゴシック"/>
              </a:rPr>
              <a:t>Xtralis</a:t>
            </a:r>
            <a:r>
              <a:rPr lang="en-US" sz="2000" kern="0" dirty="0">
                <a:latin typeface="+mn-lt"/>
                <a:ea typeface="ＭＳ Ｐゴシック"/>
                <a:cs typeface="ＭＳ Ｐゴシック"/>
              </a:rPr>
              <a:t> </a:t>
            </a:r>
            <a:r>
              <a:rPr lang="ru-RU" sz="2000" kern="0" dirty="0">
                <a:latin typeface="+mn-lt"/>
                <a:ea typeface="ＭＳ Ｐゴシック"/>
                <a:cs typeface="ＭＳ Ｐゴシック"/>
              </a:rPr>
              <a:t>– производитель мощнейших решений в сфере систем </a:t>
            </a:r>
            <a:r>
              <a:rPr lang="ru-RU" sz="2000" b="1" kern="0" dirty="0">
                <a:solidFill>
                  <a:srgbClr val="0070C0"/>
                </a:solidFill>
                <a:latin typeface="+mn-lt"/>
                <a:ea typeface="ＭＳ Ｐゴシック"/>
                <a:cs typeface="ＭＳ Ｐゴシック"/>
              </a:rPr>
              <a:t>Раннего Оповещения</a:t>
            </a:r>
            <a:r>
              <a:rPr lang="en-US" sz="2000" b="1" kern="0" dirty="0">
                <a:latin typeface="+mn-lt"/>
                <a:ea typeface="ＭＳ Ｐゴシック"/>
                <a:cs typeface="ＭＳ Ｐゴシック"/>
              </a:rPr>
              <a:t> </a:t>
            </a:r>
            <a:r>
              <a:rPr lang="ru-RU" sz="2000" kern="0" dirty="0">
                <a:latin typeface="+mn-lt"/>
                <a:ea typeface="ＭＳ Ｐゴシック"/>
                <a:cs typeface="ＭＳ Ｐゴシック"/>
              </a:rPr>
              <a:t>и</a:t>
            </a:r>
            <a:r>
              <a:rPr lang="en-US" sz="2000" kern="0" dirty="0">
                <a:latin typeface="+mn-lt"/>
                <a:ea typeface="ＭＳ Ｐゴシック"/>
                <a:cs typeface="ＭＳ Ｐゴシック"/>
              </a:rPr>
              <a:t> </a:t>
            </a:r>
            <a:r>
              <a:rPr lang="ru-RU" sz="2000" b="1" kern="0" dirty="0">
                <a:solidFill>
                  <a:srgbClr val="0070C0"/>
                </a:solidFill>
                <a:latin typeface="+mn-lt"/>
                <a:ea typeface="ＭＳ Ｐゴシック"/>
                <a:cs typeface="ＭＳ Ｐゴシック"/>
              </a:rPr>
              <a:t>Безопасности,</a:t>
            </a:r>
            <a:endParaRPr lang="en-US" sz="2000" kern="0" dirty="0">
              <a:latin typeface="+mn-lt"/>
              <a:ea typeface="ＭＳ Ｐゴシック"/>
              <a:cs typeface="ＭＳ Ｐゴシック"/>
            </a:endParaRPr>
          </a:p>
          <a:p>
            <a:pPr marL="342900" indent="-342900">
              <a:spcBef>
                <a:spcPct val="20000"/>
              </a:spcBef>
              <a:buClr>
                <a:srgbClr val="E31836"/>
              </a:buClr>
              <a:buSzPct val="130000"/>
              <a:defRPr/>
            </a:pPr>
            <a:endParaRPr lang="en-US" sz="2000" kern="0" dirty="0">
              <a:latin typeface="+mn-lt"/>
              <a:ea typeface="ＭＳ Ｐゴシック"/>
              <a:cs typeface="ＭＳ Ｐゴシック"/>
            </a:endParaRPr>
          </a:p>
          <a:p>
            <a:pPr marL="342900" indent="-342900">
              <a:spcBef>
                <a:spcPct val="20000"/>
              </a:spcBef>
              <a:buClr>
                <a:srgbClr val="E31836"/>
              </a:buClr>
              <a:buSzPct val="130000"/>
              <a:buFont typeface="Wingdings" pitchFamily="2" charset="2"/>
              <a:buChar char="§"/>
              <a:defRPr/>
            </a:pPr>
            <a:r>
              <a:rPr lang="ru-RU" sz="2000" b="1" kern="0" dirty="0">
                <a:solidFill>
                  <a:srgbClr val="0070C0"/>
                </a:solidFill>
                <a:latin typeface="+mn-lt"/>
                <a:ea typeface="ＭＳ Ｐゴシック"/>
                <a:cs typeface="ＭＳ Ｐゴシック"/>
              </a:rPr>
              <a:t>способных идентифицировать угрозу</a:t>
            </a:r>
            <a:r>
              <a:rPr lang="en-US" sz="2000" kern="0" dirty="0">
                <a:latin typeface="+mn-lt"/>
                <a:ea typeface="ＭＳ Ｐゴシック"/>
                <a:cs typeface="ＭＳ Ｐゴシック"/>
              </a:rPr>
              <a:t> </a:t>
            </a:r>
            <a:r>
              <a:rPr lang="ru-RU" sz="2000" kern="0" dirty="0">
                <a:latin typeface="+mn-lt"/>
                <a:ea typeface="ＭＳ Ｐゴシック"/>
                <a:cs typeface="ＭＳ Ｐゴシック"/>
              </a:rPr>
              <a:t>жизни</a:t>
            </a:r>
            <a:r>
              <a:rPr lang="en-US" sz="2000" kern="0" dirty="0">
                <a:latin typeface="+mn-lt"/>
                <a:ea typeface="ＭＳ Ｐゴシック"/>
                <a:cs typeface="ＭＳ Ｐゴシック"/>
              </a:rPr>
              <a:t>, </a:t>
            </a:r>
            <a:r>
              <a:rPr lang="ru-RU" sz="2000" kern="0" dirty="0">
                <a:latin typeface="+mn-lt"/>
                <a:ea typeface="ＭＳ Ｐゴシック"/>
                <a:cs typeface="ＭＳ Ｐゴシック"/>
              </a:rPr>
              <a:t>инфраструктуре или бизнесу</a:t>
            </a:r>
            <a:r>
              <a:rPr lang="en-US" sz="2000" kern="0" dirty="0">
                <a:latin typeface="+mn-lt"/>
                <a:ea typeface="ＭＳ Ｐゴシック"/>
                <a:cs typeface="ＭＳ Ｐゴシック"/>
              </a:rPr>
              <a:t> </a:t>
            </a:r>
            <a:r>
              <a:rPr lang="ru-RU" sz="2000" kern="0" dirty="0">
                <a:latin typeface="+mn-lt"/>
                <a:ea typeface="ＭＳ Ｐゴシック"/>
                <a:cs typeface="ＭＳ Ｐゴシック"/>
              </a:rPr>
              <a:t>до фактического наступления критичной ситуации</a:t>
            </a:r>
            <a:r>
              <a:rPr lang="en-US" sz="2000" kern="0" dirty="0">
                <a:latin typeface="+mn-lt"/>
                <a:ea typeface="ＭＳ Ｐゴシック"/>
                <a:cs typeface="ＭＳ Ｐゴシック"/>
              </a:rPr>
              <a:t>. </a:t>
            </a:r>
          </a:p>
        </p:txBody>
      </p:sp>
      <p:sp>
        <p:nvSpPr>
          <p:cNvPr id="14340" name="Title 4"/>
          <p:cNvSpPr>
            <a:spLocks noGrp="1"/>
          </p:cNvSpPr>
          <p:nvPr>
            <p:ph type="title"/>
          </p:nvPr>
        </p:nvSpPr>
        <p:spPr/>
        <p:txBody>
          <a:bodyPr/>
          <a:lstStyle/>
          <a:p>
            <a:r>
              <a:rPr lang="nl-BE" smtClean="0">
                <a:solidFill>
                  <a:srgbClr val="C00000"/>
                </a:solidFill>
              </a:rPr>
              <a:t>Xtralis</a:t>
            </a:r>
            <a:endParaRPr lang="en-US" smtClean="0">
              <a:solidFill>
                <a:srgbClr val="C00000"/>
              </a:solidFill>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ihandform 109"/>
          <p:cNvSpPr>
            <a:spLocks/>
          </p:cNvSpPr>
          <p:nvPr/>
        </p:nvSpPr>
        <p:spPr bwMode="auto">
          <a:xfrm flipH="1">
            <a:off x="3052763" y="4208463"/>
            <a:ext cx="5314950" cy="1485900"/>
          </a:xfrm>
          <a:custGeom>
            <a:avLst/>
            <a:gdLst>
              <a:gd name="T0" fmla="*/ 228600 w 5314950"/>
              <a:gd name="T1" fmla="*/ 1485900 h 1485900"/>
              <a:gd name="T2" fmla="*/ 0 w 5314950"/>
              <a:gd name="T3" fmla="*/ 0 h 1485900"/>
              <a:gd name="T4" fmla="*/ 5314950 w 5314950"/>
              <a:gd name="T5" fmla="*/ 1485900 h 1485900"/>
              <a:gd name="T6" fmla="*/ 228600 w 5314950"/>
              <a:gd name="T7" fmla="*/ 1485900 h 1485900"/>
              <a:gd name="T8" fmla="*/ 0 60000 65536"/>
              <a:gd name="T9" fmla="*/ 0 60000 65536"/>
              <a:gd name="T10" fmla="*/ 0 60000 65536"/>
              <a:gd name="T11" fmla="*/ 0 60000 65536"/>
              <a:gd name="T12" fmla="*/ 0 w 5314950"/>
              <a:gd name="T13" fmla="*/ 0 h 1485900"/>
              <a:gd name="T14" fmla="*/ 5314950 w 5314950"/>
              <a:gd name="T15" fmla="*/ 1485900 h 1485900"/>
            </a:gdLst>
            <a:ahLst/>
            <a:cxnLst>
              <a:cxn ang="T8">
                <a:pos x="T0" y="T1"/>
              </a:cxn>
              <a:cxn ang="T9">
                <a:pos x="T2" y="T3"/>
              </a:cxn>
              <a:cxn ang="T10">
                <a:pos x="T4" y="T5"/>
              </a:cxn>
              <a:cxn ang="T11">
                <a:pos x="T6" y="T7"/>
              </a:cxn>
            </a:cxnLst>
            <a:rect l="T12" t="T13" r="T14" b="T15"/>
            <a:pathLst>
              <a:path w="5314950" h="1485900">
                <a:moveTo>
                  <a:pt x="228600" y="1485900"/>
                </a:moveTo>
                <a:lnTo>
                  <a:pt x="0" y="0"/>
                </a:lnTo>
                <a:lnTo>
                  <a:pt x="5314950" y="1485900"/>
                </a:lnTo>
                <a:lnTo>
                  <a:pt x="228600" y="1485900"/>
                </a:lnTo>
                <a:close/>
              </a:path>
            </a:pathLst>
          </a:custGeom>
          <a:solidFill>
            <a:schemeClr val="accent1">
              <a:alpha val="56078"/>
            </a:schemeClr>
          </a:solidFill>
          <a:ln w="9525" cap="flat" cmpd="sng" algn="ctr">
            <a:solidFill>
              <a:schemeClr val="tx1"/>
            </a:solidFill>
            <a:prstDash val="solid"/>
            <a:round/>
            <a:headEnd type="none" w="med" len="med"/>
            <a:tailEnd type="none" w="med" len="med"/>
          </a:ln>
        </p:spPr>
        <p:txBody>
          <a:bodyPr/>
          <a:lstStyle/>
          <a:p>
            <a:endParaRPr lang="uk-UA"/>
          </a:p>
        </p:txBody>
      </p:sp>
      <p:sp>
        <p:nvSpPr>
          <p:cNvPr id="43011" name="Freihandform 1"/>
          <p:cNvSpPr>
            <a:spLocks/>
          </p:cNvSpPr>
          <p:nvPr/>
        </p:nvSpPr>
        <p:spPr bwMode="auto">
          <a:xfrm>
            <a:off x="819150" y="4229100"/>
            <a:ext cx="5314950" cy="1485900"/>
          </a:xfrm>
          <a:custGeom>
            <a:avLst/>
            <a:gdLst>
              <a:gd name="T0" fmla="*/ 228600 w 5314950"/>
              <a:gd name="T1" fmla="*/ 1485900 h 1485900"/>
              <a:gd name="T2" fmla="*/ 0 w 5314950"/>
              <a:gd name="T3" fmla="*/ 0 h 1485900"/>
              <a:gd name="T4" fmla="*/ 5314950 w 5314950"/>
              <a:gd name="T5" fmla="*/ 1485900 h 1485900"/>
              <a:gd name="T6" fmla="*/ 228600 w 5314950"/>
              <a:gd name="T7" fmla="*/ 1485900 h 1485900"/>
              <a:gd name="T8" fmla="*/ 0 60000 65536"/>
              <a:gd name="T9" fmla="*/ 0 60000 65536"/>
              <a:gd name="T10" fmla="*/ 0 60000 65536"/>
              <a:gd name="T11" fmla="*/ 0 60000 65536"/>
              <a:gd name="T12" fmla="*/ 0 w 5314950"/>
              <a:gd name="T13" fmla="*/ 0 h 1485900"/>
              <a:gd name="T14" fmla="*/ 5314950 w 5314950"/>
              <a:gd name="T15" fmla="*/ 1485900 h 1485900"/>
            </a:gdLst>
            <a:ahLst/>
            <a:cxnLst>
              <a:cxn ang="T8">
                <a:pos x="T0" y="T1"/>
              </a:cxn>
              <a:cxn ang="T9">
                <a:pos x="T2" y="T3"/>
              </a:cxn>
              <a:cxn ang="T10">
                <a:pos x="T4" y="T5"/>
              </a:cxn>
              <a:cxn ang="T11">
                <a:pos x="T6" y="T7"/>
              </a:cxn>
            </a:cxnLst>
            <a:rect l="T12" t="T13" r="T14" b="T15"/>
            <a:pathLst>
              <a:path w="5314950" h="1485900">
                <a:moveTo>
                  <a:pt x="228600" y="1485900"/>
                </a:moveTo>
                <a:lnTo>
                  <a:pt x="0" y="0"/>
                </a:lnTo>
                <a:lnTo>
                  <a:pt x="5314950" y="1485900"/>
                </a:lnTo>
                <a:lnTo>
                  <a:pt x="228600" y="1485900"/>
                </a:lnTo>
                <a:close/>
              </a:path>
            </a:pathLst>
          </a:custGeom>
          <a:solidFill>
            <a:schemeClr val="accent1">
              <a:alpha val="56078"/>
            </a:schemeClr>
          </a:solidFill>
          <a:ln w="9525" cap="flat" cmpd="sng" algn="ctr">
            <a:solidFill>
              <a:schemeClr val="tx1"/>
            </a:solidFill>
            <a:prstDash val="solid"/>
            <a:round/>
            <a:headEnd type="none" w="med" len="med"/>
            <a:tailEnd type="none" w="med" len="med"/>
          </a:ln>
        </p:spPr>
        <p:txBody>
          <a:bodyPr/>
          <a:lstStyle/>
          <a:p>
            <a:endParaRPr lang="uk-UA"/>
          </a:p>
        </p:txBody>
      </p:sp>
      <p:sp>
        <p:nvSpPr>
          <p:cNvPr id="43012" name="Freihandform 107"/>
          <p:cNvSpPr>
            <a:spLocks/>
          </p:cNvSpPr>
          <p:nvPr/>
        </p:nvSpPr>
        <p:spPr bwMode="auto">
          <a:xfrm flipH="1">
            <a:off x="-949325" y="4229100"/>
            <a:ext cx="5314950" cy="1485900"/>
          </a:xfrm>
          <a:custGeom>
            <a:avLst/>
            <a:gdLst>
              <a:gd name="T0" fmla="*/ 228600 w 5314950"/>
              <a:gd name="T1" fmla="*/ 1485900 h 1485900"/>
              <a:gd name="T2" fmla="*/ 0 w 5314950"/>
              <a:gd name="T3" fmla="*/ 0 h 1485900"/>
              <a:gd name="T4" fmla="*/ 5314950 w 5314950"/>
              <a:gd name="T5" fmla="*/ 1485900 h 1485900"/>
              <a:gd name="T6" fmla="*/ 228600 w 5314950"/>
              <a:gd name="T7" fmla="*/ 1485900 h 1485900"/>
              <a:gd name="T8" fmla="*/ 0 60000 65536"/>
              <a:gd name="T9" fmla="*/ 0 60000 65536"/>
              <a:gd name="T10" fmla="*/ 0 60000 65536"/>
              <a:gd name="T11" fmla="*/ 0 60000 65536"/>
              <a:gd name="T12" fmla="*/ 0 w 5314950"/>
              <a:gd name="T13" fmla="*/ 0 h 1485900"/>
              <a:gd name="T14" fmla="*/ 5314950 w 5314950"/>
              <a:gd name="T15" fmla="*/ 1485900 h 1485900"/>
            </a:gdLst>
            <a:ahLst/>
            <a:cxnLst>
              <a:cxn ang="T8">
                <a:pos x="T0" y="T1"/>
              </a:cxn>
              <a:cxn ang="T9">
                <a:pos x="T2" y="T3"/>
              </a:cxn>
              <a:cxn ang="T10">
                <a:pos x="T4" y="T5"/>
              </a:cxn>
              <a:cxn ang="T11">
                <a:pos x="T6" y="T7"/>
              </a:cxn>
            </a:cxnLst>
            <a:rect l="T12" t="T13" r="T14" b="T15"/>
            <a:pathLst>
              <a:path w="5314950" h="1485900">
                <a:moveTo>
                  <a:pt x="228600" y="1485900"/>
                </a:moveTo>
                <a:lnTo>
                  <a:pt x="0" y="0"/>
                </a:lnTo>
                <a:lnTo>
                  <a:pt x="5314950" y="1485900"/>
                </a:lnTo>
                <a:lnTo>
                  <a:pt x="228600" y="1485900"/>
                </a:lnTo>
                <a:close/>
              </a:path>
            </a:pathLst>
          </a:custGeom>
          <a:solidFill>
            <a:schemeClr val="accent1">
              <a:alpha val="56078"/>
            </a:schemeClr>
          </a:solidFill>
          <a:ln w="9525" cap="flat" cmpd="sng" algn="ctr">
            <a:solidFill>
              <a:schemeClr val="tx1"/>
            </a:solidFill>
            <a:prstDash val="solid"/>
            <a:round/>
            <a:headEnd type="none" w="med" len="med"/>
            <a:tailEnd type="none" w="med" len="med"/>
          </a:ln>
        </p:spPr>
        <p:txBody>
          <a:bodyPr/>
          <a:lstStyle/>
          <a:p>
            <a:endParaRPr lang="uk-UA"/>
          </a:p>
        </p:txBody>
      </p:sp>
      <p:sp>
        <p:nvSpPr>
          <p:cNvPr id="43013" name="Titel 1"/>
          <p:cNvSpPr>
            <a:spLocks noGrp="1"/>
          </p:cNvSpPr>
          <p:nvPr>
            <p:ph type="title"/>
          </p:nvPr>
        </p:nvSpPr>
        <p:spPr>
          <a:xfrm>
            <a:off x="296863" y="649288"/>
            <a:ext cx="6981825" cy="719137"/>
          </a:xfrm>
        </p:spPr>
        <p:txBody>
          <a:bodyPr/>
          <a:lstStyle/>
          <a:p>
            <a:r>
              <a:rPr lang="ru-RU" dirty="0" smtClean="0">
                <a:solidFill>
                  <a:srgbClr val="C00000"/>
                </a:solidFill>
              </a:rPr>
              <a:t>Пересекающиеся сплошные шторы</a:t>
            </a:r>
            <a:r>
              <a:rPr lang="en-GB" dirty="0" smtClean="0">
                <a:solidFill>
                  <a:srgbClr val="C00000"/>
                </a:solidFill>
              </a:rPr>
              <a:t/>
            </a:r>
            <a:br>
              <a:rPr lang="en-GB" dirty="0" smtClean="0">
                <a:solidFill>
                  <a:srgbClr val="C00000"/>
                </a:solidFill>
              </a:rPr>
            </a:br>
            <a:endParaRPr lang="en-GB" dirty="0" smtClean="0">
              <a:solidFill>
                <a:srgbClr val="C00000"/>
              </a:solidFill>
            </a:endParaRPr>
          </a:p>
        </p:txBody>
      </p:sp>
      <p:sp>
        <p:nvSpPr>
          <p:cNvPr id="43014" name="Rectangle 5"/>
          <p:cNvSpPr>
            <a:spLocks noChangeArrowheads="1"/>
          </p:cNvSpPr>
          <p:nvPr/>
        </p:nvSpPr>
        <p:spPr bwMode="auto">
          <a:xfrm>
            <a:off x="-180975" y="5754688"/>
            <a:ext cx="9324975" cy="269875"/>
          </a:xfrm>
          <a:prstGeom prst="rect">
            <a:avLst/>
          </a:prstGeom>
          <a:pattFill prst="ltUpDiag">
            <a:fgClr>
              <a:srgbClr val="00B050"/>
            </a:fgClr>
            <a:bgClr>
              <a:schemeClr val="bg1"/>
            </a:bgClr>
          </a:pattFill>
          <a:ln w="9525" algn="ctr">
            <a:noFill/>
            <a:round/>
            <a:headEnd/>
            <a:tailEnd/>
          </a:ln>
        </p:spPr>
        <p:txBody>
          <a:bodyPr/>
          <a:lstStyle/>
          <a:p>
            <a:pPr eaLnBrk="0" hangingPunct="0"/>
            <a:endParaRPr lang="de-CH"/>
          </a:p>
        </p:txBody>
      </p:sp>
      <p:cxnSp>
        <p:nvCxnSpPr>
          <p:cNvPr id="43015" name="Straight Connector 88"/>
          <p:cNvCxnSpPr>
            <a:cxnSpLocks noChangeShapeType="1"/>
          </p:cNvCxnSpPr>
          <p:nvPr/>
        </p:nvCxnSpPr>
        <p:spPr bwMode="auto">
          <a:xfrm>
            <a:off x="558800" y="4186238"/>
            <a:ext cx="0" cy="1565275"/>
          </a:xfrm>
          <a:prstGeom prst="line">
            <a:avLst/>
          </a:prstGeom>
          <a:noFill/>
          <a:ln w="57150" algn="ctr">
            <a:solidFill>
              <a:srgbClr val="000000"/>
            </a:solidFill>
            <a:round/>
            <a:headEnd/>
            <a:tailEnd/>
          </a:ln>
        </p:spPr>
      </p:cxnSp>
      <p:pic>
        <p:nvPicPr>
          <p:cNvPr id="43016" name="Picture 7"/>
          <p:cNvPicPr>
            <a:picLocks noChangeAspect="1" noChangeArrowheads="1"/>
          </p:cNvPicPr>
          <p:nvPr/>
        </p:nvPicPr>
        <p:blipFill>
          <a:blip r:embed="rId3" cstate="print"/>
          <a:srcRect/>
          <a:stretch>
            <a:fillRect/>
          </a:stretch>
        </p:blipFill>
        <p:spPr bwMode="auto">
          <a:xfrm rot="20524583" flipH="1">
            <a:off x="8147050" y="4000500"/>
            <a:ext cx="530225" cy="287338"/>
          </a:xfrm>
          <a:prstGeom prst="rect">
            <a:avLst/>
          </a:prstGeom>
          <a:noFill/>
          <a:ln w="9525">
            <a:noFill/>
            <a:miter lim="800000"/>
            <a:headEnd/>
            <a:tailEnd/>
          </a:ln>
        </p:spPr>
      </p:pic>
      <p:pic>
        <p:nvPicPr>
          <p:cNvPr id="43017" name="Picture 7"/>
          <p:cNvPicPr>
            <a:picLocks noChangeAspect="1" noChangeArrowheads="1"/>
          </p:cNvPicPr>
          <p:nvPr/>
        </p:nvPicPr>
        <p:blipFill>
          <a:blip r:embed="rId3" cstate="print"/>
          <a:srcRect/>
          <a:stretch>
            <a:fillRect/>
          </a:stretch>
        </p:blipFill>
        <p:spPr bwMode="auto">
          <a:xfrm rot="1075417">
            <a:off x="469900" y="4014788"/>
            <a:ext cx="530225" cy="287337"/>
          </a:xfrm>
          <a:prstGeom prst="rect">
            <a:avLst/>
          </a:prstGeom>
          <a:noFill/>
          <a:ln w="9525">
            <a:noFill/>
            <a:miter lim="800000"/>
            <a:headEnd/>
            <a:tailEnd/>
          </a:ln>
        </p:spPr>
      </p:pic>
      <p:pic>
        <p:nvPicPr>
          <p:cNvPr id="43018" name="Picture 7"/>
          <p:cNvPicPr>
            <a:picLocks noChangeAspect="1" noChangeArrowheads="1"/>
          </p:cNvPicPr>
          <p:nvPr/>
        </p:nvPicPr>
        <p:blipFill>
          <a:blip r:embed="rId3" cstate="print"/>
          <a:srcRect/>
          <a:stretch>
            <a:fillRect/>
          </a:stretch>
        </p:blipFill>
        <p:spPr bwMode="auto">
          <a:xfrm rot="1075417">
            <a:off x="4513263" y="4005263"/>
            <a:ext cx="531812" cy="287337"/>
          </a:xfrm>
          <a:prstGeom prst="rect">
            <a:avLst/>
          </a:prstGeom>
          <a:noFill/>
          <a:ln w="9525">
            <a:noFill/>
            <a:miter lim="800000"/>
            <a:headEnd/>
            <a:tailEnd/>
          </a:ln>
        </p:spPr>
      </p:pic>
      <p:sp>
        <p:nvSpPr>
          <p:cNvPr id="43019" name="TextBox 122"/>
          <p:cNvSpPr txBox="1">
            <a:spLocks noChangeArrowheads="1"/>
          </p:cNvSpPr>
          <p:nvPr/>
        </p:nvSpPr>
        <p:spPr bwMode="auto">
          <a:xfrm>
            <a:off x="300038" y="3706813"/>
            <a:ext cx="804862" cy="271462"/>
          </a:xfrm>
          <a:prstGeom prst="rect">
            <a:avLst/>
          </a:prstGeom>
          <a:noFill/>
          <a:ln w="9525">
            <a:noFill/>
            <a:miter lim="800000"/>
            <a:headEnd/>
            <a:tailEnd/>
          </a:ln>
        </p:spPr>
        <p:txBody>
          <a:bodyPr wrap="none">
            <a:spAutoFit/>
          </a:bodyPr>
          <a:lstStyle/>
          <a:p>
            <a:r>
              <a:rPr lang="de-CH" sz="1400" b="1"/>
              <a:t>Master 1</a:t>
            </a:r>
          </a:p>
        </p:txBody>
      </p:sp>
      <p:cxnSp>
        <p:nvCxnSpPr>
          <p:cNvPr id="43020" name="Straight Connector 89"/>
          <p:cNvCxnSpPr>
            <a:cxnSpLocks noChangeShapeType="1"/>
          </p:cNvCxnSpPr>
          <p:nvPr/>
        </p:nvCxnSpPr>
        <p:spPr bwMode="auto">
          <a:xfrm>
            <a:off x="8561388" y="4227513"/>
            <a:ext cx="0" cy="1484312"/>
          </a:xfrm>
          <a:prstGeom prst="line">
            <a:avLst/>
          </a:prstGeom>
          <a:noFill/>
          <a:ln w="57150" algn="ctr">
            <a:solidFill>
              <a:srgbClr val="000000"/>
            </a:solidFill>
            <a:round/>
            <a:headEnd/>
            <a:tailEnd/>
          </a:ln>
        </p:spPr>
      </p:cxnSp>
      <p:cxnSp>
        <p:nvCxnSpPr>
          <p:cNvPr id="43021" name="Straight Connector 25"/>
          <p:cNvCxnSpPr>
            <a:cxnSpLocks noChangeShapeType="1"/>
          </p:cNvCxnSpPr>
          <p:nvPr/>
        </p:nvCxnSpPr>
        <p:spPr bwMode="auto">
          <a:xfrm>
            <a:off x="4557713" y="4259263"/>
            <a:ext cx="0" cy="1484312"/>
          </a:xfrm>
          <a:prstGeom prst="line">
            <a:avLst/>
          </a:prstGeom>
          <a:noFill/>
          <a:ln w="57150" algn="ctr">
            <a:solidFill>
              <a:srgbClr val="000000"/>
            </a:solidFill>
            <a:round/>
            <a:headEnd/>
            <a:tailEnd/>
          </a:ln>
        </p:spPr>
      </p:cxnSp>
      <p:sp>
        <p:nvSpPr>
          <p:cNvPr id="43022" name="TextBox 33"/>
          <p:cNvSpPr txBox="1">
            <a:spLocks noChangeArrowheads="1"/>
          </p:cNvSpPr>
          <p:nvPr/>
        </p:nvSpPr>
        <p:spPr bwMode="auto">
          <a:xfrm>
            <a:off x="4557713" y="3773488"/>
            <a:ext cx="804862" cy="273050"/>
          </a:xfrm>
          <a:prstGeom prst="rect">
            <a:avLst/>
          </a:prstGeom>
          <a:noFill/>
          <a:ln w="9525">
            <a:noFill/>
            <a:miter lim="800000"/>
            <a:headEnd/>
            <a:tailEnd/>
          </a:ln>
        </p:spPr>
        <p:txBody>
          <a:bodyPr wrap="none">
            <a:spAutoFit/>
          </a:bodyPr>
          <a:lstStyle/>
          <a:p>
            <a:r>
              <a:rPr lang="de-CH" sz="1400" b="1"/>
              <a:t>Master 2</a:t>
            </a:r>
          </a:p>
        </p:txBody>
      </p:sp>
      <p:pic>
        <p:nvPicPr>
          <p:cNvPr id="43023" name="Picture 7"/>
          <p:cNvPicPr>
            <a:picLocks noChangeAspect="1" noChangeArrowheads="1"/>
          </p:cNvPicPr>
          <p:nvPr/>
        </p:nvPicPr>
        <p:blipFill>
          <a:blip r:embed="rId3" cstate="print"/>
          <a:srcRect/>
          <a:stretch>
            <a:fillRect/>
          </a:stretch>
        </p:blipFill>
        <p:spPr bwMode="auto">
          <a:xfrm rot="20524583" flipH="1">
            <a:off x="4070350" y="4027488"/>
            <a:ext cx="530225" cy="287337"/>
          </a:xfrm>
          <a:prstGeom prst="rect">
            <a:avLst/>
          </a:prstGeom>
          <a:noFill/>
          <a:ln w="9525">
            <a:noFill/>
            <a:miter lim="800000"/>
            <a:headEnd/>
            <a:tailEnd/>
          </a:ln>
        </p:spPr>
      </p:pic>
      <p:cxnSp>
        <p:nvCxnSpPr>
          <p:cNvPr id="43024" name="Straight Connector 2"/>
          <p:cNvCxnSpPr>
            <a:cxnSpLocks noChangeShapeType="1"/>
          </p:cNvCxnSpPr>
          <p:nvPr/>
        </p:nvCxnSpPr>
        <p:spPr bwMode="auto">
          <a:xfrm flipV="1">
            <a:off x="-180975" y="5711825"/>
            <a:ext cx="9432925" cy="11113"/>
          </a:xfrm>
          <a:prstGeom prst="line">
            <a:avLst/>
          </a:prstGeom>
          <a:noFill/>
          <a:ln w="57150" algn="ctr">
            <a:solidFill>
              <a:srgbClr val="00B050"/>
            </a:solidFill>
            <a:round/>
            <a:headEnd/>
            <a:tailEnd/>
          </a:ln>
        </p:spPr>
      </p:cxnSp>
      <p:sp>
        <p:nvSpPr>
          <p:cNvPr id="43025" name="TextBox 123"/>
          <p:cNvSpPr txBox="1">
            <a:spLocks noChangeArrowheads="1"/>
          </p:cNvSpPr>
          <p:nvPr/>
        </p:nvSpPr>
        <p:spPr bwMode="auto">
          <a:xfrm>
            <a:off x="3735388" y="3762375"/>
            <a:ext cx="760412" cy="230188"/>
          </a:xfrm>
          <a:prstGeom prst="rect">
            <a:avLst/>
          </a:prstGeom>
          <a:noFill/>
          <a:ln w="9525">
            <a:noFill/>
            <a:miter lim="800000"/>
            <a:headEnd/>
            <a:tailEnd/>
          </a:ln>
        </p:spPr>
        <p:txBody>
          <a:bodyPr>
            <a:spAutoFit/>
          </a:bodyPr>
          <a:lstStyle/>
          <a:p>
            <a:r>
              <a:rPr lang="de-CH" sz="1100"/>
              <a:t>Slave 1.1</a:t>
            </a:r>
          </a:p>
        </p:txBody>
      </p:sp>
      <p:sp>
        <p:nvSpPr>
          <p:cNvPr id="43026" name="Freihandform 108"/>
          <p:cNvSpPr>
            <a:spLocks/>
          </p:cNvSpPr>
          <p:nvPr/>
        </p:nvSpPr>
        <p:spPr bwMode="auto">
          <a:xfrm>
            <a:off x="4876800" y="4227513"/>
            <a:ext cx="5314950" cy="1485900"/>
          </a:xfrm>
          <a:custGeom>
            <a:avLst/>
            <a:gdLst>
              <a:gd name="T0" fmla="*/ 228600 w 5314950"/>
              <a:gd name="T1" fmla="*/ 1485900 h 1485900"/>
              <a:gd name="T2" fmla="*/ 0 w 5314950"/>
              <a:gd name="T3" fmla="*/ 0 h 1485900"/>
              <a:gd name="T4" fmla="*/ 5314950 w 5314950"/>
              <a:gd name="T5" fmla="*/ 1485900 h 1485900"/>
              <a:gd name="T6" fmla="*/ 228600 w 5314950"/>
              <a:gd name="T7" fmla="*/ 1485900 h 1485900"/>
              <a:gd name="T8" fmla="*/ 0 60000 65536"/>
              <a:gd name="T9" fmla="*/ 0 60000 65536"/>
              <a:gd name="T10" fmla="*/ 0 60000 65536"/>
              <a:gd name="T11" fmla="*/ 0 60000 65536"/>
              <a:gd name="T12" fmla="*/ 0 w 5314950"/>
              <a:gd name="T13" fmla="*/ 0 h 1485900"/>
              <a:gd name="T14" fmla="*/ 5314950 w 5314950"/>
              <a:gd name="T15" fmla="*/ 1485900 h 1485900"/>
            </a:gdLst>
            <a:ahLst/>
            <a:cxnLst>
              <a:cxn ang="T8">
                <a:pos x="T0" y="T1"/>
              </a:cxn>
              <a:cxn ang="T9">
                <a:pos x="T2" y="T3"/>
              </a:cxn>
              <a:cxn ang="T10">
                <a:pos x="T4" y="T5"/>
              </a:cxn>
              <a:cxn ang="T11">
                <a:pos x="T6" y="T7"/>
              </a:cxn>
            </a:cxnLst>
            <a:rect l="T12" t="T13" r="T14" b="T15"/>
            <a:pathLst>
              <a:path w="5314950" h="1485900">
                <a:moveTo>
                  <a:pt x="228600" y="1485900"/>
                </a:moveTo>
                <a:lnTo>
                  <a:pt x="0" y="0"/>
                </a:lnTo>
                <a:lnTo>
                  <a:pt x="5314950" y="1485900"/>
                </a:lnTo>
                <a:lnTo>
                  <a:pt x="228600" y="1485900"/>
                </a:lnTo>
                <a:close/>
              </a:path>
            </a:pathLst>
          </a:custGeom>
          <a:solidFill>
            <a:schemeClr val="accent1">
              <a:alpha val="56078"/>
            </a:schemeClr>
          </a:solidFill>
          <a:ln w="9525" cap="flat" cmpd="sng" algn="ctr">
            <a:solidFill>
              <a:schemeClr val="tx1"/>
            </a:solidFill>
            <a:prstDash val="solid"/>
            <a:round/>
            <a:headEnd type="none" w="med" len="med"/>
            <a:tailEnd type="none" w="med" len="med"/>
          </a:ln>
        </p:spPr>
        <p:txBody>
          <a:bodyPr/>
          <a:lstStyle/>
          <a:p>
            <a:endParaRPr lang="uk-UA"/>
          </a:p>
        </p:txBody>
      </p:sp>
      <p:grpSp>
        <p:nvGrpSpPr>
          <p:cNvPr id="43027" name="Gruppieren 110"/>
          <p:cNvGrpSpPr>
            <a:grpSpLocks/>
          </p:cNvGrpSpPr>
          <p:nvPr/>
        </p:nvGrpSpPr>
        <p:grpSpPr bwMode="auto">
          <a:xfrm>
            <a:off x="609600" y="2371725"/>
            <a:ext cx="4498975" cy="712788"/>
            <a:chOff x="592902" y="2371922"/>
            <a:chExt cx="3889713" cy="712177"/>
          </a:xfrm>
        </p:grpSpPr>
        <p:sp>
          <p:nvSpPr>
            <p:cNvPr id="43038" name="Freihandform 111"/>
            <p:cNvSpPr>
              <a:spLocks/>
            </p:cNvSpPr>
            <p:nvPr/>
          </p:nvSpPr>
          <p:spPr bwMode="auto">
            <a:xfrm>
              <a:off x="684338" y="2371922"/>
              <a:ext cx="3798277" cy="712177"/>
            </a:xfrm>
            <a:custGeom>
              <a:avLst/>
              <a:gdLst>
                <a:gd name="T0" fmla="*/ 0 w 3798277"/>
                <a:gd name="T1" fmla="*/ 351692 h 712177"/>
                <a:gd name="T2" fmla="*/ 3798277 w 3798277"/>
                <a:gd name="T3" fmla="*/ 712177 h 712177"/>
                <a:gd name="T4" fmla="*/ 3798277 w 3798277"/>
                <a:gd name="T5" fmla="*/ 0 h 712177"/>
                <a:gd name="T6" fmla="*/ 0 w 3798277"/>
                <a:gd name="T7" fmla="*/ 351692 h 712177"/>
                <a:gd name="T8" fmla="*/ 0 60000 65536"/>
                <a:gd name="T9" fmla="*/ 0 60000 65536"/>
                <a:gd name="T10" fmla="*/ 0 60000 65536"/>
                <a:gd name="T11" fmla="*/ 0 60000 65536"/>
                <a:gd name="T12" fmla="*/ 0 w 3798277"/>
                <a:gd name="T13" fmla="*/ 0 h 712177"/>
                <a:gd name="T14" fmla="*/ 3798277 w 3798277"/>
                <a:gd name="T15" fmla="*/ 712177 h 712177"/>
              </a:gdLst>
              <a:ahLst/>
              <a:cxnLst>
                <a:cxn ang="T8">
                  <a:pos x="T0" y="T1"/>
                </a:cxn>
                <a:cxn ang="T9">
                  <a:pos x="T2" y="T3"/>
                </a:cxn>
                <a:cxn ang="T10">
                  <a:pos x="T4" y="T5"/>
                </a:cxn>
                <a:cxn ang="T11">
                  <a:pos x="T6" y="T7"/>
                </a:cxn>
              </a:cxnLst>
              <a:rect l="T12" t="T13" r="T14" b="T15"/>
              <a:pathLst>
                <a:path w="3798277" h="712177">
                  <a:moveTo>
                    <a:pt x="0" y="351692"/>
                  </a:moveTo>
                  <a:lnTo>
                    <a:pt x="3798277" y="712177"/>
                  </a:lnTo>
                  <a:lnTo>
                    <a:pt x="3798277" y="0"/>
                  </a:lnTo>
                  <a:lnTo>
                    <a:pt x="0" y="351692"/>
                  </a:lnTo>
                  <a:close/>
                </a:path>
              </a:pathLst>
            </a:custGeom>
            <a:solidFill>
              <a:srgbClr val="8AC6CD">
                <a:alpha val="38039"/>
              </a:srgbClr>
            </a:solidFill>
            <a:ln w="9525" cap="flat" cmpd="sng" algn="ctr">
              <a:solidFill>
                <a:schemeClr val="tx1"/>
              </a:solidFill>
              <a:prstDash val="solid"/>
              <a:round/>
              <a:headEnd type="none" w="med" len="med"/>
              <a:tailEnd type="none" w="med" len="med"/>
            </a:ln>
          </p:spPr>
          <p:txBody>
            <a:bodyPr/>
            <a:lstStyle/>
            <a:p>
              <a:endParaRPr lang="uk-UA"/>
            </a:p>
          </p:txBody>
        </p:sp>
        <p:sp>
          <p:nvSpPr>
            <p:cNvPr id="113" name="Rechteck 112"/>
            <p:cNvSpPr/>
            <p:nvPr/>
          </p:nvSpPr>
          <p:spPr>
            <a:xfrm>
              <a:off x="592902" y="2679633"/>
              <a:ext cx="194897" cy="9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43028" name="Gruppieren 113"/>
          <p:cNvGrpSpPr>
            <a:grpSpLocks/>
          </p:cNvGrpSpPr>
          <p:nvPr/>
        </p:nvGrpSpPr>
        <p:grpSpPr bwMode="auto">
          <a:xfrm rot="10800000">
            <a:off x="92075" y="2371725"/>
            <a:ext cx="4497388" cy="712788"/>
            <a:chOff x="592902" y="2371922"/>
            <a:chExt cx="3889713" cy="712177"/>
          </a:xfrm>
        </p:grpSpPr>
        <p:sp>
          <p:nvSpPr>
            <p:cNvPr id="43036" name="Freihandform 114"/>
            <p:cNvSpPr>
              <a:spLocks/>
            </p:cNvSpPr>
            <p:nvPr/>
          </p:nvSpPr>
          <p:spPr bwMode="auto">
            <a:xfrm>
              <a:off x="684338" y="2371922"/>
              <a:ext cx="3798277" cy="712177"/>
            </a:xfrm>
            <a:custGeom>
              <a:avLst/>
              <a:gdLst>
                <a:gd name="T0" fmla="*/ 0 w 3798277"/>
                <a:gd name="T1" fmla="*/ 351692 h 712177"/>
                <a:gd name="T2" fmla="*/ 3798277 w 3798277"/>
                <a:gd name="T3" fmla="*/ 712177 h 712177"/>
                <a:gd name="T4" fmla="*/ 3798277 w 3798277"/>
                <a:gd name="T5" fmla="*/ 0 h 712177"/>
                <a:gd name="T6" fmla="*/ 0 w 3798277"/>
                <a:gd name="T7" fmla="*/ 351692 h 712177"/>
                <a:gd name="T8" fmla="*/ 0 60000 65536"/>
                <a:gd name="T9" fmla="*/ 0 60000 65536"/>
                <a:gd name="T10" fmla="*/ 0 60000 65536"/>
                <a:gd name="T11" fmla="*/ 0 60000 65536"/>
                <a:gd name="T12" fmla="*/ 0 w 3798277"/>
                <a:gd name="T13" fmla="*/ 0 h 712177"/>
                <a:gd name="T14" fmla="*/ 3798277 w 3798277"/>
                <a:gd name="T15" fmla="*/ 712177 h 712177"/>
              </a:gdLst>
              <a:ahLst/>
              <a:cxnLst>
                <a:cxn ang="T8">
                  <a:pos x="T0" y="T1"/>
                </a:cxn>
                <a:cxn ang="T9">
                  <a:pos x="T2" y="T3"/>
                </a:cxn>
                <a:cxn ang="T10">
                  <a:pos x="T4" y="T5"/>
                </a:cxn>
                <a:cxn ang="T11">
                  <a:pos x="T6" y="T7"/>
                </a:cxn>
              </a:cxnLst>
              <a:rect l="T12" t="T13" r="T14" b="T15"/>
              <a:pathLst>
                <a:path w="3798277" h="712177">
                  <a:moveTo>
                    <a:pt x="0" y="351692"/>
                  </a:moveTo>
                  <a:lnTo>
                    <a:pt x="3798277" y="712177"/>
                  </a:lnTo>
                  <a:lnTo>
                    <a:pt x="3798277" y="0"/>
                  </a:lnTo>
                  <a:lnTo>
                    <a:pt x="0" y="351692"/>
                  </a:lnTo>
                  <a:close/>
                </a:path>
              </a:pathLst>
            </a:custGeom>
            <a:solidFill>
              <a:srgbClr val="8AC6CD">
                <a:alpha val="38039"/>
              </a:srgbClr>
            </a:solidFill>
            <a:ln w="9525" cap="flat" cmpd="sng" algn="ctr">
              <a:solidFill>
                <a:schemeClr val="tx1"/>
              </a:solidFill>
              <a:prstDash val="solid"/>
              <a:round/>
              <a:headEnd type="none" w="med" len="med"/>
              <a:tailEnd type="none" w="med" len="med"/>
            </a:ln>
          </p:spPr>
          <p:txBody>
            <a:bodyPr/>
            <a:lstStyle/>
            <a:p>
              <a:endParaRPr lang="uk-UA"/>
            </a:p>
          </p:txBody>
        </p:sp>
        <p:sp>
          <p:nvSpPr>
            <p:cNvPr id="116" name="Rechteck 115"/>
            <p:cNvSpPr/>
            <p:nvPr/>
          </p:nvSpPr>
          <p:spPr>
            <a:xfrm>
              <a:off x="551712" y="2679633"/>
              <a:ext cx="194966" cy="9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43029" name="Gruppieren 116"/>
          <p:cNvGrpSpPr>
            <a:grpSpLocks/>
          </p:cNvGrpSpPr>
          <p:nvPr/>
        </p:nvGrpSpPr>
        <p:grpSpPr bwMode="auto">
          <a:xfrm>
            <a:off x="4589463" y="2371725"/>
            <a:ext cx="4497387" cy="712788"/>
            <a:chOff x="592902" y="2371922"/>
            <a:chExt cx="3889713" cy="712177"/>
          </a:xfrm>
        </p:grpSpPr>
        <p:sp>
          <p:nvSpPr>
            <p:cNvPr id="43034" name="Freihandform 117"/>
            <p:cNvSpPr>
              <a:spLocks/>
            </p:cNvSpPr>
            <p:nvPr/>
          </p:nvSpPr>
          <p:spPr bwMode="auto">
            <a:xfrm>
              <a:off x="684338" y="2371922"/>
              <a:ext cx="3798277" cy="712177"/>
            </a:xfrm>
            <a:custGeom>
              <a:avLst/>
              <a:gdLst>
                <a:gd name="T0" fmla="*/ 0 w 3798277"/>
                <a:gd name="T1" fmla="*/ 351692 h 712177"/>
                <a:gd name="T2" fmla="*/ 3798277 w 3798277"/>
                <a:gd name="T3" fmla="*/ 712177 h 712177"/>
                <a:gd name="T4" fmla="*/ 3798277 w 3798277"/>
                <a:gd name="T5" fmla="*/ 0 h 712177"/>
                <a:gd name="T6" fmla="*/ 0 w 3798277"/>
                <a:gd name="T7" fmla="*/ 351692 h 712177"/>
                <a:gd name="T8" fmla="*/ 0 60000 65536"/>
                <a:gd name="T9" fmla="*/ 0 60000 65536"/>
                <a:gd name="T10" fmla="*/ 0 60000 65536"/>
                <a:gd name="T11" fmla="*/ 0 60000 65536"/>
                <a:gd name="T12" fmla="*/ 0 w 3798277"/>
                <a:gd name="T13" fmla="*/ 0 h 712177"/>
                <a:gd name="T14" fmla="*/ 3798277 w 3798277"/>
                <a:gd name="T15" fmla="*/ 712177 h 712177"/>
              </a:gdLst>
              <a:ahLst/>
              <a:cxnLst>
                <a:cxn ang="T8">
                  <a:pos x="T0" y="T1"/>
                </a:cxn>
                <a:cxn ang="T9">
                  <a:pos x="T2" y="T3"/>
                </a:cxn>
                <a:cxn ang="T10">
                  <a:pos x="T4" y="T5"/>
                </a:cxn>
                <a:cxn ang="T11">
                  <a:pos x="T6" y="T7"/>
                </a:cxn>
              </a:cxnLst>
              <a:rect l="T12" t="T13" r="T14" b="T15"/>
              <a:pathLst>
                <a:path w="3798277" h="712177">
                  <a:moveTo>
                    <a:pt x="0" y="351692"/>
                  </a:moveTo>
                  <a:lnTo>
                    <a:pt x="3798277" y="712177"/>
                  </a:lnTo>
                  <a:lnTo>
                    <a:pt x="3798277" y="0"/>
                  </a:lnTo>
                  <a:lnTo>
                    <a:pt x="0" y="351692"/>
                  </a:lnTo>
                  <a:close/>
                </a:path>
              </a:pathLst>
            </a:custGeom>
            <a:solidFill>
              <a:srgbClr val="8AC6CD">
                <a:alpha val="38039"/>
              </a:srgbClr>
            </a:solidFill>
            <a:ln w="9525" cap="flat" cmpd="sng" algn="ctr">
              <a:solidFill>
                <a:schemeClr val="tx1"/>
              </a:solidFill>
              <a:prstDash val="solid"/>
              <a:round/>
              <a:headEnd type="none" w="med" len="med"/>
              <a:tailEnd type="none" w="med" len="med"/>
            </a:ln>
          </p:spPr>
          <p:txBody>
            <a:bodyPr/>
            <a:lstStyle/>
            <a:p>
              <a:endParaRPr lang="uk-UA"/>
            </a:p>
          </p:txBody>
        </p:sp>
        <p:sp>
          <p:nvSpPr>
            <p:cNvPr id="119" name="Rechteck 118"/>
            <p:cNvSpPr/>
            <p:nvPr/>
          </p:nvSpPr>
          <p:spPr>
            <a:xfrm>
              <a:off x="592902" y="2679633"/>
              <a:ext cx="194966" cy="9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43030" name="Gruppieren 119"/>
          <p:cNvGrpSpPr>
            <a:grpSpLocks/>
          </p:cNvGrpSpPr>
          <p:nvPr/>
        </p:nvGrpSpPr>
        <p:grpSpPr bwMode="auto">
          <a:xfrm rot="10800000">
            <a:off x="4114800" y="2371725"/>
            <a:ext cx="4498975" cy="712788"/>
            <a:chOff x="592902" y="2371922"/>
            <a:chExt cx="3889713" cy="712177"/>
          </a:xfrm>
        </p:grpSpPr>
        <p:sp>
          <p:nvSpPr>
            <p:cNvPr id="43032" name="Freihandform 120"/>
            <p:cNvSpPr>
              <a:spLocks/>
            </p:cNvSpPr>
            <p:nvPr/>
          </p:nvSpPr>
          <p:spPr bwMode="auto">
            <a:xfrm>
              <a:off x="684338" y="2371922"/>
              <a:ext cx="3798277" cy="712177"/>
            </a:xfrm>
            <a:custGeom>
              <a:avLst/>
              <a:gdLst>
                <a:gd name="T0" fmla="*/ 0 w 3798277"/>
                <a:gd name="T1" fmla="*/ 351692 h 712177"/>
                <a:gd name="T2" fmla="*/ 3798277 w 3798277"/>
                <a:gd name="T3" fmla="*/ 712177 h 712177"/>
                <a:gd name="T4" fmla="*/ 3798277 w 3798277"/>
                <a:gd name="T5" fmla="*/ 0 h 712177"/>
                <a:gd name="T6" fmla="*/ 0 w 3798277"/>
                <a:gd name="T7" fmla="*/ 351692 h 712177"/>
                <a:gd name="T8" fmla="*/ 0 60000 65536"/>
                <a:gd name="T9" fmla="*/ 0 60000 65536"/>
                <a:gd name="T10" fmla="*/ 0 60000 65536"/>
                <a:gd name="T11" fmla="*/ 0 60000 65536"/>
                <a:gd name="T12" fmla="*/ 0 w 3798277"/>
                <a:gd name="T13" fmla="*/ 0 h 712177"/>
                <a:gd name="T14" fmla="*/ 3798277 w 3798277"/>
                <a:gd name="T15" fmla="*/ 712177 h 712177"/>
              </a:gdLst>
              <a:ahLst/>
              <a:cxnLst>
                <a:cxn ang="T8">
                  <a:pos x="T0" y="T1"/>
                </a:cxn>
                <a:cxn ang="T9">
                  <a:pos x="T2" y="T3"/>
                </a:cxn>
                <a:cxn ang="T10">
                  <a:pos x="T4" y="T5"/>
                </a:cxn>
                <a:cxn ang="T11">
                  <a:pos x="T6" y="T7"/>
                </a:cxn>
              </a:cxnLst>
              <a:rect l="T12" t="T13" r="T14" b="T15"/>
              <a:pathLst>
                <a:path w="3798277" h="712177">
                  <a:moveTo>
                    <a:pt x="0" y="351692"/>
                  </a:moveTo>
                  <a:lnTo>
                    <a:pt x="3798277" y="712177"/>
                  </a:lnTo>
                  <a:lnTo>
                    <a:pt x="3798277" y="0"/>
                  </a:lnTo>
                  <a:lnTo>
                    <a:pt x="0" y="351692"/>
                  </a:lnTo>
                  <a:close/>
                </a:path>
              </a:pathLst>
            </a:custGeom>
            <a:solidFill>
              <a:srgbClr val="8AC6CD">
                <a:alpha val="38039"/>
              </a:srgbClr>
            </a:solidFill>
            <a:ln w="9525" cap="flat" cmpd="sng" algn="ctr">
              <a:solidFill>
                <a:schemeClr val="tx1"/>
              </a:solidFill>
              <a:prstDash val="solid"/>
              <a:round/>
              <a:headEnd type="none" w="med" len="med"/>
              <a:tailEnd type="none" w="med" len="med"/>
            </a:ln>
          </p:spPr>
          <p:txBody>
            <a:bodyPr/>
            <a:lstStyle/>
            <a:p>
              <a:endParaRPr lang="uk-UA"/>
            </a:p>
          </p:txBody>
        </p:sp>
        <p:sp>
          <p:nvSpPr>
            <p:cNvPr id="122" name="Rechteck 121"/>
            <p:cNvSpPr/>
            <p:nvPr/>
          </p:nvSpPr>
          <p:spPr>
            <a:xfrm>
              <a:off x="592902" y="2727217"/>
              <a:ext cx="194897" cy="9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43031" name="Textfeld 4"/>
          <p:cNvSpPr txBox="1">
            <a:spLocks noChangeArrowheads="1"/>
          </p:cNvSpPr>
          <p:nvPr/>
        </p:nvSpPr>
        <p:spPr bwMode="auto">
          <a:xfrm>
            <a:off x="831850" y="1593850"/>
            <a:ext cx="7744877" cy="830997"/>
          </a:xfrm>
          <a:prstGeom prst="rect">
            <a:avLst/>
          </a:prstGeom>
          <a:noFill/>
          <a:ln w="9525">
            <a:noFill/>
            <a:miter lim="800000"/>
            <a:headEnd/>
            <a:tailEnd/>
          </a:ln>
        </p:spPr>
        <p:txBody>
          <a:bodyPr wrap="none">
            <a:spAutoFit/>
          </a:bodyPr>
          <a:lstStyle/>
          <a:p>
            <a:r>
              <a:rPr lang="ru-RU" dirty="0" smtClean="0"/>
              <a:t>Штора шириной </a:t>
            </a:r>
            <a:r>
              <a:rPr lang="en-GB" dirty="0" smtClean="0"/>
              <a:t>2-3</a:t>
            </a:r>
            <a:r>
              <a:rPr lang="ru-RU" dirty="0" smtClean="0"/>
              <a:t>м</a:t>
            </a:r>
            <a:r>
              <a:rPr lang="en-GB" dirty="0" smtClean="0"/>
              <a:t>, </a:t>
            </a:r>
            <a:r>
              <a:rPr lang="ru-RU" dirty="0" smtClean="0"/>
              <a:t>сложности с осуществлением </a:t>
            </a:r>
          </a:p>
          <a:p>
            <a:r>
              <a:rPr lang="ru-RU" dirty="0" smtClean="0"/>
              <a:t>подкопа или перелаза</a:t>
            </a:r>
            <a:endParaRPr lang="en-GB" dirty="0"/>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719138" y="420688"/>
            <a:ext cx="6524625" cy="719137"/>
          </a:xfrm>
        </p:spPr>
        <p:txBody>
          <a:bodyPr/>
          <a:lstStyle/>
          <a:p>
            <a:r>
              <a:rPr lang="ru-RU" dirty="0" smtClean="0">
                <a:solidFill>
                  <a:srgbClr val="C00000"/>
                </a:solidFill>
              </a:rPr>
              <a:t>Локализация нарушителя на АИК</a:t>
            </a:r>
            <a:endParaRPr lang="en-GB" dirty="0" smtClean="0">
              <a:solidFill>
                <a:srgbClr val="C00000"/>
              </a:solidFill>
            </a:endParaRPr>
          </a:p>
        </p:txBody>
      </p:sp>
      <p:sp>
        <p:nvSpPr>
          <p:cNvPr id="44035" name="TextBox 124"/>
          <p:cNvSpPr txBox="1">
            <a:spLocks noChangeArrowheads="1"/>
          </p:cNvSpPr>
          <p:nvPr/>
        </p:nvSpPr>
        <p:spPr bwMode="auto">
          <a:xfrm>
            <a:off x="2977735" y="5407025"/>
            <a:ext cx="2272546" cy="461665"/>
          </a:xfrm>
          <a:prstGeom prst="rect">
            <a:avLst/>
          </a:prstGeom>
          <a:noFill/>
          <a:ln w="9525">
            <a:noFill/>
            <a:miter lim="800000"/>
            <a:headEnd/>
            <a:tailEnd/>
          </a:ln>
        </p:spPr>
        <p:txBody>
          <a:bodyPr wrap="none">
            <a:spAutoFit/>
          </a:bodyPr>
          <a:lstStyle/>
          <a:p>
            <a:pPr algn="ctr"/>
            <a:r>
              <a:rPr lang="ru-RU" dirty="0" smtClean="0"/>
              <a:t>Зона детекции</a:t>
            </a:r>
            <a:endParaRPr lang="en-GB" dirty="0"/>
          </a:p>
        </p:txBody>
      </p:sp>
      <p:cxnSp>
        <p:nvCxnSpPr>
          <p:cNvPr id="44036" name="Straight Connector 126"/>
          <p:cNvCxnSpPr>
            <a:cxnSpLocks noChangeShapeType="1"/>
          </p:cNvCxnSpPr>
          <p:nvPr/>
        </p:nvCxnSpPr>
        <p:spPr bwMode="auto">
          <a:xfrm>
            <a:off x="527050" y="4946650"/>
            <a:ext cx="0" cy="814388"/>
          </a:xfrm>
          <a:prstGeom prst="line">
            <a:avLst/>
          </a:prstGeom>
          <a:noFill/>
          <a:ln w="38100" algn="ctr">
            <a:solidFill>
              <a:schemeClr val="tx1"/>
            </a:solidFill>
            <a:round/>
            <a:headEnd/>
            <a:tailEnd/>
          </a:ln>
        </p:spPr>
      </p:cxnSp>
      <p:cxnSp>
        <p:nvCxnSpPr>
          <p:cNvPr id="44037" name="Straight Connector 127"/>
          <p:cNvCxnSpPr>
            <a:cxnSpLocks noChangeShapeType="1"/>
          </p:cNvCxnSpPr>
          <p:nvPr/>
        </p:nvCxnSpPr>
        <p:spPr bwMode="auto">
          <a:xfrm>
            <a:off x="7777163" y="4946650"/>
            <a:ext cx="0" cy="814388"/>
          </a:xfrm>
          <a:prstGeom prst="line">
            <a:avLst/>
          </a:prstGeom>
          <a:noFill/>
          <a:ln w="38100" algn="ctr">
            <a:solidFill>
              <a:schemeClr val="tx1"/>
            </a:solidFill>
            <a:round/>
            <a:headEnd/>
            <a:tailEnd/>
          </a:ln>
        </p:spPr>
      </p:cxnSp>
      <p:cxnSp>
        <p:nvCxnSpPr>
          <p:cNvPr id="44038" name="Straight Arrow Connector 129"/>
          <p:cNvCxnSpPr>
            <a:cxnSpLocks noChangeShapeType="1"/>
          </p:cNvCxnSpPr>
          <p:nvPr/>
        </p:nvCxnSpPr>
        <p:spPr bwMode="auto">
          <a:xfrm flipH="1">
            <a:off x="831850" y="5641975"/>
            <a:ext cx="1477963" cy="0"/>
          </a:xfrm>
          <a:prstGeom prst="straightConnector1">
            <a:avLst/>
          </a:prstGeom>
          <a:noFill/>
          <a:ln w="38100" algn="ctr">
            <a:solidFill>
              <a:schemeClr val="tx1"/>
            </a:solidFill>
            <a:round/>
            <a:headEnd/>
            <a:tailEnd type="arrow" w="med" len="med"/>
          </a:ln>
        </p:spPr>
      </p:cxnSp>
      <p:cxnSp>
        <p:nvCxnSpPr>
          <p:cNvPr id="44039" name="Straight Arrow Connector 130"/>
          <p:cNvCxnSpPr>
            <a:cxnSpLocks noChangeShapeType="1"/>
          </p:cNvCxnSpPr>
          <p:nvPr/>
        </p:nvCxnSpPr>
        <p:spPr bwMode="auto">
          <a:xfrm>
            <a:off x="5945188" y="5637213"/>
            <a:ext cx="1679575" cy="4762"/>
          </a:xfrm>
          <a:prstGeom prst="straightConnector1">
            <a:avLst/>
          </a:prstGeom>
          <a:noFill/>
          <a:ln w="38100" algn="ctr">
            <a:solidFill>
              <a:schemeClr val="tx1"/>
            </a:solidFill>
            <a:round/>
            <a:headEnd/>
            <a:tailEnd type="arrow" w="med" len="med"/>
          </a:ln>
        </p:spPr>
      </p:cxnSp>
      <p:sp>
        <p:nvSpPr>
          <p:cNvPr id="44040" name="Rectangle 5"/>
          <p:cNvSpPr>
            <a:spLocks noChangeArrowheads="1"/>
          </p:cNvSpPr>
          <p:nvPr/>
        </p:nvSpPr>
        <p:spPr bwMode="auto">
          <a:xfrm>
            <a:off x="0" y="4975225"/>
            <a:ext cx="9144000" cy="304800"/>
          </a:xfrm>
          <a:prstGeom prst="rect">
            <a:avLst/>
          </a:prstGeom>
          <a:pattFill prst="ltUpDiag">
            <a:fgClr>
              <a:srgbClr val="00B050"/>
            </a:fgClr>
            <a:bgClr>
              <a:schemeClr val="bg1"/>
            </a:bgClr>
          </a:pattFill>
          <a:ln w="9525" algn="ctr">
            <a:noFill/>
            <a:round/>
            <a:headEnd/>
            <a:tailEnd/>
          </a:ln>
        </p:spPr>
        <p:txBody>
          <a:bodyPr/>
          <a:lstStyle/>
          <a:p>
            <a:pPr eaLnBrk="0" hangingPunct="0"/>
            <a:endParaRPr lang="en-GB"/>
          </a:p>
        </p:txBody>
      </p:sp>
      <p:cxnSp>
        <p:nvCxnSpPr>
          <p:cNvPr id="44041" name="Straight Connector 2"/>
          <p:cNvCxnSpPr>
            <a:cxnSpLocks noChangeShapeType="1"/>
          </p:cNvCxnSpPr>
          <p:nvPr/>
        </p:nvCxnSpPr>
        <p:spPr bwMode="auto">
          <a:xfrm flipV="1">
            <a:off x="0" y="4946650"/>
            <a:ext cx="9144000" cy="9525"/>
          </a:xfrm>
          <a:prstGeom prst="line">
            <a:avLst/>
          </a:prstGeom>
          <a:noFill/>
          <a:ln w="38100" algn="ctr">
            <a:solidFill>
              <a:srgbClr val="00B050"/>
            </a:solidFill>
            <a:round/>
            <a:headEnd/>
            <a:tailEnd/>
          </a:ln>
        </p:spPr>
      </p:cxnSp>
      <p:sp>
        <p:nvSpPr>
          <p:cNvPr id="44042" name="TextBox 7"/>
          <p:cNvSpPr txBox="1">
            <a:spLocks noChangeArrowheads="1"/>
          </p:cNvSpPr>
          <p:nvPr/>
        </p:nvSpPr>
        <p:spPr bwMode="auto">
          <a:xfrm>
            <a:off x="2843213" y="1533525"/>
            <a:ext cx="3941762" cy="830997"/>
          </a:xfrm>
          <a:prstGeom prst="rect">
            <a:avLst/>
          </a:prstGeom>
          <a:noFill/>
          <a:ln w="9525">
            <a:solidFill>
              <a:schemeClr val="tx1"/>
            </a:solidFill>
            <a:miter lim="800000"/>
            <a:headEnd/>
            <a:tailEnd/>
          </a:ln>
        </p:spPr>
        <p:txBody>
          <a:bodyPr>
            <a:spAutoFit/>
          </a:bodyPr>
          <a:lstStyle/>
          <a:p>
            <a:r>
              <a:rPr lang="ru-RU" dirty="0" smtClean="0"/>
              <a:t>Нет локализации между опорами</a:t>
            </a:r>
            <a:r>
              <a:rPr lang="en-GB" dirty="0" smtClean="0"/>
              <a:t> x </a:t>
            </a:r>
            <a:r>
              <a:rPr lang="ru-RU" dirty="0" smtClean="0"/>
              <a:t>и</a:t>
            </a:r>
            <a:r>
              <a:rPr lang="en-GB" dirty="0" smtClean="0"/>
              <a:t> y</a:t>
            </a:r>
            <a:endParaRPr lang="en-GB" dirty="0"/>
          </a:p>
        </p:txBody>
      </p:sp>
      <p:grpSp>
        <p:nvGrpSpPr>
          <p:cNvPr id="44043" name="Gruppieren 13"/>
          <p:cNvGrpSpPr>
            <a:grpSpLocks/>
          </p:cNvGrpSpPr>
          <p:nvPr/>
        </p:nvGrpSpPr>
        <p:grpSpPr bwMode="auto">
          <a:xfrm>
            <a:off x="527050" y="2971800"/>
            <a:ext cx="7250113" cy="1984375"/>
            <a:chOff x="526510" y="2972488"/>
            <a:chExt cx="7251350" cy="1983112"/>
          </a:xfrm>
        </p:grpSpPr>
        <p:cxnSp>
          <p:nvCxnSpPr>
            <p:cNvPr id="44045" name="Straight Connector 48"/>
            <p:cNvCxnSpPr>
              <a:cxnSpLocks noChangeShapeType="1"/>
            </p:cNvCxnSpPr>
            <p:nvPr/>
          </p:nvCxnSpPr>
          <p:spPr bwMode="auto">
            <a:xfrm>
              <a:off x="7777860" y="2972488"/>
              <a:ext cx="0" cy="1983112"/>
            </a:xfrm>
            <a:prstGeom prst="line">
              <a:avLst/>
            </a:prstGeom>
            <a:noFill/>
            <a:ln w="57150" algn="ctr">
              <a:solidFill>
                <a:srgbClr val="000000"/>
              </a:solidFill>
              <a:round/>
              <a:headEnd/>
              <a:tailEnd/>
            </a:ln>
          </p:spPr>
        </p:cxnSp>
        <p:cxnSp>
          <p:nvCxnSpPr>
            <p:cNvPr id="44046" name="Straight Arrow Connector 6"/>
            <p:cNvCxnSpPr>
              <a:cxnSpLocks noChangeShapeType="1"/>
            </p:cNvCxnSpPr>
            <p:nvPr/>
          </p:nvCxnSpPr>
          <p:spPr bwMode="auto">
            <a:xfrm flipV="1">
              <a:off x="1712186" y="2972488"/>
              <a:ext cx="1099731" cy="1243491"/>
            </a:xfrm>
            <a:prstGeom prst="straightConnector1">
              <a:avLst/>
            </a:prstGeom>
            <a:noFill/>
            <a:ln w="9525" algn="ctr">
              <a:solidFill>
                <a:schemeClr val="tx1"/>
              </a:solidFill>
              <a:round/>
              <a:headEnd/>
              <a:tailEnd type="arrow" w="med" len="med"/>
            </a:ln>
          </p:spPr>
        </p:cxnSp>
        <p:cxnSp>
          <p:nvCxnSpPr>
            <p:cNvPr id="44047" name="Straight Connector 93"/>
            <p:cNvCxnSpPr>
              <a:cxnSpLocks noChangeShapeType="1"/>
            </p:cNvCxnSpPr>
            <p:nvPr/>
          </p:nvCxnSpPr>
          <p:spPr bwMode="auto">
            <a:xfrm>
              <a:off x="526510" y="3361024"/>
              <a:ext cx="7251350" cy="0"/>
            </a:xfrm>
            <a:prstGeom prst="line">
              <a:avLst/>
            </a:prstGeom>
            <a:noFill/>
            <a:ln w="28575" algn="ctr">
              <a:solidFill>
                <a:srgbClr val="FF0000"/>
              </a:solidFill>
              <a:round/>
              <a:headEnd/>
              <a:tailEnd/>
            </a:ln>
          </p:spPr>
        </p:cxnSp>
        <p:cxnSp>
          <p:nvCxnSpPr>
            <p:cNvPr id="44048" name="Straight Connector 93"/>
            <p:cNvCxnSpPr>
              <a:cxnSpLocks noChangeShapeType="1"/>
            </p:cNvCxnSpPr>
            <p:nvPr/>
          </p:nvCxnSpPr>
          <p:spPr bwMode="auto">
            <a:xfrm>
              <a:off x="526510" y="3657990"/>
              <a:ext cx="7251350" cy="0"/>
            </a:xfrm>
            <a:prstGeom prst="line">
              <a:avLst/>
            </a:prstGeom>
            <a:noFill/>
            <a:ln w="28575" algn="ctr">
              <a:solidFill>
                <a:srgbClr val="FF0000"/>
              </a:solidFill>
              <a:round/>
              <a:headEnd/>
              <a:tailEnd/>
            </a:ln>
          </p:spPr>
        </p:cxnSp>
        <p:cxnSp>
          <p:nvCxnSpPr>
            <p:cNvPr id="44049" name="Straight Connector 93"/>
            <p:cNvCxnSpPr>
              <a:cxnSpLocks noChangeShapeType="1"/>
            </p:cNvCxnSpPr>
            <p:nvPr/>
          </p:nvCxnSpPr>
          <p:spPr bwMode="auto">
            <a:xfrm>
              <a:off x="526510" y="3971664"/>
              <a:ext cx="7251350" cy="0"/>
            </a:xfrm>
            <a:prstGeom prst="line">
              <a:avLst/>
            </a:prstGeom>
            <a:noFill/>
            <a:ln w="28575" algn="ctr">
              <a:solidFill>
                <a:srgbClr val="FF0000"/>
              </a:solidFill>
              <a:round/>
              <a:headEnd/>
              <a:tailEnd/>
            </a:ln>
          </p:spPr>
        </p:cxnSp>
        <p:cxnSp>
          <p:nvCxnSpPr>
            <p:cNvPr id="44050" name="Straight Connector 93"/>
            <p:cNvCxnSpPr>
              <a:cxnSpLocks noChangeShapeType="1"/>
            </p:cNvCxnSpPr>
            <p:nvPr/>
          </p:nvCxnSpPr>
          <p:spPr bwMode="auto">
            <a:xfrm>
              <a:off x="526510" y="4268630"/>
              <a:ext cx="7251350" cy="0"/>
            </a:xfrm>
            <a:prstGeom prst="line">
              <a:avLst/>
            </a:prstGeom>
            <a:noFill/>
            <a:ln w="28575" algn="ctr">
              <a:solidFill>
                <a:srgbClr val="FF0000"/>
              </a:solidFill>
              <a:round/>
              <a:headEnd/>
              <a:tailEnd/>
            </a:ln>
          </p:spPr>
        </p:cxnSp>
        <p:cxnSp>
          <p:nvCxnSpPr>
            <p:cNvPr id="44051" name="Straight Connector 93"/>
            <p:cNvCxnSpPr>
              <a:cxnSpLocks noChangeShapeType="1"/>
            </p:cNvCxnSpPr>
            <p:nvPr/>
          </p:nvCxnSpPr>
          <p:spPr bwMode="auto">
            <a:xfrm>
              <a:off x="526510" y="4582304"/>
              <a:ext cx="7251350" cy="0"/>
            </a:xfrm>
            <a:prstGeom prst="line">
              <a:avLst/>
            </a:prstGeom>
            <a:noFill/>
            <a:ln w="28575" algn="ctr">
              <a:solidFill>
                <a:srgbClr val="FF0000"/>
              </a:solidFill>
              <a:round/>
              <a:headEnd/>
              <a:tailEnd/>
            </a:ln>
          </p:spPr>
        </p:cxnSp>
        <p:cxnSp>
          <p:nvCxnSpPr>
            <p:cNvPr id="44052" name="Straight Connector 93"/>
            <p:cNvCxnSpPr>
              <a:cxnSpLocks noChangeShapeType="1"/>
            </p:cNvCxnSpPr>
            <p:nvPr/>
          </p:nvCxnSpPr>
          <p:spPr bwMode="auto">
            <a:xfrm>
              <a:off x="526510" y="4879270"/>
              <a:ext cx="7251350" cy="0"/>
            </a:xfrm>
            <a:prstGeom prst="line">
              <a:avLst/>
            </a:prstGeom>
            <a:noFill/>
            <a:ln w="28575" algn="ctr">
              <a:solidFill>
                <a:srgbClr val="FF0000"/>
              </a:solidFill>
              <a:round/>
              <a:headEnd/>
              <a:tailEnd/>
            </a:ln>
          </p:spPr>
        </p:cxnSp>
        <p:cxnSp>
          <p:nvCxnSpPr>
            <p:cNvPr id="44053" name="Straight Connector 47"/>
            <p:cNvCxnSpPr>
              <a:cxnSpLocks noChangeShapeType="1"/>
            </p:cNvCxnSpPr>
            <p:nvPr/>
          </p:nvCxnSpPr>
          <p:spPr bwMode="auto">
            <a:xfrm>
              <a:off x="526510" y="2972488"/>
              <a:ext cx="0" cy="1983112"/>
            </a:xfrm>
            <a:prstGeom prst="line">
              <a:avLst/>
            </a:prstGeom>
            <a:noFill/>
            <a:ln w="57150" algn="ctr">
              <a:solidFill>
                <a:srgbClr val="000000"/>
              </a:solidFill>
              <a:round/>
              <a:headEnd/>
              <a:tailEnd/>
            </a:ln>
          </p:spPr>
        </p:cxnSp>
      </p:grpSp>
      <p:pic>
        <p:nvPicPr>
          <p:cNvPr id="44044" name="Picture 3"/>
          <p:cNvPicPr>
            <a:picLocks noChangeAspect="1" noChangeArrowheads="1"/>
          </p:cNvPicPr>
          <p:nvPr/>
        </p:nvPicPr>
        <p:blipFill>
          <a:blip r:embed="rId3" cstate="print"/>
          <a:srcRect/>
          <a:stretch>
            <a:fillRect/>
          </a:stretch>
        </p:blipFill>
        <p:spPr bwMode="auto">
          <a:xfrm>
            <a:off x="835025" y="3778250"/>
            <a:ext cx="989013" cy="11969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719138" y="420688"/>
            <a:ext cx="6981825" cy="719137"/>
          </a:xfrm>
        </p:spPr>
        <p:txBody>
          <a:bodyPr/>
          <a:lstStyle/>
          <a:p>
            <a:r>
              <a:rPr lang="ru-RU" dirty="0" smtClean="0">
                <a:solidFill>
                  <a:srgbClr val="C00000"/>
                </a:solidFill>
              </a:rPr>
              <a:t>Локализация нарушителя при пересекающихся зонах</a:t>
            </a:r>
            <a:endParaRPr lang="en-GB" dirty="0" smtClean="0">
              <a:solidFill>
                <a:srgbClr val="C00000"/>
              </a:solidFill>
            </a:endParaRPr>
          </a:p>
        </p:txBody>
      </p:sp>
      <p:sp>
        <p:nvSpPr>
          <p:cNvPr id="45059" name="Rectangle 5"/>
          <p:cNvSpPr>
            <a:spLocks noChangeArrowheads="1"/>
          </p:cNvSpPr>
          <p:nvPr/>
        </p:nvSpPr>
        <p:spPr bwMode="auto">
          <a:xfrm>
            <a:off x="-180975" y="4048125"/>
            <a:ext cx="9324975" cy="269875"/>
          </a:xfrm>
          <a:prstGeom prst="rect">
            <a:avLst/>
          </a:prstGeom>
          <a:pattFill prst="ltUpDiag">
            <a:fgClr>
              <a:srgbClr val="00B050"/>
            </a:fgClr>
            <a:bgClr>
              <a:schemeClr val="bg1"/>
            </a:bgClr>
          </a:pattFill>
          <a:ln w="9525" algn="ctr">
            <a:noFill/>
            <a:round/>
            <a:headEnd/>
            <a:tailEnd/>
          </a:ln>
        </p:spPr>
        <p:txBody>
          <a:bodyPr/>
          <a:lstStyle/>
          <a:p>
            <a:pPr eaLnBrk="0" hangingPunct="0"/>
            <a:endParaRPr lang="de-CH"/>
          </a:p>
        </p:txBody>
      </p:sp>
      <p:cxnSp>
        <p:nvCxnSpPr>
          <p:cNvPr id="45060" name="Straight Connector 88"/>
          <p:cNvCxnSpPr>
            <a:cxnSpLocks noChangeShapeType="1"/>
          </p:cNvCxnSpPr>
          <p:nvPr/>
        </p:nvCxnSpPr>
        <p:spPr bwMode="auto">
          <a:xfrm>
            <a:off x="558800" y="2479675"/>
            <a:ext cx="0" cy="1565275"/>
          </a:xfrm>
          <a:prstGeom prst="line">
            <a:avLst/>
          </a:prstGeom>
          <a:noFill/>
          <a:ln w="57150" algn="ctr">
            <a:solidFill>
              <a:srgbClr val="000000"/>
            </a:solidFill>
            <a:round/>
            <a:headEnd/>
            <a:tailEnd/>
          </a:ln>
        </p:spPr>
      </p:cxnSp>
      <p:pic>
        <p:nvPicPr>
          <p:cNvPr id="45061" name="Picture 7"/>
          <p:cNvPicPr>
            <a:picLocks noChangeAspect="1" noChangeArrowheads="1"/>
          </p:cNvPicPr>
          <p:nvPr/>
        </p:nvPicPr>
        <p:blipFill>
          <a:blip r:embed="rId3" cstate="print"/>
          <a:srcRect/>
          <a:stretch>
            <a:fillRect/>
          </a:stretch>
        </p:blipFill>
        <p:spPr bwMode="auto">
          <a:xfrm rot="20524583" flipH="1">
            <a:off x="8147050" y="2293938"/>
            <a:ext cx="530225" cy="287337"/>
          </a:xfrm>
          <a:prstGeom prst="rect">
            <a:avLst/>
          </a:prstGeom>
          <a:noFill/>
          <a:ln w="9525">
            <a:noFill/>
            <a:miter lim="800000"/>
            <a:headEnd/>
            <a:tailEnd/>
          </a:ln>
        </p:spPr>
      </p:pic>
      <p:pic>
        <p:nvPicPr>
          <p:cNvPr id="45062" name="Picture 7"/>
          <p:cNvPicPr>
            <a:picLocks noChangeAspect="1" noChangeArrowheads="1"/>
          </p:cNvPicPr>
          <p:nvPr/>
        </p:nvPicPr>
        <p:blipFill>
          <a:blip r:embed="rId3" cstate="print"/>
          <a:srcRect/>
          <a:stretch>
            <a:fillRect/>
          </a:stretch>
        </p:blipFill>
        <p:spPr bwMode="auto">
          <a:xfrm rot="1075417">
            <a:off x="469900" y="2308225"/>
            <a:ext cx="530225" cy="287338"/>
          </a:xfrm>
          <a:prstGeom prst="rect">
            <a:avLst/>
          </a:prstGeom>
          <a:noFill/>
          <a:ln w="9525">
            <a:noFill/>
            <a:miter lim="800000"/>
            <a:headEnd/>
            <a:tailEnd/>
          </a:ln>
        </p:spPr>
      </p:pic>
      <p:pic>
        <p:nvPicPr>
          <p:cNvPr id="45063" name="Picture 7"/>
          <p:cNvPicPr>
            <a:picLocks noChangeAspect="1" noChangeArrowheads="1"/>
          </p:cNvPicPr>
          <p:nvPr/>
        </p:nvPicPr>
        <p:blipFill>
          <a:blip r:embed="rId3" cstate="print"/>
          <a:srcRect/>
          <a:stretch>
            <a:fillRect/>
          </a:stretch>
        </p:blipFill>
        <p:spPr bwMode="auto">
          <a:xfrm rot="1075417">
            <a:off x="4513263" y="2298700"/>
            <a:ext cx="531812" cy="287338"/>
          </a:xfrm>
          <a:prstGeom prst="rect">
            <a:avLst/>
          </a:prstGeom>
          <a:noFill/>
          <a:ln w="9525">
            <a:noFill/>
            <a:miter lim="800000"/>
            <a:headEnd/>
            <a:tailEnd/>
          </a:ln>
        </p:spPr>
      </p:pic>
      <p:sp>
        <p:nvSpPr>
          <p:cNvPr id="45064" name="TextBox 122"/>
          <p:cNvSpPr txBox="1">
            <a:spLocks noChangeArrowheads="1"/>
          </p:cNvSpPr>
          <p:nvPr/>
        </p:nvSpPr>
        <p:spPr bwMode="auto">
          <a:xfrm>
            <a:off x="300038" y="1998663"/>
            <a:ext cx="804862" cy="273050"/>
          </a:xfrm>
          <a:prstGeom prst="rect">
            <a:avLst/>
          </a:prstGeom>
          <a:noFill/>
          <a:ln w="9525">
            <a:noFill/>
            <a:miter lim="800000"/>
            <a:headEnd/>
            <a:tailEnd/>
          </a:ln>
        </p:spPr>
        <p:txBody>
          <a:bodyPr wrap="none">
            <a:spAutoFit/>
          </a:bodyPr>
          <a:lstStyle/>
          <a:p>
            <a:r>
              <a:rPr lang="de-CH" sz="1400" b="1"/>
              <a:t>Master 1</a:t>
            </a:r>
          </a:p>
        </p:txBody>
      </p:sp>
      <p:cxnSp>
        <p:nvCxnSpPr>
          <p:cNvPr id="45065" name="Straight Connector 89"/>
          <p:cNvCxnSpPr>
            <a:cxnSpLocks noChangeShapeType="1"/>
          </p:cNvCxnSpPr>
          <p:nvPr/>
        </p:nvCxnSpPr>
        <p:spPr bwMode="auto">
          <a:xfrm>
            <a:off x="8561388" y="2520950"/>
            <a:ext cx="0" cy="1484313"/>
          </a:xfrm>
          <a:prstGeom prst="line">
            <a:avLst/>
          </a:prstGeom>
          <a:noFill/>
          <a:ln w="57150" algn="ctr">
            <a:solidFill>
              <a:srgbClr val="000000"/>
            </a:solidFill>
            <a:round/>
            <a:headEnd/>
            <a:tailEnd/>
          </a:ln>
        </p:spPr>
      </p:cxnSp>
      <p:cxnSp>
        <p:nvCxnSpPr>
          <p:cNvPr id="45066" name="Straight Connector 25"/>
          <p:cNvCxnSpPr>
            <a:cxnSpLocks noChangeShapeType="1"/>
          </p:cNvCxnSpPr>
          <p:nvPr/>
        </p:nvCxnSpPr>
        <p:spPr bwMode="auto">
          <a:xfrm>
            <a:off x="4557713" y="2552700"/>
            <a:ext cx="0" cy="1484313"/>
          </a:xfrm>
          <a:prstGeom prst="line">
            <a:avLst/>
          </a:prstGeom>
          <a:noFill/>
          <a:ln w="57150" algn="ctr">
            <a:solidFill>
              <a:srgbClr val="000000"/>
            </a:solidFill>
            <a:round/>
            <a:headEnd/>
            <a:tailEnd/>
          </a:ln>
        </p:spPr>
      </p:cxnSp>
      <p:sp>
        <p:nvSpPr>
          <p:cNvPr id="45067" name="TextBox 33"/>
          <p:cNvSpPr txBox="1">
            <a:spLocks noChangeArrowheads="1"/>
          </p:cNvSpPr>
          <p:nvPr/>
        </p:nvSpPr>
        <p:spPr bwMode="auto">
          <a:xfrm>
            <a:off x="4557713" y="2066925"/>
            <a:ext cx="804862" cy="273050"/>
          </a:xfrm>
          <a:prstGeom prst="rect">
            <a:avLst/>
          </a:prstGeom>
          <a:noFill/>
          <a:ln w="9525">
            <a:noFill/>
            <a:miter lim="800000"/>
            <a:headEnd/>
            <a:tailEnd/>
          </a:ln>
        </p:spPr>
        <p:txBody>
          <a:bodyPr wrap="none">
            <a:spAutoFit/>
          </a:bodyPr>
          <a:lstStyle/>
          <a:p>
            <a:r>
              <a:rPr lang="de-CH" sz="1400" b="1"/>
              <a:t>Master 2</a:t>
            </a:r>
          </a:p>
        </p:txBody>
      </p:sp>
      <p:pic>
        <p:nvPicPr>
          <p:cNvPr id="45068" name="Picture 7"/>
          <p:cNvPicPr>
            <a:picLocks noChangeAspect="1" noChangeArrowheads="1"/>
          </p:cNvPicPr>
          <p:nvPr/>
        </p:nvPicPr>
        <p:blipFill>
          <a:blip r:embed="rId3" cstate="print"/>
          <a:srcRect/>
          <a:stretch>
            <a:fillRect/>
          </a:stretch>
        </p:blipFill>
        <p:spPr bwMode="auto">
          <a:xfrm rot="20524583" flipH="1">
            <a:off x="4070350" y="2320925"/>
            <a:ext cx="530225" cy="287338"/>
          </a:xfrm>
          <a:prstGeom prst="rect">
            <a:avLst/>
          </a:prstGeom>
          <a:noFill/>
          <a:ln w="9525">
            <a:noFill/>
            <a:miter lim="800000"/>
            <a:headEnd/>
            <a:tailEnd/>
          </a:ln>
        </p:spPr>
      </p:pic>
      <p:sp>
        <p:nvSpPr>
          <p:cNvPr id="45069" name="Freihandform 37"/>
          <p:cNvSpPr>
            <a:spLocks/>
          </p:cNvSpPr>
          <p:nvPr/>
        </p:nvSpPr>
        <p:spPr bwMode="auto">
          <a:xfrm>
            <a:off x="777875" y="2492375"/>
            <a:ext cx="795338" cy="1549400"/>
          </a:xfrm>
          <a:custGeom>
            <a:avLst/>
            <a:gdLst>
              <a:gd name="T0" fmla="*/ 0 w 899160"/>
              <a:gd name="T1" fmla="*/ 0 h 1752600"/>
              <a:gd name="T2" fmla="*/ 8635 w 899160"/>
              <a:gd name="T3" fmla="*/ 43451 h 1752600"/>
              <a:gd name="T4" fmla="*/ 22642 w 899160"/>
              <a:gd name="T5" fmla="*/ 43262 h 1752600"/>
              <a:gd name="T6" fmla="*/ 0 w 899160"/>
              <a:gd name="T7" fmla="*/ 0 h 1752600"/>
              <a:gd name="T8" fmla="*/ 0 60000 65536"/>
              <a:gd name="T9" fmla="*/ 0 60000 65536"/>
              <a:gd name="T10" fmla="*/ 0 60000 65536"/>
              <a:gd name="T11" fmla="*/ 0 60000 65536"/>
              <a:gd name="T12" fmla="*/ 0 w 899160"/>
              <a:gd name="T13" fmla="*/ 0 h 1752600"/>
              <a:gd name="T14" fmla="*/ 899160 w 899160"/>
              <a:gd name="T15" fmla="*/ 1752600 h 1752600"/>
            </a:gdLst>
            <a:ahLst/>
            <a:cxnLst>
              <a:cxn ang="T8">
                <a:pos x="T0" y="T1"/>
              </a:cxn>
              <a:cxn ang="T9">
                <a:pos x="T2" y="T3"/>
              </a:cxn>
              <a:cxn ang="T10">
                <a:pos x="T4" y="T5"/>
              </a:cxn>
              <a:cxn ang="T11">
                <a:pos x="T6" y="T7"/>
              </a:cxn>
            </a:cxnLst>
            <a:rect l="T12" t="T13" r="T14" b="T15"/>
            <a:pathLst>
              <a:path w="899160" h="1752600">
                <a:moveTo>
                  <a:pt x="0" y="0"/>
                </a:moveTo>
                <a:lnTo>
                  <a:pt x="342900" y="1752600"/>
                </a:lnTo>
                <a:lnTo>
                  <a:pt x="899160" y="1744980"/>
                </a:lnTo>
                <a:lnTo>
                  <a:pt x="0" y="0"/>
                </a:lnTo>
                <a:close/>
              </a:path>
            </a:pathLst>
          </a:custGeom>
          <a:solidFill>
            <a:srgbClr val="BBE0E3">
              <a:alpha val="38039"/>
            </a:srgbClr>
          </a:solidFill>
          <a:ln w="9525" cap="flat" cmpd="sng" algn="ctr">
            <a:solidFill>
              <a:schemeClr val="tx1"/>
            </a:solidFill>
            <a:prstDash val="solid"/>
            <a:round/>
            <a:headEnd type="none" w="med" len="med"/>
            <a:tailEnd type="none" w="med" len="med"/>
          </a:ln>
        </p:spPr>
        <p:txBody>
          <a:bodyPr/>
          <a:lstStyle/>
          <a:p>
            <a:endParaRPr lang="uk-UA"/>
          </a:p>
        </p:txBody>
      </p:sp>
      <p:sp>
        <p:nvSpPr>
          <p:cNvPr id="45070" name="Freihandform 38"/>
          <p:cNvSpPr>
            <a:spLocks/>
          </p:cNvSpPr>
          <p:nvPr/>
        </p:nvSpPr>
        <p:spPr bwMode="auto">
          <a:xfrm flipH="1">
            <a:off x="3589338" y="2492375"/>
            <a:ext cx="795337" cy="1549400"/>
          </a:xfrm>
          <a:custGeom>
            <a:avLst/>
            <a:gdLst>
              <a:gd name="T0" fmla="*/ 0 w 899160"/>
              <a:gd name="T1" fmla="*/ 0 h 1752600"/>
              <a:gd name="T2" fmla="*/ 8635 w 899160"/>
              <a:gd name="T3" fmla="*/ 43451 h 1752600"/>
              <a:gd name="T4" fmla="*/ 22642 w 899160"/>
              <a:gd name="T5" fmla="*/ 43262 h 1752600"/>
              <a:gd name="T6" fmla="*/ 0 w 899160"/>
              <a:gd name="T7" fmla="*/ 0 h 1752600"/>
              <a:gd name="T8" fmla="*/ 0 60000 65536"/>
              <a:gd name="T9" fmla="*/ 0 60000 65536"/>
              <a:gd name="T10" fmla="*/ 0 60000 65536"/>
              <a:gd name="T11" fmla="*/ 0 60000 65536"/>
              <a:gd name="T12" fmla="*/ 0 w 899160"/>
              <a:gd name="T13" fmla="*/ 0 h 1752600"/>
              <a:gd name="T14" fmla="*/ 899160 w 899160"/>
              <a:gd name="T15" fmla="*/ 1752600 h 1752600"/>
            </a:gdLst>
            <a:ahLst/>
            <a:cxnLst>
              <a:cxn ang="T8">
                <a:pos x="T0" y="T1"/>
              </a:cxn>
              <a:cxn ang="T9">
                <a:pos x="T2" y="T3"/>
              </a:cxn>
              <a:cxn ang="T10">
                <a:pos x="T4" y="T5"/>
              </a:cxn>
              <a:cxn ang="T11">
                <a:pos x="T6" y="T7"/>
              </a:cxn>
            </a:cxnLst>
            <a:rect l="T12" t="T13" r="T14" b="T15"/>
            <a:pathLst>
              <a:path w="899160" h="1752600">
                <a:moveTo>
                  <a:pt x="0" y="0"/>
                </a:moveTo>
                <a:lnTo>
                  <a:pt x="342900" y="1752600"/>
                </a:lnTo>
                <a:lnTo>
                  <a:pt x="899160" y="1744980"/>
                </a:lnTo>
                <a:lnTo>
                  <a:pt x="0" y="0"/>
                </a:lnTo>
                <a:close/>
              </a:path>
            </a:pathLst>
          </a:custGeom>
          <a:solidFill>
            <a:srgbClr val="BBE0E3">
              <a:alpha val="38039"/>
            </a:srgbClr>
          </a:solidFill>
          <a:ln w="9525" cap="flat" cmpd="sng" algn="ctr">
            <a:solidFill>
              <a:schemeClr val="tx1"/>
            </a:solidFill>
            <a:prstDash val="solid"/>
            <a:round/>
            <a:headEnd type="none" w="med" len="med"/>
            <a:tailEnd type="none" w="med" len="med"/>
          </a:ln>
        </p:spPr>
        <p:txBody>
          <a:bodyPr/>
          <a:lstStyle/>
          <a:p>
            <a:endParaRPr lang="uk-UA"/>
          </a:p>
        </p:txBody>
      </p:sp>
      <p:sp>
        <p:nvSpPr>
          <p:cNvPr id="45071" name="Freihandform 39"/>
          <p:cNvSpPr>
            <a:spLocks/>
          </p:cNvSpPr>
          <p:nvPr/>
        </p:nvSpPr>
        <p:spPr bwMode="auto">
          <a:xfrm flipH="1">
            <a:off x="7645400" y="2479675"/>
            <a:ext cx="795338" cy="1547813"/>
          </a:xfrm>
          <a:custGeom>
            <a:avLst/>
            <a:gdLst>
              <a:gd name="T0" fmla="*/ 0 w 899160"/>
              <a:gd name="T1" fmla="*/ 0 h 1752600"/>
              <a:gd name="T2" fmla="*/ 8635 w 899160"/>
              <a:gd name="T3" fmla="*/ 42179 h 1752600"/>
              <a:gd name="T4" fmla="*/ 22642 w 899160"/>
              <a:gd name="T5" fmla="*/ 41996 h 1752600"/>
              <a:gd name="T6" fmla="*/ 0 w 899160"/>
              <a:gd name="T7" fmla="*/ 0 h 1752600"/>
              <a:gd name="T8" fmla="*/ 0 60000 65536"/>
              <a:gd name="T9" fmla="*/ 0 60000 65536"/>
              <a:gd name="T10" fmla="*/ 0 60000 65536"/>
              <a:gd name="T11" fmla="*/ 0 60000 65536"/>
              <a:gd name="T12" fmla="*/ 0 w 899160"/>
              <a:gd name="T13" fmla="*/ 0 h 1752600"/>
              <a:gd name="T14" fmla="*/ 899160 w 899160"/>
              <a:gd name="T15" fmla="*/ 1752600 h 1752600"/>
            </a:gdLst>
            <a:ahLst/>
            <a:cxnLst>
              <a:cxn ang="T8">
                <a:pos x="T0" y="T1"/>
              </a:cxn>
              <a:cxn ang="T9">
                <a:pos x="T2" y="T3"/>
              </a:cxn>
              <a:cxn ang="T10">
                <a:pos x="T4" y="T5"/>
              </a:cxn>
              <a:cxn ang="T11">
                <a:pos x="T6" y="T7"/>
              </a:cxn>
            </a:cxnLst>
            <a:rect l="T12" t="T13" r="T14" b="T15"/>
            <a:pathLst>
              <a:path w="899160" h="1752600">
                <a:moveTo>
                  <a:pt x="0" y="0"/>
                </a:moveTo>
                <a:lnTo>
                  <a:pt x="342900" y="1752600"/>
                </a:lnTo>
                <a:lnTo>
                  <a:pt x="899160" y="1744980"/>
                </a:lnTo>
                <a:lnTo>
                  <a:pt x="0" y="0"/>
                </a:lnTo>
                <a:close/>
              </a:path>
            </a:pathLst>
          </a:custGeom>
          <a:solidFill>
            <a:srgbClr val="BBE0E3">
              <a:alpha val="38039"/>
            </a:srgbClr>
          </a:solidFill>
          <a:ln w="9525" cap="flat" cmpd="sng" algn="ctr">
            <a:solidFill>
              <a:schemeClr val="tx1"/>
            </a:solidFill>
            <a:prstDash val="solid"/>
            <a:round/>
            <a:headEnd type="none" w="med" len="med"/>
            <a:tailEnd type="none" w="med" len="med"/>
          </a:ln>
        </p:spPr>
        <p:txBody>
          <a:bodyPr/>
          <a:lstStyle/>
          <a:p>
            <a:endParaRPr lang="uk-UA"/>
          </a:p>
        </p:txBody>
      </p:sp>
      <p:sp>
        <p:nvSpPr>
          <p:cNvPr id="45072" name="Freihandform 40"/>
          <p:cNvSpPr>
            <a:spLocks/>
          </p:cNvSpPr>
          <p:nvPr/>
        </p:nvSpPr>
        <p:spPr bwMode="auto">
          <a:xfrm>
            <a:off x="4806950" y="2479675"/>
            <a:ext cx="793750" cy="1549400"/>
          </a:xfrm>
          <a:custGeom>
            <a:avLst/>
            <a:gdLst>
              <a:gd name="T0" fmla="*/ 0 w 899160"/>
              <a:gd name="T1" fmla="*/ 0 h 1752600"/>
              <a:gd name="T2" fmla="*/ 8149 w 899160"/>
              <a:gd name="T3" fmla="*/ 43451 h 1752600"/>
              <a:gd name="T4" fmla="*/ 21368 w 899160"/>
              <a:gd name="T5" fmla="*/ 43262 h 1752600"/>
              <a:gd name="T6" fmla="*/ 0 w 899160"/>
              <a:gd name="T7" fmla="*/ 0 h 1752600"/>
              <a:gd name="T8" fmla="*/ 0 60000 65536"/>
              <a:gd name="T9" fmla="*/ 0 60000 65536"/>
              <a:gd name="T10" fmla="*/ 0 60000 65536"/>
              <a:gd name="T11" fmla="*/ 0 60000 65536"/>
              <a:gd name="T12" fmla="*/ 0 w 899160"/>
              <a:gd name="T13" fmla="*/ 0 h 1752600"/>
              <a:gd name="T14" fmla="*/ 899160 w 899160"/>
              <a:gd name="T15" fmla="*/ 1752600 h 1752600"/>
            </a:gdLst>
            <a:ahLst/>
            <a:cxnLst>
              <a:cxn ang="T8">
                <a:pos x="T0" y="T1"/>
              </a:cxn>
              <a:cxn ang="T9">
                <a:pos x="T2" y="T3"/>
              </a:cxn>
              <a:cxn ang="T10">
                <a:pos x="T4" y="T5"/>
              </a:cxn>
              <a:cxn ang="T11">
                <a:pos x="T6" y="T7"/>
              </a:cxn>
            </a:cxnLst>
            <a:rect l="T12" t="T13" r="T14" b="T15"/>
            <a:pathLst>
              <a:path w="899160" h="1752600">
                <a:moveTo>
                  <a:pt x="0" y="0"/>
                </a:moveTo>
                <a:lnTo>
                  <a:pt x="342900" y="1752600"/>
                </a:lnTo>
                <a:lnTo>
                  <a:pt x="899160" y="1744980"/>
                </a:lnTo>
                <a:lnTo>
                  <a:pt x="0" y="0"/>
                </a:lnTo>
                <a:close/>
              </a:path>
            </a:pathLst>
          </a:custGeom>
          <a:solidFill>
            <a:srgbClr val="BBE0E3">
              <a:alpha val="38039"/>
            </a:srgbClr>
          </a:solidFill>
          <a:ln w="9525" cap="flat" cmpd="sng" algn="ctr">
            <a:solidFill>
              <a:schemeClr val="tx1"/>
            </a:solidFill>
            <a:prstDash val="solid"/>
            <a:round/>
            <a:headEnd type="none" w="med" len="med"/>
            <a:tailEnd type="none" w="med" len="med"/>
          </a:ln>
        </p:spPr>
        <p:txBody>
          <a:bodyPr/>
          <a:lstStyle/>
          <a:p>
            <a:endParaRPr lang="uk-UA"/>
          </a:p>
        </p:txBody>
      </p:sp>
      <p:sp>
        <p:nvSpPr>
          <p:cNvPr id="45073" name="Freihandform 41"/>
          <p:cNvSpPr>
            <a:spLocks/>
          </p:cNvSpPr>
          <p:nvPr/>
        </p:nvSpPr>
        <p:spPr bwMode="auto">
          <a:xfrm>
            <a:off x="777875" y="2500313"/>
            <a:ext cx="1333500" cy="1541462"/>
          </a:xfrm>
          <a:custGeom>
            <a:avLst/>
            <a:gdLst>
              <a:gd name="T0" fmla="*/ 0 w 1508760"/>
              <a:gd name="T1" fmla="*/ 0 h 1744980"/>
              <a:gd name="T2" fmla="*/ 22134 w 1508760"/>
              <a:gd name="T3" fmla="*/ 42297 h 1744980"/>
              <a:gd name="T4" fmla="*/ 37138 w 1508760"/>
              <a:gd name="T5" fmla="*/ 42112 h 1744980"/>
              <a:gd name="T6" fmla="*/ 0 w 1508760"/>
              <a:gd name="T7" fmla="*/ 0 h 1744980"/>
              <a:gd name="T8" fmla="*/ 0 60000 65536"/>
              <a:gd name="T9" fmla="*/ 0 60000 65536"/>
              <a:gd name="T10" fmla="*/ 0 60000 65536"/>
              <a:gd name="T11" fmla="*/ 0 60000 65536"/>
              <a:gd name="T12" fmla="*/ 0 w 1508760"/>
              <a:gd name="T13" fmla="*/ 0 h 1744980"/>
              <a:gd name="T14" fmla="*/ 1508760 w 1508760"/>
              <a:gd name="T15" fmla="*/ 1744980 h 1744980"/>
            </a:gdLst>
            <a:ahLst/>
            <a:cxnLst>
              <a:cxn ang="T8">
                <a:pos x="T0" y="T1"/>
              </a:cxn>
              <a:cxn ang="T9">
                <a:pos x="T2" y="T3"/>
              </a:cxn>
              <a:cxn ang="T10">
                <a:pos x="T4" y="T5"/>
              </a:cxn>
              <a:cxn ang="T11">
                <a:pos x="T6" y="T7"/>
              </a:cxn>
            </a:cxnLst>
            <a:rect l="T12" t="T13" r="T14" b="T15"/>
            <a:pathLst>
              <a:path w="1508760" h="1744980">
                <a:moveTo>
                  <a:pt x="0" y="0"/>
                </a:moveTo>
                <a:lnTo>
                  <a:pt x="899160" y="1744980"/>
                </a:lnTo>
                <a:lnTo>
                  <a:pt x="1508760" y="1737360"/>
                </a:lnTo>
                <a:lnTo>
                  <a:pt x="0" y="0"/>
                </a:lnTo>
                <a:close/>
              </a:path>
            </a:pathLst>
          </a:custGeom>
          <a:solidFill>
            <a:srgbClr val="8AC6CD">
              <a:alpha val="38039"/>
            </a:srgbClr>
          </a:solidFill>
          <a:ln w="9525" cap="flat" cmpd="sng" algn="ctr">
            <a:solidFill>
              <a:schemeClr val="tx1"/>
            </a:solidFill>
            <a:prstDash val="solid"/>
            <a:round/>
            <a:headEnd type="none" w="med" len="med"/>
            <a:tailEnd type="none" w="med" len="med"/>
          </a:ln>
        </p:spPr>
        <p:txBody>
          <a:bodyPr/>
          <a:lstStyle/>
          <a:p>
            <a:endParaRPr lang="uk-UA"/>
          </a:p>
        </p:txBody>
      </p:sp>
      <p:sp>
        <p:nvSpPr>
          <p:cNvPr id="45074" name="Freihandform 42"/>
          <p:cNvSpPr>
            <a:spLocks/>
          </p:cNvSpPr>
          <p:nvPr/>
        </p:nvSpPr>
        <p:spPr bwMode="auto">
          <a:xfrm flipH="1">
            <a:off x="3051175" y="2500313"/>
            <a:ext cx="1333500" cy="1541462"/>
          </a:xfrm>
          <a:custGeom>
            <a:avLst/>
            <a:gdLst>
              <a:gd name="T0" fmla="*/ 0 w 1508760"/>
              <a:gd name="T1" fmla="*/ 0 h 1744980"/>
              <a:gd name="T2" fmla="*/ 22134 w 1508760"/>
              <a:gd name="T3" fmla="*/ 42297 h 1744980"/>
              <a:gd name="T4" fmla="*/ 37138 w 1508760"/>
              <a:gd name="T5" fmla="*/ 42112 h 1744980"/>
              <a:gd name="T6" fmla="*/ 0 w 1508760"/>
              <a:gd name="T7" fmla="*/ 0 h 1744980"/>
              <a:gd name="T8" fmla="*/ 0 60000 65536"/>
              <a:gd name="T9" fmla="*/ 0 60000 65536"/>
              <a:gd name="T10" fmla="*/ 0 60000 65536"/>
              <a:gd name="T11" fmla="*/ 0 60000 65536"/>
              <a:gd name="T12" fmla="*/ 0 w 1508760"/>
              <a:gd name="T13" fmla="*/ 0 h 1744980"/>
              <a:gd name="T14" fmla="*/ 1508760 w 1508760"/>
              <a:gd name="T15" fmla="*/ 1744980 h 1744980"/>
            </a:gdLst>
            <a:ahLst/>
            <a:cxnLst>
              <a:cxn ang="T8">
                <a:pos x="T0" y="T1"/>
              </a:cxn>
              <a:cxn ang="T9">
                <a:pos x="T2" y="T3"/>
              </a:cxn>
              <a:cxn ang="T10">
                <a:pos x="T4" y="T5"/>
              </a:cxn>
              <a:cxn ang="T11">
                <a:pos x="T6" y="T7"/>
              </a:cxn>
            </a:cxnLst>
            <a:rect l="T12" t="T13" r="T14" b="T15"/>
            <a:pathLst>
              <a:path w="1508760" h="1744980">
                <a:moveTo>
                  <a:pt x="0" y="0"/>
                </a:moveTo>
                <a:lnTo>
                  <a:pt x="899160" y="1744980"/>
                </a:lnTo>
                <a:lnTo>
                  <a:pt x="1508760" y="1737360"/>
                </a:lnTo>
                <a:lnTo>
                  <a:pt x="0" y="0"/>
                </a:lnTo>
                <a:close/>
              </a:path>
            </a:pathLst>
          </a:custGeom>
          <a:solidFill>
            <a:srgbClr val="8AC6CD">
              <a:alpha val="38039"/>
            </a:srgbClr>
          </a:solidFill>
          <a:ln w="9525" cap="flat" cmpd="sng" algn="ctr">
            <a:solidFill>
              <a:schemeClr val="tx1"/>
            </a:solidFill>
            <a:prstDash val="solid"/>
            <a:round/>
            <a:headEnd type="none" w="med" len="med"/>
            <a:tailEnd type="none" w="med" len="med"/>
          </a:ln>
        </p:spPr>
        <p:txBody>
          <a:bodyPr/>
          <a:lstStyle/>
          <a:p>
            <a:endParaRPr lang="uk-UA"/>
          </a:p>
        </p:txBody>
      </p:sp>
      <p:sp>
        <p:nvSpPr>
          <p:cNvPr id="45075" name="Freihandform 43"/>
          <p:cNvSpPr>
            <a:spLocks/>
          </p:cNvSpPr>
          <p:nvPr/>
        </p:nvSpPr>
        <p:spPr bwMode="auto">
          <a:xfrm flipH="1">
            <a:off x="7099300" y="2479675"/>
            <a:ext cx="1333500" cy="1541463"/>
          </a:xfrm>
          <a:custGeom>
            <a:avLst/>
            <a:gdLst>
              <a:gd name="T0" fmla="*/ 0 w 1508760"/>
              <a:gd name="T1" fmla="*/ 0 h 1744980"/>
              <a:gd name="T2" fmla="*/ 22134 w 1508760"/>
              <a:gd name="T3" fmla="*/ 42298 h 1744980"/>
              <a:gd name="T4" fmla="*/ 37138 w 1508760"/>
              <a:gd name="T5" fmla="*/ 42113 h 1744980"/>
              <a:gd name="T6" fmla="*/ 0 w 1508760"/>
              <a:gd name="T7" fmla="*/ 0 h 1744980"/>
              <a:gd name="T8" fmla="*/ 0 60000 65536"/>
              <a:gd name="T9" fmla="*/ 0 60000 65536"/>
              <a:gd name="T10" fmla="*/ 0 60000 65536"/>
              <a:gd name="T11" fmla="*/ 0 60000 65536"/>
              <a:gd name="T12" fmla="*/ 0 w 1508760"/>
              <a:gd name="T13" fmla="*/ 0 h 1744980"/>
              <a:gd name="T14" fmla="*/ 1508760 w 1508760"/>
              <a:gd name="T15" fmla="*/ 1744980 h 1744980"/>
            </a:gdLst>
            <a:ahLst/>
            <a:cxnLst>
              <a:cxn ang="T8">
                <a:pos x="T0" y="T1"/>
              </a:cxn>
              <a:cxn ang="T9">
                <a:pos x="T2" y="T3"/>
              </a:cxn>
              <a:cxn ang="T10">
                <a:pos x="T4" y="T5"/>
              </a:cxn>
              <a:cxn ang="T11">
                <a:pos x="T6" y="T7"/>
              </a:cxn>
            </a:cxnLst>
            <a:rect l="T12" t="T13" r="T14" b="T15"/>
            <a:pathLst>
              <a:path w="1508760" h="1744980">
                <a:moveTo>
                  <a:pt x="0" y="0"/>
                </a:moveTo>
                <a:lnTo>
                  <a:pt x="899160" y="1744980"/>
                </a:lnTo>
                <a:lnTo>
                  <a:pt x="1508760" y="1737360"/>
                </a:lnTo>
                <a:lnTo>
                  <a:pt x="0" y="0"/>
                </a:lnTo>
                <a:close/>
              </a:path>
            </a:pathLst>
          </a:custGeom>
          <a:solidFill>
            <a:srgbClr val="8AC6CD">
              <a:alpha val="38039"/>
            </a:srgbClr>
          </a:solidFill>
          <a:ln w="9525" cap="flat" cmpd="sng" algn="ctr">
            <a:solidFill>
              <a:schemeClr val="tx1"/>
            </a:solidFill>
            <a:prstDash val="solid"/>
            <a:round/>
            <a:headEnd type="none" w="med" len="med"/>
            <a:tailEnd type="none" w="med" len="med"/>
          </a:ln>
        </p:spPr>
        <p:txBody>
          <a:bodyPr/>
          <a:lstStyle/>
          <a:p>
            <a:endParaRPr lang="uk-UA"/>
          </a:p>
        </p:txBody>
      </p:sp>
      <p:sp>
        <p:nvSpPr>
          <p:cNvPr id="45076" name="Freihandform 44"/>
          <p:cNvSpPr>
            <a:spLocks/>
          </p:cNvSpPr>
          <p:nvPr/>
        </p:nvSpPr>
        <p:spPr bwMode="auto">
          <a:xfrm>
            <a:off x="4806950" y="2473325"/>
            <a:ext cx="1333500" cy="1543050"/>
          </a:xfrm>
          <a:custGeom>
            <a:avLst/>
            <a:gdLst>
              <a:gd name="T0" fmla="*/ 0 w 1508760"/>
              <a:gd name="T1" fmla="*/ 0 h 1744980"/>
              <a:gd name="T2" fmla="*/ 22134 w 1508760"/>
              <a:gd name="T3" fmla="*/ 43579 h 1744980"/>
              <a:gd name="T4" fmla="*/ 37138 w 1508760"/>
              <a:gd name="T5" fmla="*/ 43388 h 1744980"/>
              <a:gd name="T6" fmla="*/ 0 w 1508760"/>
              <a:gd name="T7" fmla="*/ 0 h 1744980"/>
              <a:gd name="T8" fmla="*/ 0 60000 65536"/>
              <a:gd name="T9" fmla="*/ 0 60000 65536"/>
              <a:gd name="T10" fmla="*/ 0 60000 65536"/>
              <a:gd name="T11" fmla="*/ 0 60000 65536"/>
              <a:gd name="T12" fmla="*/ 0 w 1508760"/>
              <a:gd name="T13" fmla="*/ 0 h 1744980"/>
              <a:gd name="T14" fmla="*/ 1508760 w 1508760"/>
              <a:gd name="T15" fmla="*/ 1744980 h 1744980"/>
            </a:gdLst>
            <a:ahLst/>
            <a:cxnLst>
              <a:cxn ang="T8">
                <a:pos x="T0" y="T1"/>
              </a:cxn>
              <a:cxn ang="T9">
                <a:pos x="T2" y="T3"/>
              </a:cxn>
              <a:cxn ang="T10">
                <a:pos x="T4" y="T5"/>
              </a:cxn>
              <a:cxn ang="T11">
                <a:pos x="T6" y="T7"/>
              </a:cxn>
            </a:cxnLst>
            <a:rect l="T12" t="T13" r="T14" b="T15"/>
            <a:pathLst>
              <a:path w="1508760" h="1744980">
                <a:moveTo>
                  <a:pt x="0" y="0"/>
                </a:moveTo>
                <a:lnTo>
                  <a:pt x="899160" y="1744980"/>
                </a:lnTo>
                <a:lnTo>
                  <a:pt x="1508760" y="1737360"/>
                </a:lnTo>
                <a:lnTo>
                  <a:pt x="0" y="0"/>
                </a:lnTo>
                <a:close/>
              </a:path>
            </a:pathLst>
          </a:custGeom>
          <a:solidFill>
            <a:srgbClr val="8AC6CD">
              <a:alpha val="38039"/>
            </a:srgbClr>
          </a:solidFill>
          <a:ln w="9525" cap="flat" cmpd="sng" algn="ctr">
            <a:solidFill>
              <a:schemeClr val="tx1"/>
            </a:solidFill>
            <a:prstDash val="solid"/>
            <a:round/>
            <a:headEnd type="none" w="med" len="med"/>
            <a:tailEnd type="none" w="med" len="med"/>
          </a:ln>
        </p:spPr>
        <p:txBody>
          <a:bodyPr/>
          <a:lstStyle/>
          <a:p>
            <a:endParaRPr lang="uk-UA"/>
          </a:p>
        </p:txBody>
      </p:sp>
      <p:sp>
        <p:nvSpPr>
          <p:cNvPr id="45077" name="Freihandform 45"/>
          <p:cNvSpPr>
            <a:spLocks/>
          </p:cNvSpPr>
          <p:nvPr/>
        </p:nvSpPr>
        <p:spPr bwMode="auto">
          <a:xfrm>
            <a:off x="792163" y="2506663"/>
            <a:ext cx="5334000" cy="1528762"/>
          </a:xfrm>
          <a:custGeom>
            <a:avLst/>
            <a:gdLst>
              <a:gd name="T0" fmla="*/ 0 w 6035040"/>
              <a:gd name="T1" fmla="*/ 0 h 1729740"/>
              <a:gd name="T2" fmla="*/ 36763 w 6035040"/>
              <a:gd name="T3" fmla="*/ 42539 h 1729740"/>
              <a:gd name="T4" fmla="*/ 148553 w 6035040"/>
              <a:gd name="T5" fmla="*/ 42164 h 1729740"/>
              <a:gd name="T6" fmla="*/ 0 w 6035040"/>
              <a:gd name="T7" fmla="*/ 0 h 1729740"/>
              <a:gd name="T8" fmla="*/ 0 60000 65536"/>
              <a:gd name="T9" fmla="*/ 0 60000 65536"/>
              <a:gd name="T10" fmla="*/ 0 60000 65536"/>
              <a:gd name="T11" fmla="*/ 0 60000 65536"/>
              <a:gd name="T12" fmla="*/ 0 w 6035040"/>
              <a:gd name="T13" fmla="*/ 0 h 1729740"/>
              <a:gd name="T14" fmla="*/ 6035040 w 6035040"/>
              <a:gd name="T15" fmla="*/ 1729740 h 1729740"/>
            </a:gdLst>
            <a:ahLst/>
            <a:cxnLst>
              <a:cxn ang="T8">
                <a:pos x="T0" y="T1"/>
              </a:cxn>
              <a:cxn ang="T9">
                <a:pos x="T2" y="T3"/>
              </a:cxn>
              <a:cxn ang="T10">
                <a:pos x="T4" y="T5"/>
              </a:cxn>
              <a:cxn ang="T11">
                <a:pos x="T6" y="T7"/>
              </a:cxn>
            </a:cxnLst>
            <a:rect l="T12" t="T13" r="T14" b="T15"/>
            <a:pathLst>
              <a:path w="6035040" h="1729740">
                <a:moveTo>
                  <a:pt x="0" y="0"/>
                </a:moveTo>
                <a:lnTo>
                  <a:pt x="1493520" y="1729740"/>
                </a:lnTo>
                <a:lnTo>
                  <a:pt x="6035040" y="1714500"/>
                </a:lnTo>
                <a:lnTo>
                  <a:pt x="0" y="0"/>
                </a:lnTo>
                <a:close/>
              </a:path>
            </a:pathLst>
          </a:custGeom>
          <a:solidFill>
            <a:srgbClr val="4597A0">
              <a:alpha val="38039"/>
            </a:srgbClr>
          </a:solidFill>
          <a:ln w="9525" cap="flat" cmpd="sng" algn="ctr">
            <a:solidFill>
              <a:schemeClr val="tx1"/>
            </a:solidFill>
            <a:prstDash val="solid"/>
            <a:round/>
            <a:headEnd type="none" w="med" len="med"/>
            <a:tailEnd type="none" w="med" len="med"/>
          </a:ln>
        </p:spPr>
        <p:txBody>
          <a:bodyPr/>
          <a:lstStyle/>
          <a:p>
            <a:endParaRPr lang="uk-UA"/>
          </a:p>
        </p:txBody>
      </p:sp>
      <p:sp>
        <p:nvSpPr>
          <p:cNvPr id="45078" name="Freihandform 46"/>
          <p:cNvSpPr>
            <a:spLocks/>
          </p:cNvSpPr>
          <p:nvPr/>
        </p:nvSpPr>
        <p:spPr bwMode="auto">
          <a:xfrm flipH="1">
            <a:off x="3051175" y="2479675"/>
            <a:ext cx="5381625" cy="1543050"/>
          </a:xfrm>
          <a:custGeom>
            <a:avLst/>
            <a:gdLst>
              <a:gd name="T0" fmla="*/ 0 w 6035040"/>
              <a:gd name="T1" fmla="*/ 0 h 1729740"/>
              <a:gd name="T2" fmla="*/ 48007 w 6035040"/>
              <a:gd name="T3" fmla="*/ 56228 h 1729740"/>
              <a:gd name="T4" fmla="*/ 193983 w 6035040"/>
              <a:gd name="T5" fmla="*/ 55733 h 1729740"/>
              <a:gd name="T6" fmla="*/ 0 w 6035040"/>
              <a:gd name="T7" fmla="*/ 0 h 1729740"/>
              <a:gd name="T8" fmla="*/ 0 60000 65536"/>
              <a:gd name="T9" fmla="*/ 0 60000 65536"/>
              <a:gd name="T10" fmla="*/ 0 60000 65536"/>
              <a:gd name="T11" fmla="*/ 0 60000 65536"/>
              <a:gd name="T12" fmla="*/ 0 w 6035040"/>
              <a:gd name="T13" fmla="*/ 0 h 1729740"/>
              <a:gd name="T14" fmla="*/ 6035040 w 6035040"/>
              <a:gd name="T15" fmla="*/ 1729740 h 1729740"/>
            </a:gdLst>
            <a:ahLst/>
            <a:cxnLst>
              <a:cxn ang="T8">
                <a:pos x="T0" y="T1"/>
              </a:cxn>
              <a:cxn ang="T9">
                <a:pos x="T2" y="T3"/>
              </a:cxn>
              <a:cxn ang="T10">
                <a:pos x="T4" y="T5"/>
              </a:cxn>
              <a:cxn ang="T11">
                <a:pos x="T6" y="T7"/>
              </a:cxn>
            </a:cxnLst>
            <a:rect l="T12" t="T13" r="T14" b="T15"/>
            <a:pathLst>
              <a:path w="6035040" h="1729740">
                <a:moveTo>
                  <a:pt x="0" y="0"/>
                </a:moveTo>
                <a:lnTo>
                  <a:pt x="1493520" y="1729740"/>
                </a:lnTo>
                <a:lnTo>
                  <a:pt x="6035040" y="1714500"/>
                </a:lnTo>
                <a:lnTo>
                  <a:pt x="0" y="0"/>
                </a:lnTo>
                <a:close/>
              </a:path>
            </a:pathLst>
          </a:custGeom>
          <a:solidFill>
            <a:srgbClr val="4597A0">
              <a:alpha val="38039"/>
            </a:srgbClr>
          </a:solidFill>
          <a:ln w="9525" cap="flat" cmpd="sng" algn="ctr">
            <a:solidFill>
              <a:schemeClr val="tx1"/>
            </a:solidFill>
            <a:prstDash val="solid"/>
            <a:round/>
            <a:headEnd type="none" w="med" len="med"/>
            <a:tailEnd type="none" w="med" len="med"/>
          </a:ln>
        </p:spPr>
        <p:txBody>
          <a:bodyPr/>
          <a:lstStyle/>
          <a:p>
            <a:endParaRPr lang="uk-UA"/>
          </a:p>
        </p:txBody>
      </p:sp>
      <p:sp>
        <p:nvSpPr>
          <p:cNvPr id="45079" name="Freihandform 50"/>
          <p:cNvSpPr>
            <a:spLocks/>
          </p:cNvSpPr>
          <p:nvPr/>
        </p:nvSpPr>
        <p:spPr bwMode="auto">
          <a:xfrm flipH="1">
            <a:off x="-949325" y="2500313"/>
            <a:ext cx="5334000" cy="1528762"/>
          </a:xfrm>
          <a:custGeom>
            <a:avLst/>
            <a:gdLst>
              <a:gd name="T0" fmla="*/ 0 w 6035040"/>
              <a:gd name="T1" fmla="*/ 0 h 1729740"/>
              <a:gd name="T2" fmla="*/ 36763 w 6035040"/>
              <a:gd name="T3" fmla="*/ 42539 h 1729740"/>
              <a:gd name="T4" fmla="*/ 148553 w 6035040"/>
              <a:gd name="T5" fmla="*/ 42164 h 1729740"/>
              <a:gd name="T6" fmla="*/ 0 w 6035040"/>
              <a:gd name="T7" fmla="*/ 0 h 1729740"/>
              <a:gd name="T8" fmla="*/ 0 60000 65536"/>
              <a:gd name="T9" fmla="*/ 0 60000 65536"/>
              <a:gd name="T10" fmla="*/ 0 60000 65536"/>
              <a:gd name="T11" fmla="*/ 0 60000 65536"/>
              <a:gd name="T12" fmla="*/ 0 w 6035040"/>
              <a:gd name="T13" fmla="*/ 0 h 1729740"/>
              <a:gd name="T14" fmla="*/ 6035040 w 6035040"/>
              <a:gd name="T15" fmla="*/ 1729740 h 1729740"/>
            </a:gdLst>
            <a:ahLst/>
            <a:cxnLst>
              <a:cxn ang="T8">
                <a:pos x="T0" y="T1"/>
              </a:cxn>
              <a:cxn ang="T9">
                <a:pos x="T2" y="T3"/>
              </a:cxn>
              <a:cxn ang="T10">
                <a:pos x="T4" y="T5"/>
              </a:cxn>
              <a:cxn ang="T11">
                <a:pos x="T6" y="T7"/>
              </a:cxn>
            </a:cxnLst>
            <a:rect l="T12" t="T13" r="T14" b="T15"/>
            <a:pathLst>
              <a:path w="6035040" h="1729740">
                <a:moveTo>
                  <a:pt x="0" y="0"/>
                </a:moveTo>
                <a:lnTo>
                  <a:pt x="1493520" y="1729740"/>
                </a:lnTo>
                <a:lnTo>
                  <a:pt x="6035040" y="1714500"/>
                </a:lnTo>
                <a:lnTo>
                  <a:pt x="0" y="0"/>
                </a:lnTo>
                <a:close/>
              </a:path>
            </a:pathLst>
          </a:custGeom>
          <a:solidFill>
            <a:srgbClr val="4597A0">
              <a:alpha val="38039"/>
            </a:srgbClr>
          </a:solidFill>
          <a:ln w="9525" cap="flat" cmpd="sng" algn="ctr">
            <a:solidFill>
              <a:schemeClr val="tx1"/>
            </a:solidFill>
            <a:prstDash val="solid"/>
            <a:round/>
            <a:headEnd type="none" w="med" len="med"/>
            <a:tailEnd type="none" w="med" len="med"/>
          </a:ln>
        </p:spPr>
        <p:txBody>
          <a:bodyPr/>
          <a:lstStyle/>
          <a:p>
            <a:endParaRPr lang="uk-UA"/>
          </a:p>
        </p:txBody>
      </p:sp>
      <p:sp>
        <p:nvSpPr>
          <p:cNvPr id="45080" name="TextBox 123"/>
          <p:cNvSpPr txBox="1">
            <a:spLocks noChangeArrowheads="1"/>
          </p:cNvSpPr>
          <p:nvPr/>
        </p:nvSpPr>
        <p:spPr bwMode="auto">
          <a:xfrm>
            <a:off x="7713663" y="1984375"/>
            <a:ext cx="760412" cy="381000"/>
          </a:xfrm>
          <a:prstGeom prst="rect">
            <a:avLst/>
          </a:prstGeom>
          <a:noFill/>
          <a:ln w="9525">
            <a:noFill/>
            <a:miter lim="800000"/>
            <a:headEnd/>
            <a:tailEnd/>
          </a:ln>
        </p:spPr>
        <p:txBody>
          <a:bodyPr>
            <a:spAutoFit/>
          </a:bodyPr>
          <a:lstStyle/>
          <a:p>
            <a:r>
              <a:rPr lang="de-CH" sz="1100"/>
              <a:t>Slave 2.1</a:t>
            </a:r>
          </a:p>
          <a:p>
            <a:r>
              <a:rPr lang="de-CH" sz="1100"/>
              <a:t>Slave 1.2</a:t>
            </a:r>
          </a:p>
        </p:txBody>
      </p:sp>
      <p:sp>
        <p:nvSpPr>
          <p:cNvPr id="45081" name="Freihandform 52"/>
          <p:cNvSpPr>
            <a:spLocks/>
          </p:cNvSpPr>
          <p:nvPr/>
        </p:nvSpPr>
        <p:spPr bwMode="auto">
          <a:xfrm>
            <a:off x="4822825" y="2493963"/>
            <a:ext cx="5334000" cy="1528762"/>
          </a:xfrm>
          <a:custGeom>
            <a:avLst/>
            <a:gdLst>
              <a:gd name="T0" fmla="*/ 0 w 6035040"/>
              <a:gd name="T1" fmla="*/ 0 h 1729740"/>
              <a:gd name="T2" fmla="*/ 36763 w 6035040"/>
              <a:gd name="T3" fmla="*/ 42539 h 1729740"/>
              <a:gd name="T4" fmla="*/ 148553 w 6035040"/>
              <a:gd name="T5" fmla="*/ 42164 h 1729740"/>
              <a:gd name="T6" fmla="*/ 0 w 6035040"/>
              <a:gd name="T7" fmla="*/ 0 h 1729740"/>
              <a:gd name="T8" fmla="*/ 0 60000 65536"/>
              <a:gd name="T9" fmla="*/ 0 60000 65536"/>
              <a:gd name="T10" fmla="*/ 0 60000 65536"/>
              <a:gd name="T11" fmla="*/ 0 60000 65536"/>
              <a:gd name="T12" fmla="*/ 0 w 6035040"/>
              <a:gd name="T13" fmla="*/ 0 h 1729740"/>
              <a:gd name="T14" fmla="*/ 6035040 w 6035040"/>
              <a:gd name="T15" fmla="*/ 1729740 h 1729740"/>
            </a:gdLst>
            <a:ahLst/>
            <a:cxnLst>
              <a:cxn ang="T8">
                <a:pos x="T0" y="T1"/>
              </a:cxn>
              <a:cxn ang="T9">
                <a:pos x="T2" y="T3"/>
              </a:cxn>
              <a:cxn ang="T10">
                <a:pos x="T4" y="T5"/>
              </a:cxn>
              <a:cxn ang="T11">
                <a:pos x="T6" y="T7"/>
              </a:cxn>
            </a:cxnLst>
            <a:rect l="T12" t="T13" r="T14" b="T15"/>
            <a:pathLst>
              <a:path w="6035040" h="1729740">
                <a:moveTo>
                  <a:pt x="0" y="0"/>
                </a:moveTo>
                <a:lnTo>
                  <a:pt x="1493520" y="1729740"/>
                </a:lnTo>
                <a:lnTo>
                  <a:pt x="6035040" y="1714500"/>
                </a:lnTo>
                <a:lnTo>
                  <a:pt x="0" y="0"/>
                </a:lnTo>
                <a:close/>
              </a:path>
            </a:pathLst>
          </a:custGeom>
          <a:solidFill>
            <a:srgbClr val="4597A0">
              <a:alpha val="38039"/>
            </a:srgbClr>
          </a:solidFill>
          <a:ln w="9525" cap="flat" cmpd="sng" algn="ctr">
            <a:solidFill>
              <a:schemeClr val="tx1"/>
            </a:solidFill>
            <a:prstDash val="solid"/>
            <a:round/>
            <a:headEnd type="none" w="med" len="med"/>
            <a:tailEnd type="none" w="med" len="med"/>
          </a:ln>
        </p:spPr>
        <p:txBody>
          <a:bodyPr/>
          <a:lstStyle/>
          <a:p>
            <a:endParaRPr lang="uk-UA"/>
          </a:p>
        </p:txBody>
      </p:sp>
      <p:cxnSp>
        <p:nvCxnSpPr>
          <p:cNvPr id="45082" name="Straight Connector 88"/>
          <p:cNvCxnSpPr>
            <a:cxnSpLocks noChangeShapeType="1"/>
          </p:cNvCxnSpPr>
          <p:nvPr/>
        </p:nvCxnSpPr>
        <p:spPr bwMode="auto">
          <a:xfrm>
            <a:off x="1109663" y="4060825"/>
            <a:ext cx="0" cy="523875"/>
          </a:xfrm>
          <a:prstGeom prst="line">
            <a:avLst/>
          </a:prstGeom>
          <a:noFill/>
          <a:ln w="57150" algn="ctr">
            <a:solidFill>
              <a:srgbClr val="000000"/>
            </a:solidFill>
            <a:round/>
            <a:headEnd/>
            <a:tailEnd/>
          </a:ln>
        </p:spPr>
      </p:cxnSp>
      <p:cxnSp>
        <p:nvCxnSpPr>
          <p:cNvPr id="45083" name="Straight Connector 88"/>
          <p:cNvCxnSpPr>
            <a:cxnSpLocks noChangeShapeType="1"/>
          </p:cNvCxnSpPr>
          <p:nvPr/>
        </p:nvCxnSpPr>
        <p:spPr bwMode="auto">
          <a:xfrm>
            <a:off x="1568450" y="4060825"/>
            <a:ext cx="0" cy="523875"/>
          </a:xfrm>
          <a:prstGeom prst="line">
            <a:avLst/>
          </a:prstGeom>
          <a:noFill/>
          <a:ln w="57150" algn="ctr">
            <a:solidFill>
              <a:srgbClr val="000000"/>
            </a:solidFill>
            <a:round/>
            <a:headEnd/>
            <a:tailEnd/>
          </a:ln>
        </p:spPr>
      </p:cxnSp>
      <p:cxnSp>
        <p:nvCxnSpPr>
          <p:cNvPr id="45084" name="Straight Connector 88"/>
          <p:cNvCxnSpPr>
            <a:cxnSpLocks noChangeShapeType="1"/>
          </p:cNvCxnSpPr>
          <p:nvPr/>
        </p:nvCxnSpPr>
        <p:spPr bwMode="auto">
          <a:xfrm>
            <a:off x="2125663" y="4044950"/>
            <a:ext cx="0" cy="522288"/>
          </a:xfrm>
          <a:prstGeom prst="line">
            <a:avLst/>
          </a:prstGeom>
          <a:noFill/>
          <a:ln w="57150" algn="ctr">
            <a:solidFill>
              <a:srgbClr val="000000"/>
            </a:solidFill>
            <a:round/>
            <a:headEnd/>
            <a:tailEnd/>
          </a:ln>
        </p:spPr>
      </p:cxnSp>
      <p:cxnSp>
        <p:nvCxnSpPr>
          <p:cNvPr id="45085" name="Straight Connector 88"/>
          <p:cNvCxnSpPr>
            <a:cxnSpLocks noChangeShapeType="1"/>
          </p:cNvCxnSpPr>
          <p:nvPr/>
        </p:nvCxnSpPr>
        <p:spPr bwMode="auto">
          <a:xfrm>
            <a:off x="3051175" y="4037013"/>
            <a:ext cx="0" cy="522287"/>
          </a:xfrm>
          <a:prstGeom prst="line">
            <a:avLst/>
          </a:prstGeom>
          <a:noFill/>
          <a:ln w="57150" algn="ctr">
            <a:solidFill>
              <a:srgbClr val="000000"/>
            </a:solidFill>
            <a:round/>
            <a:headEnd/>
            <a:tailEnd/>
          </a:ln>
        </p:spPr>
      </p:cxnSp>
      <p:cxnSp>
        <p:nvCxnSpPr>
          <p:cNvPr id="45086" name="Straight Connector 88"/>
          <p:cNvCxnSpPr>
            <a:cxnSpLocks noChangeShapeType="1"/>
          </p:cNvCxnSpPr>
          <p:nvPr/>
        </p:nvCxnSpPr>
        <p:spPr bwMode="auto">
          <a:xfrm>
            <a:off x="3602038" y="4073525"/>
            <a:ext cx="0" cy="522288"/>
          </a:xfrm>
          <a:prstGeom prst="line">
            <a:avLst/>
          </a:prstGeom>
          <a:noFill/>
          <a:ln w="57150" algn="ctr">
            <a:solidFill>
              <a:srgbClr val="000000"/>
            </a:solidFill>
            <a:round/>
            <a:headEnd/>
            <a:tailEnd/>
          </a:ln>
        </p:spPr>
      </p:cxnSp>
      <p:cxnSp>
        <p:nvCxnSpPr>
          <p:cNvPr id="45087" name="Straight Connector 88"/>
          <p:cNvCxnSpPr>
            <a:cxnSpLocks noChangeShapeType="1"/>
          </p:cNvCxnSpPr>
          <p:nvPr/>
        </p:nvCxnSpPr>
        <p:spPr bwMode="auto">
          <a:xfrm>
            <a:off x="4078288" y="4060825"/>
            <a:ext cx="0" cy="523875"/>
          </a:xfrm>
          <a:prstGeom prst="line">
            <a:avLst/>
          </a:prstGeom>
          <a:noFill/>
          <a:ln w="57150" algn="ctr">
            <a:solidFill>
              <a:srgbClr val="000000"/>
            </a:solidFill>
            <a:round/>
            <a:headEnd/>
            <a:tailEnd/>
          </a:ln>
        </p:spPr>
      </p:cxnSp>
      <p:sp>
        <p:nvSpPr>
          <p:cNvPr id="45088" name="Textfeld 59"/>
          <p:cNvSpPr txBox="1">
            <a:spLocks noChangeArrowheads="1"/>
          </p:cNvSpPr>
          <p:nvPr/>
        </p:nvSpPr>
        <p:spPr bwMode="auto">
          <a:xfrm rot="16200000">
            <a:off x="819440" y="4410402"/>
            <a:ext cx="1056700" cy="523220"/>
          </a:xfrm>
          <a:prstGeom prst="rect">
            <a:avLst/>
          </a:prstGeom>
          <a:noFill/>
          <a:ln w="9525">
            <a:noFill/>
            <a:miter lim="800000"/>
            <a:headEnd/>
            <a:tailEnd/>
          </a:ln>
        </p:spPr>
        <p:txBody>
          <a:bodyPr wrap="none">
            <a:spAutoFit/>
          </a:bodyPr>
          <a:lstStyle/>
          <a:p>
            <a:pPr algn="ctr"/>
            <a:r>
              <a:rPr lang="en-GB" sz="1400" dirty="0"/>
              <a:t>M1 </a:t>
            </a:r>
            <a:r>
              <a:rPr lang="ru-RU" sz="1400" dirty="0" smtClean="0"/>
              <a:t>Очень </a:t>
            </a:r>
          </a:p>
          <a:p>
            <a:pPr algn="ctr"/>
            <a:r>
              <a:rPr lang="ru-RU" sz="1400" dirty="0" smtClean="0"/>
              <a:t>близко</a:t>
            </a:r>
            <a:endParaRPr lang="en-GB" sz="1400" dirty="0"/>
          </a:p>
        </p:txBody>
      </p:sp>
      <p:sp>
        <p:nvSpPr>
          <p:cNvPr id="45089" name="Textfeld 60"/>
          <p:cNvSpPr txBox="1">
            <a:spLocks noChangeArrowheads="1"/>
          </p:cNvSpPr>
          <p:nvPr/>
        </p:nvSpPr>
        <p:spPr bwMode="auto">
          <a:xfrm rot="16200000">
            <a:off x="1325805" y="4636393"/>
            <a:ext cx="1066319" cy="307777"/>
          </a:xfrm>
          <a:prstGeom prst="rect">
            <a:avLst/>
          </a:prstGeom>
          <a:noFill/>
          <a:ln w="9525">
            <a:noFill/>
            <a:miter lim="800000"/>
            <a:headEnd/>
            <a:tailEnd/>
          </a:ln>
        </p:spPr>
        <p:txBody>
          <a:bodyPr wrap="none">
            <a:spAutoFit/>
          </a:bodyPr>
          <a:lstStyle/>
          <a:p>
            <a:pPr algn="ctr"/>
            <a:r>
              <a:rPr lang="en-GB" sz="1400" dirty="0"/>
              <a:t>M1 </a:t>
            </a:r>
            <a:r>
              <a:rPr lang="ru-RU" sz="1400" dirty="0" smtClean="0"/>
              <a:t>Близко</a:t>
            </a:r>
            <a:endParaRPr lang="en-GB" sz="1400" dirty="0"/>
          </a:p>
        </p:txBody>
      </p:sp>
      <p:sp>
        <p:nvSpPr>
          <p:cNvPr id="45090" name="Textfeld 61"/>
          <p:cNvSpPr txBox="1">
            <a:spLocks noChangeArrowheads="1"/>
          </p:cNvSpPr>
          <p:nvPr/>
        </p:nvSpPr>
        <p:spPr bwMode="auto">
          <a:xfrm rot="16200000">
            <a:off x="2057328" y="4410403"/>
            <a:ext cx="1209818" cy="523220"/>
          </a:xfrm>
          <a:prstGeom prst="rect">
            <a:avLst/>
          </a:prstGeom>
          <a:noFill/>
          <a:ln w="9525">
            <a:noFill/>
            <a:miter lim="800000"/>
            <a:headEnd/>
            <a:tailEnd/>
          </a:ln>
        </p:spPr>
        <p:txBody>
          <a:bodyPr wrap="none">
            <a:spAutoFit/>
          </a:bodyPr>
          <a:lstStyle/>
          <a:p>
            <a:pPr algn="ctr"/>
            <a:r>
              <a:rPr lang="en-GB" sz="1400" dirty="0"/>
              <a:t>M1 </a:t>
            </a:r>
            <a:r>
              <a:rPr lang="ru-RU" sz="1400" dirty="0" smtClean="0"/>
              <a:t>Среднее</a:t>
            </a:r>
          </a:p>
          <a:p>
            <a:pPr algn="ctr"/>
            <a:r>
              <a:rPr lang="ru-RU" sz="1400" dirty="0" smtClean="0"/>
              <a:t>расстояние</a:t>
            </a:r>
            <a:endParaRPr lang="en-GB" sz="1400" dirty="0"/>
          </a:p>
        </p:txBody>
      </p:sp>
      <p:sp>
        <p:nvSpPr>
          <p:cNvPr id="45091" name="Textfeld 62"/>
          <p:cNvSpPr txBox="1">
            <a:spLocks noChangeArrowheads="1"/>
          </p:cNvSpPr>
          <p:nvPr/>
        </p:nvSpPr>
        <p:spPr bwMode="auto">
          <a:xfrm rot="16200000">
            <a:off x="2770930" y="4637187"/>
            <a:ext cx="1087542" cy="307777"/>
          </a:xfrm>
          <a:prstGeom prst="rect">
            <a:avLst/>
          </a:prstGeom>
          <a:noFill/>
          <a:ln w="9525">
            <a:noFill/>
            <a:miter lim="800000"/>
            <a:headEnd/>
            <a:tailEnd/>
          </a:ln>
        </p:spPr>
        <p:txBody>
          <a:bodyPr wrap="none">
            <a:spAutoFit/>
          </a:bodyPr>
          <a:lstStyle/>
          <a:p>
            <a:pPr algn="ctr"/>
            <a:r>
              <a:rPr lang="en-GB" sz="1400" dirty="0"/>
              <a:t>M1 </a:t>
            </a:r>
            <a:r>
              <a:rPr lang="ru-RU" sz="1400" dirty="0" smtClean="0"/>
              <a:t>Далеко</a:t>
            </a:r>
            <a:endParaRPr lang="en-GB" sz="1400" dirty="0"/>
          </a:p>
        </p:txBody>
      </p:sp>
      <p:sp>
        <p:nvSpPr>
          <p:cNvPr id="45092" name="Textfeld 63"/>
          <p:cNvSpPr txBox="1">
            <a:spLocks noChangeArrowheads="1"/>
          </p:cNvSpPr>
          <p:nvPr/>
        </p:nvSpPr>
        <p:spPr bwMode="auto">
          <a:xfrm rot="16200000">
            <a:off x="3303876" y="4426278"/>
            <a:ext cx="1056700" cy="523220"/>
          </a:xfrm>
          <a:prstGeom prst="rect">
            <a:avLst/>
          </a:prstGeom>
          <a:noFill/>
          <a:ln w="9525">
            <a:noFill/>
            <a:miter lim="800000"/>
            <a:headEnd/>
            <a:tailEnd/>
          </a:ln>
        </p:spPr>
        <p:txBody>
          <a:bodyPr wrap="none">
            <a:spAutoFit/>
          </a:bodyPr>
          <a:lstStyle/>
          <a:p>
            <a:pPr algn="ctr"/>
            <a:r>
              <a:rPr lang="en-GB" sz="1400" dirty="0"/>
              <a:t>M1 </a:t>
            </a:r>
            <a:r>
              <a:rPr lang="ru-RU" sz="1400" dirty="0" smtClean="0"/>
              <a:t>Очень </a:t>
            </a:r>
          </a:p>
          <a:p>
            <a:pPr algn="ctr"/>
            <a:r>
              <a:rPr lang="ru-RU" sz="1400" dirty="0" smtClean="0"/>
              <a:t>далеко</a:t>
            </a:r>
            <a:endParaRPr lang="en-GB" sz="1400" dirty="0"/>
          </a:p>
        </p:txBody>
      </p:sp>
      <p:sp>
        <p:nvSpPr>
          <p:cNvPr id="45093" name="Textfeld 64"/>
          <p:cNvSpPr txBox="1">
            <a:spLocks noChangeArrowheads="1"/>
          </p:cNvSpPr>
          <p:nvPr/>
        </p:nvSpPr>
        <p:spPr bwMode="auto">
          <a:xfrm rot="16200000">
            <a:off x="4153782" y="4373097"/>
            <a:ext cx="769762" cy="523220"/>
          </a:xfrm>
          <a:prstGeom prst="rect">
            <a:avLst/>
          </a:prstGeom>
          <a:noFill/>
          <a:ln w="9525">
            <a:noFill/>
            <a:miter lim="800000"/>
            <a:headEnd/>
            <a:tailEnd/>
          </a:ln>
        </p:spPr>
        <p:txBody>
          <a:bodyPr wrap="none">
            <a:spAutoFit/>
          </a:bodyPr>
          <a:lstStyle/>
          <a:p>
            <a:pPr algn="ctr"/>
            <a:r>
              <a:rPr lang="ru-RU" sz="1400" dirty="0" smtClean="0"/>
              <a:t>Опора </a:t>
            </a:r>
          </a:p>
          <a:p>
            <a:pPr algn="ctr"/>
            <a:r>
              <a:rPr lang="en-GB" sz="1400" dirty="0" smtClean="0"/>
              <a:t> </a:t>
            </a:r>
            <a:r>
              <a:rPr lang="en-GB" sz="1400" dirty="0"/>
              <a:t>M2 </a:t>
            </a:r>
          </a:p>
        </p:txBody>
      </p:sp>
      <p:cxnSp>
        <p:nvCxnSpPr>
          <p:cNvPr id="45094" name="Straight Connector 88"/>
          <p:cNvCxnSpPr>
            <a:cxnSpLocks noChangeShapeType="1"/>
          </p:cNvCxnSpPr>
          <p:nvPr/>
        </p:nvCxnSpPr>
        <p:spPr bwMode="auto">
          <a:xfrm>
            <a:off x="5103813" y="4035425"/>
            <a:ext cx="0" cy="522288"/>
          </a:xfrm>
          <a:prstGeom prst="line">
            <a:avLst/>
          </a:prstGeom>
          <a:noFill/>
          <a:ln w="57150" algn="ctr">
            <a:solidFill>
              <a:srgbClr val="000000"/>
            </a:solidFill>
            <a:round/>
            <a:headEnd/>
            <a:tailEnd/>
          </a:ln>
        </p:spPr>
      </p:cxnSp>
      <p:cxnSp>
        <p:nvCxnSpPr>
          <p:cNvPr id="45095" name="Straight Connector 88"/>
          <p:cNvCxnSpPr>
            <a:cxnSpLocks noChangeShapeType="1"/>
          </p:cNvCxnSpPr>
          <p:nvPr/>
        </p:nvCxnSpPr>
        <p:spPr bwMode="auto">
          <a:xfrm>
            <a:off x="5580063" y="4035425"/>
            <a:ext cx="0" cy="522288"/>
          </a:xfrm>
          <a:prstGeom prst="line">
            <a:avLst/>
          </a:prstGeom>
          <a:noFill/>
          <a:ln w="57150" algn="ctr">
            <a:solidFill>
              <a:srgbClr val="000000"/>
            </a:solidFill>
            <a:round/>
            <a:headEnd/>
            <a:tailEnd/>
          </a:ln>
        </p:spPr>
      </p:cxnSp>
      <p:cxnSp>
        <p:nvCxnSpPr>
          <p:cNvPr id="45096" name="Straight Connector 88"/>
          <p:cNvCxnSpPr>
            <a:cxnSpLocks noChangeShapeType="1"/>
          </p:cNvCxnSpPr>
          <p:nvPr/>
        </p:nvCxnSpPr>
        <p:spPr bwMode="auto">
          <a:xfrm>
            <a:off x="6126163" y="4017963"/>
            <a:ext cx="0" cy="523875"/>
          </a:xfrm>
          <a:prstGeom prst="line">
            <a:avLst/>
          </a:prstGeom>
          <a:noFill/>
          <a:ln w="57150" algn="ctr">
            <a:solidFill>
              <a:srgbClr val="000000"/>
            </a:solidFill>
            <a:round/>
            <a:headEnd/>
            <a:tailEnd/>
          </a:ln>
        </p:spPr>
      </p:cxnSp>
      <p:cxnSp>
        <p:nvCxnSpPr>
          <p:cNvPr id="45097" name="Straight Connector 88"/>
          <p:cNvCxnSpPr>
            <a:cxnSpLocks noChangeShapeType="1"/>
          </p:cNvCxnSpPr>
          <p:nvPr/>
        </p:nvCxnSpPr>
        <p:spPr bwMode="auto">
          <a:xfrm>
            <a:off x="7086600" y="4027488"/>
            <a:ext cx="0" cy="523875"/>
          </a:xfrm>
          <a:prstGeom prst="line">
            <a:avLst/>
          </a:prstGeom>
          <a:noFill/>
          <a:ln w="57150" algn="ctr">
            <a:solidFill>
              <a:srgbClr val="000000"/>
            </a:solidFill>
            <a:round/>
            <a:headEnd/>
            <a:tailEnd/>
          </a:ln>
        </p:spPr>
      </p:cxnSp>
      <p:cxnSp>
        <p:nvCxnSpPr>
          <p:cNvPr id="45098" name="Straight Connector 88"/>
          <p:cNvCxnSpPr>
            <a:cxnSpLocks noChangeShapeType="1"/>
          </p:cNvCxnSpPr>
          <p:nvPr/>
        </p:nvCxnSpPr>
        <p:spPr bwMode="auto">
          <a:xfrm>
            <a:off x="7635875" y="4029075"/>
            <a:ext cx="0" cy="522288"/>
          </a:xfrm>
          <a:prstGeom prst="line">
            <a:avLst/>
          </a:prstGeom>
          <a:noFill/>
          <a:ln w="57150" algn="ctr">
            <a:solidFill>
              <a:srgbClr val="000000"/>
            </a:solidFill>
            <a:round/>
            <a:headEnd/>
            <a:tailEnd/>
          </a:ln>
        </p:spPr>
      </p:cxnSp>
      <p:cxnSp>
        <p:nvCxnSpPr>
          <p:cNvPr id="45099" name="Straight Connector 88"/>
          <p:cNvCxnSpPr>
            <a:cxnSpLocks noChangeShapeType="1"/>
          </p:cNvCxnSpPr>
          <p:nvPr/>
        </p:nvCxnSpPr>
        <p:spPr bwMode="auto">
          <a:xfrm>
            <a:off x="8115300" y="4035425"/>
            <a:ext cx="0" cy="522288"/>
          </a:xfrm>
          <a:prstGeom prst="line">
            <a:avLst/>
          </a:prstGeom>
          <a:noFill/>
          <a:ln w="57150" algn="ctr">
            <a:solidFill>
              <a:srgbClr val="000000"/>
            </a:solidFill>
            <a:round/>
            <a:headEnd/>
            <a:tailEnd/>
          </a:ln>
        </p:spPr>
      </p:cxnSp>
      <p:cxnSp>
        <p:nvCxnSpPr>
          <p:cNvPr id="45100" name="Straight Connector 88"/>
          <p:cNvCxnSpPr>
            <a:cxnSpLocks noChangeShapeType="1"/>
          </p:cNvCxnSpPr>
          <p:nvPr/>
        </p:nvCxnSpPr>
        <p:spPr bwMode="auto">
          <a:xfrm>
            <a:off x="9066213" y="4017963"/>
            <a:ext cx="0" cy="523875"/>
          </a:xfrm>
          <a:prstGeom prst="line">
            <a:avLst/>
          </a:prstGeom>
          <a:noFill/>
          <a:ln w="57150" algn="ctr">
            <a:solidFill>
              <a:srgbClr val="000000"/>
            </a:solidFill>
            <a:round/>
            <a:headEnd/>
            <a:tailEnd/>
          </a:ln>
        </p:spPr>
      </p:cxnSp>
      <p:sp>
        <p:nvSpPr>
          <p:cNvPr id="45101" name="Textfeld 72"/>
          <p:cNvSpPr txBox="1">
            <a:spLocks noChangeArrowheads="1"/>
          </p:cNvSpPr>
          <p:nvPr/>
        </p:nvSpPr>
        <p:spPr bwMode="auto">
          <a:xfrm rot="16200000">
            <a:off x="4797953" y="4385003"/>
            <a:ext cx="1007006" cy="523220"/>
          </a:xfrm>
          <a:prstGeom prst="rect">
            <a:avLst/>
          </a:prstGeom>
          <a:noFill/>
          <a:ln w="9525">
            <a:noFill/>
            <a:miter lim="800000"/>
            <a:headEnd/>
            <a:tailEnd/>
          </a:ln>
        </p:spPr>
        <p:txBody>
          <a:bodyPr wrap="none">
            <a:spAutoFit/>
          </a:bodyPr>
          <a:lstStyle/>
          <a:p>
            <a:pPr algn="ctr"/>
            <a:r>
              <a:rPr lang="en-GB" sz="1400" dirty="0"/>
              <a:t>M2 </a:t>
            </a:r>
            <a:r>
              <a:rPr lang="ru-RU" sz="1400" dirty="0" smtClean="0"/>
              <a:t>Очень</a:t>
            </a:r>
          </a:p>
          <a:p>
            <a:pPr algn="ctr"/>
            <a:r>
              <a:rPr lang="ru-RU" sz="1400" dirty="0" smtClean="0"/>
              <a:t>близко</a:t>
            </a:r>
            <a:endParaRPr lang="en-GB" sz="1400" dirty="0"/>
          </a:p>
        </p:txBody>
      </p:sp>
      <p:sp>
        <p:nvSpPr>
          <p:cNvPr id="45102" name="Textfeld 73"/>
          <p:cNvSpPr txBox="1">
            <a:spLocks noChangeArrowheads="1"/>
          </p:cNvSpPr>
          <p:nvPr/>
        </p:nvSpPr>
        <p:spPr bwMode="auto">
          <a:xfrm rot="16200000">
            <a:off x="5310430" y="4611760"/>
            <a:ext cx="1066319" cy="307777"/>
          </a:xfrm>
          <a:prstGeom prst="rect">
            <a:avLst/>
          </a:prstGeom>
          <a:noFill/>
          <a:ln w="9525">
            <a:noFill/>
            <a:miter lim="800000"/>
            <a:headEnd/>
            <a:tailEnd/>
          </a:ln>
        </p:spPr>
        <p:txBody>
          <a:bodyPr wrap="none">
            <a:spAutoFit/>
          </a:bodyPr>
          <a:lstStyle/>
          <a:p>
            <a:pPr algn="ctr"/>
            <a:r>
              <a:rPr lang="en-GB" sz="1400" dirty="0"/>
              <a:t>M2 </a:t>
            </a:r>
            <a:r>
              <a:rPr lang="ru-RU" sz="1400" dirty="0" smtClean="0"/>
              <a:t>Близко</a:t>
            </a:r>
            <a:endParaRPr lang="en-GB" sz="1400" dirty="0"/>
          </a:p>
        </p:txBody>
      </p:sp>
      <p:sp>
        <p:nvSpPr>
          <p:cNvPr id="45103" name="Textfeld 74"/>
          <p:cNvSpPr txBox="1">
            <a:spLocks noChangeArrowheads="1"/>
          </p:cNvSpPr>
          <p:nvPr/>
        </p:nvSpPr>
        <p:spPr bwMode="auto">
          <a:xfrm rot="16200000">
            <a:off x="6024491" y="4385003"/>
            <a:ext cx="1209818" cy="523220"/>
          </a:xfrm>
          <a:prstGeom prst="rect">
            <a:avLst/>
          </a:prstGeom>
          <a:noFill/>
          <a:ln w="9525">
            <a:noFill/>
            <a:miter lim="800000"/>
            <a:headEnd/>
            <a:tailEnd/>
          </a:ln>
        </p:spPr>
        <p:txBody>
          <a:bodyPr wrap="none">
            <a:spAutoFit/>
          </a:bodyPr>
          <a:lstStyle/>
          <a:p>
            <a:pPr algn="ctr"/>
            <a:r>
              <a:rPr lang="en-GB" sz="1400" dirty="0"/>
              <a:t>M2 </a:t>
            </a:r>
            <a:r>
              <a:rPr lang="ru-RU" sz="1400" dirty="0" smtClean="0"/>
              <a:t>Среднее</a:t>
            </a:r>
          </a:p>
          <a:p>
            <a:pPr algn="ctr"/>
            <a:r>
              <a:rPr lang="ru-RU" sz="1400" dirty="0" smtClean="0"/>
              <a:t>расстояние</a:t>
            </a:r>
            <a:endParaRPr lang="en-GB" sz="1400" dirty="0"/>
          </a:p>
        </p:txBody>
      </p:sp>
      <p:sp>
        <p:nvSpPr>
          <p:cNvPr id="45104" name="Textfeld 75"/>
          <p:cNvSpPr txBox="1">
            <a:spLocks noChangeArrowheads="1"/>
          </p:cNvSpPr>
          <p:nvPr/>
        </p:nvSpPr>
        <p:spPr bwMode="auto">
          <a:xfrm rot="16200000">
            <a:off x="6757142" y="4610199"/>
            <a:ext cx="1087542" cy="307777"/>
          </a:xfrm>
          <a:prstGeom prst="rect">
            <a:avLst/>
          </a:prstGeom>
          <a:noFill/>
          <a:ln w="9525">
            <a:noFill/>
            <a:miter lim="800000"/>
            <a:headEnd/>
            <a:tailEnd/>
          </a:ln>
        </p:spPr>
        <p:txBody>
          <a:bodyPr wrap="none">
            <a:spAutoFit/>
          </a:bodyPr>
          <a:lstStyle/>
          <a:p>
            <a:pPr algn="ctr"/>
            <a:r>
              <a:rPr lang="en-GB" sz="1400" dirty="0"/>
              <a:t>M2 </a:t>
            </a:r>
            <a:r>
              <a:rPr lang="ru-RU" sz="1400" dirty="0" smtClean="0"/>
              <a:t>Далеко</a:t>
            </a:r>
            <a:endParaRPr lang="en-GB" sz="1400" dirty="0"/>
          </a:p>
        </p:txBody>
      </p:sp>
      <p:sp>
        <p:nvSpPr>
          <p:cNvPr id="45105" name="Textfeld 76"/>
          <p:cNvSpPr txBox="1">
            <a:spLocks noChangeArrowheads="1"/>
          </p:cNvSpPr>
          <p:nvPr/>
        </p:nvSpPr>
        <p:spPr bwMode="auto">
          <a:xfrm rot="16200000">
            <a:off x="7312312" y="4400084"/>
            <a:ext cx="1056700" cy="523220"/>
          </a:xfrm>
          <a:prstGeom prst="rect">
            <a:avLst/>
          </a:prstGeom>
          <a:noFill/>
          <a:ln w="9525">
            <a:noFill/>
            <a:miter lim="800000"/>
            <a:headEnd/>
            <a:tailEnd/>
          </a:ln>
        </p:spPr>
        <p:txBody>
          <a:bodyPr wrap="none">
            <a:spAutoFit/>
          </a:bodyPr>
          <a:lstStyle/>
          <a:p>
            <a:pPr algn="ctr"/>
            <a:r>
              <a:rPr lang="en-GB" sz="1400" dirty="0"/>
              <a:t>M2 </a:t>
            </a:r>
            <a:r>
              <a:rPr lang="ru-RU" sz="1400" dirty="0" smtClean="0"/>
              <a:t>Очень </a:t>
            </a:r>
          </a:p>
          <a:p>
            <a:pPr algn="ctr"/>
            <a:r>
              <a:rPr lang="ru-RU" sz="1400" dirty="0" smtClean="0"/>
              <a:t>далеко</a:t>
            </a:r>
            <a:endParaRPr lang="en-GB" sz="1400" dirty="0"/>
          </a:p>
        </p:txBody>
      </p:sp>
      <p:sp>
        <p:nvSpPr>
          <p:cNvPr id="45106" name="Textfeld 77"/>
          <p:cNvSpPr txBox="1">
            <a:spLocks noChangeArrowheads="1"/>
          </p:cNvSpPr>
          <p:nvPr/>
        </p:nvSpPr>
        <p:spPr bwMode="auto">
          <a:xfrm rot="16200000">
            <a:off x="7990915" y="4453830"/>
            <a:ext cx="1067921" cy="307777"/>
          </a:xfrm>
          <a:prstGeom prst="rect">
            <a:avLst/>
          </a:prstGeom>
          <a:noFill/>
          <a:ln w="9525">
            <a:noFill/>
            <a:miter lim="800000"/>
            <a:headEnd/>
            <a:tailEnd/>
          </a:ln>
        </p:spPr>
        <p:txBody>
          <a:bodyPr wrap="none">
            <a:spAutoFit/>
          </a:bodyPr>
          <a:lstStyle/>
          <a:p>
            <a:pPr algn="ctr"/>
            <a:r>
              <a:rPr lang="ru-RU" sz="1400" dirty="0" smtClean="0"/>
              <a:t>Опора</a:t>
            </a:r>
            <a:r>
              <a:rPr lang="en-GB" sz="1400" dirty="0" smtClean="0"/>
              <a:t> </a:t>
            </a:r>
            <a:r>
              <a:rPr lang="en-GB" sz="1400" dirty="0"/>
              <a:t>M2 </a:t>
            </a:r>
          </a:p>
        </p:txBody>
      </p:sp>
      <p:sp>
        <p:nvSpPr>
          <p:cNvPr id="45107" name="Textfeld 78"/>
          <p:cNvSpPr txBox="1">
            <a:spLocks noChangeArrowheads="1"/>
          </p:cNvSpPr>
          <p:nvPr/>
        </p:nvSpPr>
        <p:spPr bwMode="auto">
          <a:xfrm>
            <a:off x="858838" y="2901950"/>
            <a:ext cx="247650" cy="298450"/>
          </a:xfrm>
          <a:prstGeom prst="rect">
            <a:avLst/>
          </a:prstGeom>
          <a:noFill/>
          <a:ln w="9525">
            <a:noFill/>
            <a:miter lim="800000"/>
            <a:headEnd/>
            <a:tailEnd/>
          </a:ln>
        </p:spPr>
        <p:txBody>
          <a:bodyPr wrap="none">
            <a:spAutoFit/>
          </a:bodyPr>
          <a:lstStyle/>
          <a:p>
            <a:r>
              <a:rPr lang="en-GB" sz="1600"/>
              <a:t>S</a:t>
            </a:r>
          </a:p>
        </p:txBody>
      </p:sp>
      <p:sp>
        <p:nvSpPr>
          <p:cNvPr id="45108" name="Textfeld 79"/>
          <p:cNvSpPr txBox="1">
            <a:spLocks noChangeArrowheads="1"/>
          </p:cNvSpPr>
          <p:nvPr/>
        </p:nvSpPr>
        <p:spPr bwMode="auto">
          <a:xfrm>
            <a:off x="1120775" y="3079750"/>
            <a:ext cx="317500" cy="300038"/>
          </a:xfrm>
          <a:prstGeom prst="rect">
            <a:avLst/>
          </a:prstGeom>
          <a:noFill/>
          <a:ln w="9525">
            <a:noFill/>
            <a:miter lim="800000"/>
            <a:headEnd/>
            <a:tailEnd/>
          </a:ln>
        </p:spPr>
        <p:txBody>
          <a:bodyPr wrap="none">
            <a:spAutoFit/>
          </a:bodyPr>
          <a:lstStyle/>
          <a:p>
            <a:r>
              <a:rPr lang="en-GB" sz="1600"/>
              <a:t>M</a:t>
            </a:r>
          </a:p>
        </p:txBody>
      </p:sp>
      <p:sp>
        <p:nvSpPr>
          <p:cNvPr id="45109" name="Textfeld 80"/>
          <p:cNvSpPr txBox="1">
            <a:spLocks noChangeArrowheads="1"/>
          </p:cNvSpPr>
          <p:nvPr/>
        </p:nvSpPr>
        <p:spPr bwMode="auto">
          <a:xfrm>
            <a:off x="4068763" y="2900363"/>
            <a:ext cx="247650" cy="300037"/>
          </a:xfrm>
          <a:prstGeom prst="rect">
            <a:avLst/>
          </a:prstGeom>
          <a:noFill/>
          <a:ln w="9525">
            <a:noFill/>
            <a:miter lim="800000"/>
            <a:headEnd/>
            <a:tailEnd/>
          </a:ln>
        </p:spPr>
        <p:txBody>
          <a:bodyPr wrap="none">
            <a:spAutoFit/>
          </a:bodyPr>
          <a:lstStyle/>
          <a:p>
            <a:r>
              <a:rPr lang="en-GB" sz="1600"/>
              <a:t>S</a:t>
            </a:r>
          </a:p>
        </p:txBody>
      </p:sp>
      <p:sp>
        <p:nvSpPr>
          <p:cNvPr id="45110" name="Textfeld 81"/>
          <p:cNvSpPr txBox="1">
            <a:spLocks noChangeArrowheads="1"/>
          </p:cNvSpPr>
          <p:nvPr/>
        </p:nvSpPr>
        <p:spPr bwMode="auto">
          <a:xfrm>
            <a:off x="4887913" y="2901950"/>
            <a:ext cx="247650" cy="300038"/>
          </a:xfrm>
          <a:prstGeom prst="rect">
            <a:avLst/>
          </a:prstGeom>
          <a:noFill/>
          <a:ln w="9525">
            <a:noFill/>
            <a:miter lim="800000"/>
            <a:headEnd/>
            <a:tailEnd/>
          </a:ln>
        </p:spPr>
        <p:txBody>
          <a:bodyPr wrap="none">
            <a:spAutoFit/>
          </a:bodyPr>
          <a:lstStyle/>
          <a:p>
            <a:r>
              <a:rPr lang="en-GB" sz="1600"/>
              <a:t>S</a:t>
            </a:r>
          </a:p>
        </p:txBody>
      </p:sp>
      <p:sp>
        <p:nvSpPr>
          <p:cNvPr id="45111" name="Textfeld 82"/>
          <p:cNvSpPr txBox="1">
            <a:spLocks noChangeArrowheads="1"/>
          </p:cNvSpPr>
          <p:nvPr/>
        </p:nvSpPr>
        <p:spPr bwMode="auto">
          <a:xfrm>
            <a:off x="8105775" y="2901950"/>
            <a:ext cx="247650" cy="300038"/>
          </a:xfrm>
          <a:prstGeom prst="rect">
            <a:avLst/>
          </a:prstGeom>
          <a:noFill/>
          <a:ln w="9525">
            <a:noFill/>
            <a:miter lim="800000"/>
            <a:headEnd/>
            <a:tailEnd/>
          </a:ln>
        </p:spPr>
        <p:txBody>
          <a:bodyPr wrap="none">
            <a:spAutoFit/>
          </a:bodyPr>
          <a:lstStyle/>
          <a:p>
            <a:r>
              <a:rPr lang="en-GB" sz="1600"/>
              <a:t>S</a:t>
            </a:r>
          </a:p>
        </p:txBody>
      </p:sp>
      <p:sp>
        <p:nvSpPr>
          <p:cNvPr id="45112" name="Textfeld 83"/>
          <p:cNvSpPr txBox="1">
            <a:spLocks noChangeArrowheads="1"/>
          </p:cNvSpPr>
          <p:nvPr/>
        </p:nvSpPr>
        <p:spPr bwMode="auto">
          <a:xfrm>
            <a:off x="3735388" y="3076575"/>
            <a:ext cx="317500" cy="300038"/>
          </a:xfrm>
          <a:prstGeom prst="rect">
            <a:avLst/>
          </a:prstGeom>
          <a:noFill/>
          <a:ln w="9525">
            <a:noFill/>
            <a:miter lim="800000"/>
            <a:headEnd/>
            <a:tailEnd/>
          </a:ln>
        </p:spPr>
        <p:txBody>
          <a:bodyPr wrap="none">
            <a:spAutoFit/>
          </a:bodyPr>
          <a:lstStyle/>
          <a:p>
            <a:r>
              <a:rPr lang="en-GB" sz="1600"/>
              <a:t>M</a:t>
            </a:r>
          </a:p>
        </p:txBody>
      </p:sp>
      <p:sp>
        <p:nvSpPr>
          <p:cNvPr id="45113" name="Textfeld 84"/>
          <p:cNvSpPr txBox="1">
            <a:spLocks noChangeArrowheads="1"/>
          </p:cNvSpPr>
          <p:nvPr/>
        </p:nvSpPr>
        <p:spPr bwMode="auto">
          <a:xfrm>
            <a:off x="5156200" y="3076575"/>
            <a:ext cx="317500" cy="300038"/>
          </a:xfrm>
          <a:prstGeom prst="rect">
            <a:avLst/>
          </a:prstGeom>
          <a:noFill/>
          <a:ln w="9525">
            <a:noFill/>
            <a:miter lim="800000"/>
            <a:headEnd/>
            <a:tailEnd/>
          </a:ln>
        </p:spPr>
        <p:txBody>
          <a:bodyPr wrap="none">
            <a:spAutoFit/>
          </a:bodyPr>
          <a:lstStyle/>
          <a:p>
            <a:r>
              <a:rPr lang="en-GB" sz="1600"/>
              <a:t>M</a:t>
            </a:r>
          </a:p>
        </p:txBody>
      </p:sp>
      <p:sp>
        <p:nvSpPr>
          <p:cNvPr id="45114" name="Textfeld 85"/>
          <p:cNvSpPr txBox="1">
            <a:spLocks noChangeArrowheads="1"/>
          </p:cNvSpPr>
          <p:nvPr/>
        </p:nvSpPr>
        <p:spPr bwMode="auto">
          <a:xfrm>
            <a:off x="7769225" y="3076575"/>
            <a:ext cx="317500" cy="300038"/>
          </a:xfrm>
          <a:prstGeom prst="rect">
            <a:avLst/>
          </a:prstGeom>
          <a:noFill/>
          <a:ln w="9525">
            <a:noFill/>
            <a:miter lim="800000"/>
            <a:headEnd/>
            <a:tailEnd/>
          </a:ln>
        </p:spPr>
        <p:txBody>
          <a:bodyPr wrap="none">
            <a:spAutoFit/>
          </a:bodyPr>
          <a:lstStyle/>
          <a:p>
            <a:r>
              <a:rPr lang="en-GB" sz="1600"/>
              <a:t>M</a:t>
            </a:r>
          </a:p>
        </p:txBody>
      </p:sp>
      <p:sp>
        <p:nvSpPr>
          <p:cNvPr id="45115" name="Textfeld 86"/>
          <p:cNvSpPr txBox="1">
            <a:spLocks noChangeArrowheads="1"/>
          </p:cNvSpPr>
          <p:nvPr/>
        </p:nvSpPr>
        <p:spPr bwMode="auto">
          <a:xfrm>
            <a:off x="1268413" y="2738438"/>
            <a:ext cx="239712" cy="298450"/>
          </a:xfrm>
          <a:prstGeom prst="rect">
            <a:avLst/>
          </a:prstGeom>
          <a:noFill/>
          <a:ln w="9525">
            <a:noFill/>
            <a:miter lim="800000"/>
            <a:headEnd/>
            <a:tailEnd/>
          </a:ln>
        </p:spPr>
        <p:txBody>
          <a:bodyPr wrap="none">
            <a:spAutoFit/>
          </a:bodyPr>
          <a:lstStyle/>
          <a:p>
            <a:r>
              <a:rPr lang="en-GB" sz="1600"/>
              <a:t>L</a:t>
            </a:r>
          </a:p>
        </p:txBody>
      </p:sp>
      <p:sp>
        <p:nvSpPr>
          <p:cNvPr id="45116" name="Textfeld 87"/>
          <p:cNvSpPr txBox="1">
            <a:spLocks noChangeArrowheads="1"/>
          </p:cNvSpPr>
          <p:nvPr/>
        </p:nvSpPr>
        <p:spPr bwMode="auto">
          <a:xfrm>
            <a:off x="3652838" y="2735263"/>
            <a:ext cx="239712" cy="298450"/>
          </a:xfrm>
          <a:prstGeom prst="rect">
            <a:avLst/>
          </a:prstGeom>
          <a:noFill/>
          <a:ln w="9525">
            <a:noFill/>
            <a:miter lim="800000"/>
            <a:headEnd/>
            <a:tailEnd/>
          </a:ln>
        </p:spPr>
        <p:txBody>
          <a:bodyPr wrap="none">
            <a:spAutoFit/>
          </a:bodyPr>
          <a:lstStyle/>
          <a:p>
            <a:r>
              <a:rPr lang="en-GB" sz="1600"/>
              <a:t>L</a:t>
            </a:r>
          </a:p>
        </p:txBody>
      </p:sp>
      <p:sp>
        <p:nvSpPr>
          <p:cNvPr id="45117" name="Textfeld 88"/>
          <p:cNvSpPr txBox="1">
            <a:spLocks noChangeArrowheads="1"/>
          </p:cNvSpPr>
          <p:nvPr/>
        </p:nvSpPr>
        <p:spPr bwMode="auto">
          <a:xfrm>
            <a:off x="5434013" y="2743200"/>
            <a:ext cx="239712" cy="298450"/>
          </a:xfrm>
          <a:prstGeom prst="rect">
            <a:avLst/>
          </a:prstGeom>
          <a:noFill/>
          <a:ln w="9525">
            <a:noFill/>
            <a:miter lim="800000"/>
            <a:headEnd/>
            <a:tailEnd/>
          </a:ln>
        </p:spPr>
        <p:txBody>
          <a:bodyPr wrap="none">
            <a:spAutoFit/>
          </a:bodyPr>
          <a:lstStyle/>
          <a:p>
            <a:r>
              <a:rPr lang="en-GB" sz="1600"/>
              <a:t>L</a:t>
            </a:r>
          </a:p>
        </p:txBody>
      </p:sp>
      <p:sp>
        <p:nvSpPr>
          <p:cNvPr id="45118" name="Textfeld 89"/>
          <p:cNvSpPr txBox="1">
            <a:spLocks noChangeArrowheads="1"/>
          </p:cNvSpPr>
          <p:nvPr/>
        </p:nvSpPr>
        <p:spPr bwMode="auto">
          <a:xfrm>
            <a:off x="7597775" y="2751138"/>
            <a:ext cx="239713" cy="298450"/>
          </a:xfrm>
          <a:prstGeom prst="rect">
            <a:avLst/>
          </a:prstGeom>
          <a:noFill/>
          <a:ln w="9525">
            <a:noFill/>
            <a:miter lim="800000"/>
            <a:headEnd/>
            <a:tailEnd/>
          </a:ln>
        </p:spPr>
        <p:txBody>
          <a:bodyPr wrap="none">
            <a:spAutoFit/>
          </a:bodyPr>
          <a:lstStyle/>
          <a:p>
            <a:r>
              <a:rPr lang="en-GB" sz="1600"/>
              <a:t>L</a:t>
            </a:r>
          </a:p>
        </p:txBody>
      </p:sp>
      <p:cxnSp>
        <p:nvCxnSpPr>
          <p:cNvPr id="45119" name="Straight Connector 2"/>
          <p:cNvCxnSpPr>
            <a:cxnSpLocks noChangeShapeType="1"/>
          </p:cNvCxnSpPr>
          <p:nvPr/>
        </p:nvCxnSpPr>
        <p:spPr bwMode="auto">
          <a:xfrm flipV="1">
            <a:off x="-180975" y="4005263"/>
            <a:ext cx="9432925" cy="11112"/>
          </a:xfrm>
          <a:prstGeom prst="line">
            <a:avLst/>
          </a:prstGeom>
          <a:noFill/>
          <a:ln w="57150" algn="ctr">
            <a:solidFill>
              <a:srgbClr val="00B050"/>
            </a:solidFill>
            <a:round/>
            <a:headEnd/>
            <a:tailEnd/>
          </a:ln>
        </p:spPr>
      </p:cxnSp>
      <p:cxnSp>
        <p:nvCxnSpPr>
          <p:cNvPr id="93" name="Gerade Verbindung mit Pfeil 92"/>
          <p:cNvCxnSpPr/>
          <p:nvPr/>
        </p:nvCxnSpPr>
        <p:spPr>
          <a:xfrm flipV="1">
            <a:off x="1568450" y="4775200"/>
            <a:ext cx="0" cy="8715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flipV="1">
            <a:off x="2125663" y="4791075"/>
            <a:ext cx="0" cy="869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flipV="1">
            <a:off x="3051175" y="4802188"/>
            <a:ext cx="0" cy="8715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p:nvCxnSpPr>
        <p:spPr>
          <a:xfrm flipV="1">
            <a:off x="3589338" y="4791075"/>
            <a:ext cx="0" cy="869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p:nvCxnSpPr>
        <p:spPr>
          <a:xfrm flipV="1">
            <a:off x="4078288" y="4802188"/>
            <a:ext cx="0" cy="8715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Gerade Verbindung mit Pfeil 99"/>
          <p:cNvCxnSpPr/>
          <p:nvPr/>
        </p:nvCxnSpPr>
        <p:spPr>
          <a:xfrm flipV="1">
            <a:off x="5103813" y="4791075"/>
            <a:ext cx="0" cy="869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Gerade Verbindung mit Pfeil 100"/>
          <p:cNvCxnSpPr/>
          <p:nvPr/>
        </p:nvCxnSpPr>
        <p:spPr>
          <a:xfrm flipV="1">
            <a:off x="6140450" y="4775200"/>
            <a:ext cx="0" cy="8715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p:nvCxnSpPr>
        <p:spPr>
          <a:xfrm flipV="1">
            <a:off x="5594350" y="4775200"/>
            <a:ext cx="0" cy="8715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Gerade Verbindung mit Pfeil 102"/>
          <p:cNvCxnSpPr/>
          <p:nvPr/>
        </p:nvCxnSpPr>
        <p:spPr>
          <a:xfrm flipV="1">
            <a:off x="7099300" y="4732338"/>
            <a:ext cx="0" cy="8715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p:nvCxnSpPr>
        <p:spPr>
          <a:xfrm flipV="1">
            <a:off x="7645400" y="4708525"/>
            <a:ext cx="0" cy="869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Gerade Verbindung mit Pfeil 104"/>
          <p:cNvCxnSpPr/>
          <p:nvPr/>
        </p:nvCxnSpPr>
        <p:spPr>
          <a:xfrm flipV="1">
            <a:off x="8115300" y="4689475"/>
            <a:ext cx="0" cy="8715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131" name="Textfeld 105"/>
          <p:cNvSpPr txBox="1">
            <a:spLocks noChangeArrowheads="1"/>
          </p:cNvSpPr>
          <p:nvPr/>
        </p:nvSpPr>
        <p:spPr bwMode="auto">
          <a:xfrm>
            <a:off x="221190" y="5657671"/>
            <a:ext cx="7200561" cy="1015663"/>
          </a:xfrm>
          <a:prstGeom prst="rect">
            <a:avLst/>
          </a:prstGeom>
          <a:noFill/>
          <a:ln w="9525">
            <a:noFill/>
            <a:miter lim="800000"/>
            <a:headEnd/>
            <a:tailEnd/>
          </a:ln>
        </p:spPr>
        <p:txBody>
          <a:bodyPr wrap="none">
            <a:spAutoFit/>
          </a:bodyPr>
          <a:lstStyle/>
          <a:p>
            <a:r>
              <a:rPr lang="ru-RU" sz="2000" dirty="0" smtClean="0">
                <a:solidFill>
                  <a:srgbClr val="FF0000"/>
                </a:solidFill>
              </a:rPr>
              <a:t>Дополнительные</a:t>
            </a:r>
            <a:r>
              <a:rPr lang="en-GB" sz="2000" dirty="0" smtClean="0">
                <a:solidFill>
                  <a:srgbClr val="FF0000"/>
                </a:solidFill>
              </a:rPr>
              <a:t> </a:t>
            </a:r>
            <a:r>
              <a:rPr lang="en-GB" sz="2000" dirty="0">
                <a:solidFill>
                  <a:srgbClr val="FF0000"/>
                </a:solidFill>
              </a:rPr>
              <a:t>5 </a:t>
            </a:r>
            <a:r>
              <a:rPr lang="ru-RU" sz="2000" dirty="0" smtClean="0">
                <a:solidFill>
                  <a:srgbClr val="FF0000"/>
                </a:solidFill>
              </a:rPr>
              <a:t>промежуточных зон на каждый</a:t>
            </a:r>
            <a:r>
              <a:rPr lang="en-GB" sz="2000" dirty="0" smtClean="0">
                <a:solidFill>
                  <a:srgbClr val="FF0000"/>
                </a:solidFill>
              </a:rPr>
              <a:t> </a:t>
            </a:r>
            <a:endParaRPr lang="ru-RU" sz="2000" dirty="0" smtClean="0">
              <a:solidFill>
                <a:srgbClr val="FF0000"/>
              </a:solidFill>
            </a:endParaRPr>
          </a:p>
          <a:p>
            <a:r>
              <a:rPr lang="en-GB" sz="2000" dirty="0" smtClean="0">
                <a:solidFill>
                  <a:srgbClr val="FF0000"/>
                </a:solidFill>
              </a:rPr>
              <a:t>Master </a:t>
            </a:r>
            <a:r>
              <a:rPr lang="ru-RU" sz="2000" dirty="0" smtClean="0">
                <a:solidFill>
                  <a:srgbClr val="FF0000"/>
                </a:solidFill>
              </a:rPr>
              <a:t>для более точной детекции</a:t>
            </a:r>
            <a:endParaRPr lang="en-GB" sz="2000" dirty="0">
              <a:solidFill>
                <a:srgbClr val="FF0000"/>
              </a:solidFill>
            </a:endParaRPr>
          </a:p>
          <a:p>
            <a:r>
              <a:rPr lang="ru-RU" sz="2000" dirty="0" smtClean="0">
                <a:solidFill>
                  <a:srgbClr val="FF0000"/>
                </a:solidFill>
              </a:rPr>
              <a:t>Дополнительная детекция в нижней зоне</a:t>
            </a:r>
            <a:r>
              <a:rPr lang="en-GB" sz="2000" dirty="0" smtClean="0">
                <a:solidFill>
                  <a:srgbClr val="FF0000"/>
                </a:solidFill>
              </a:rPr>
              <a:t> (</a:t>
            </a:r>
            <a:r>
              <a:rPr lang="ru-RU" sz="2000" dirty="0" smtClean="0">
                <a:solidFill>
                  <a:srgbClr val="FF0000"/>
                </a:solidFill>
              </a:rPr>
              <a:t>здесь</a:t>
            </a:r>
            <a:r>
              <a:rPr lang="en-GB" sz="2000" dirty="0" smtClean="0">
                <a:solidFill>
                  <a:srgbClr val="FF0000"/>
                </a:solidFill>
              </a:rPr>
              <a:t> </a:t>
            </a:r>
            <a:r>
              <a:rPr lang="en-GB" sz="2000" dirty="0">
                <a:solidFill>
                  <a:srgbClr val="FF0000"/>
                </a:solidFill>
              </a:rPr>
              <a:t>M2 </a:t>
            </a:r>
            <a:r>
              <a:rPr lang="ru-RU" sz="2000" dirty="0" smtClean="0">
                <a:solidFill>
                  <a:srgbClr val="FF0000"/>
                </a:solidFill>
              </a:rPr>
              <a:t>опора</a:t>
            </a:r>
            <a:r>
              <a:rPr lang="en-GB" sz="2000" dirty="0" smtClean="0">
                <a:solidFill>
                  <a:srgbClr val="FF0000"/>
                </a:solidFill>
              </a:rPr>
              <a:t>)</a:t>
            </a:r>
            <a:endParaRPr lang="en-GB" sz="2000" dirty="0">
              <a:solidFill>
                <a:srgbClr val="FF0000"/>
              </a:solidFill>
            </a:endParaRPr>
          </a:p>
        </p:txBody>
      </p:sp>
      <p:sp>
        <p:nvSpPr>
          <p:cNvPr id="45132" name="TextBox 123"/>
          <p:cNvSpPr txBox="1">
            <a:spLocks noChangeArrowheads="1"/>
          </p:cNvSpPr>
          <p:nvPr/>
        </p:nvSpPr>
        <p:spPr bwMode="auto">
          <a:xfrm>
            <a:off x="3735388" y="2055813"/>
            <a:ext cx="760412" cy="230187"/>
          </a:xfrm>
          <a:prstGeom prst="rect">
            <a:avLst/>
          </a:prstGeom>
          <a:noFill/>
          <a:ln w="9525">
            <a:noFill/>
            <a:miter lim="800000"/>
            <a:headEnd/>
            <a:tailEnd/>
          </a:ln>
        </p:spPr>
        <p:txBody>
          <a:bodyPr>
            <a:spAutoFit/>
          </a:bodyPr>
          <a:lstStyle/>
          <a:p>
            <a:r>
              <a:rPr lang="de-CH" sz="1100"/>
              <a:t>Slave 1.1</a:t>
            </a: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719138" y="420688"/>
            <a:ext cx="6524625" cy="719137"/>
          </a:xfrm>
        </p:spPr>
        <p:txBody>
          <a:bodyPr/>
          <a:lstStyle/>
          <a:p>
            <a:r>
              <a:rPr lang="ru-RU" dirty="0" smtClean="0">
                <a:solidFill>
                  <a:srgbClr val="C00000"/>
                </a:solidFill>
              </a:rPr>
              <a:t>Малые и средние объекты</a:t>
            </a:r>
            <a:endParaRPr lang="en-GB" dirty="0" smtClean="0">
              <a:solidFill>
                <a:srgbClr val="C00000"/>
              </a:solidFill>
            </a:endParaRPr>
          </a:p>
        </p:txBody>
      </p:sp>
      <p:sp>
        <p:nvSpPr>
          <p:cNvPr id="46083" name="TextBox 124"/>
          <p:cNvSpPr txBox="1">
            <a:spLocks noChangeArrowheads="1"/>
          </p:cNvSpPr>
          <p:nvPr/>
        </p:nvSpPr>
        <p:spPr bwMode="auto">
          <a:xfrm>
            <a:off x="2977734" y="5407025"/>
            <a:ext cx="2272546" cy="461665"/>
          </a:xfrm>
          <a:prstGeom prst="rect">
            <a:avLst/>
          </a:prstGeom>
          <a:noFill/>
          <a:ln w="9525">
            <a:noFill/>
            <a:miter lim="800000"/>
            <a:headEnd/>
            <a:tailEnd/>
          </a:ln>
        </p:spPr>
        <p:txBody>
          <a:bodyPr wrap="none">
            <a:spAutoFit/>
          </a:bodyPr>
          <a:lstStyle/>
          <a:p>
            <a:pPr algn="ctr"/>
            <a:r>
              <a:rPr lang="ru-RU" dirty="0" smtClean="0"/>
              <a:t>Зона детекции</a:t>
            </a:r>
            <a:endParaRPr lang="en-GB" dirty="0"/>
          </a:p>
        </p:txBody>
      </p:sp>
      <p:cxnSp>
        <p:nvCxnSpPr>
          <p:cNvPr id="46084" name="Straight Connector 126"/>
          <p:cNvCxnSpPr>
            <a:cxnSpLocks noChangeShapeType="1"/>
          </p:cNvCxnSpPr>
          <p:nvPr/>
        </p:nvCxnSpPr>
        <p:spPr bwMode="auto">
          <a:xfrm>
            <a:off x="527050" y="4946650"/>
            <a:ext cx="0" cy="814388"/>
          </a:xfrm>
          <a:prstGeom prst="line">
            <a:avLst/>
          </a:prstGeom>
          <a:noFill/>
          <a:ln w="38100" algn="ctr">
            <a:solidFill>
              <a:schemeClr val="tx1"/>
            </a:solidFill>
            <a:round/>
            <a:headEnd/>
            <a:tailEnd/>
          </a:ln>
        </p:spPr>
      </p:cxnSp>
      <p:cxnSp>
        <p:nvCxnSpPr>
          <p:cNvPr id="46085" name="Straight Connector 127"/>
          <p:cNvCxnSpPr>
            <a:cxnSpLocks noChangeShapeType="1"/>
          </p:cNvCxnSpPr>
          <p:nvPr/>
        </p:nvCxnSpPr>
        <p:spPr bwMode="auto">
          <a:xfrm>
            <a:off x="7777163" y="4946650"/>
            <a:ext cx="0" cy="814388"/>
          </a:xfrm>
          <a:prstGeom prst="line">
            <a:avLst/>
          </a:prstGeom>
          <a:noFill/>
          <a:ln w="38100" algn="ctr">
            <a:solidFill>
              <a:schemeClr val="tx1"/>
            </a:solidFill>
            <a:round/>
            <a:headEnd/>
            <a:tailEnd/>
          </a:ln>
        </p:spPr>
      </p:cxnSp>
      <p:cxnSp>
        <p:nvCxnSpPr>
          <p:cNvPr id="46086" name="Straight Arrow Connector 129"/>
          <p:cNvCxnSpPr>
            <a:cxnSpLocks noChangeShapeType="1"/>
          </p:cNvCxnSpPr>
          <p:nvPr/>
        </p:nvCxnSpPr>
        <p:spPr bwMode="auto">
          <a:xfrm flipH="1">
            <a:off x="831850" y="5641975"/>
            <a:ext cx="1477963" cy="0"/>
          </a:xfrm>
          <a:prstGeom prst="straightConnector1">
            <a:avLst/>
          </a:prstGeom>
          <a:noFill/>
          <a:ln w="38100" algn="ctr">
            <a:solidFill>
              <a:schemeClr val="tx1"/>
            </a:solidFill>
            <a:round/>
            <a:headEnd/>
            <a:tailEnd type="arrow" w="med" len="med"/>
          </a:ln>
        </p:spPr>
      </p:cxnSp>
      <p:cxnSp>
        <p:nvCxnSpPr>
          <p:cNvPr id="46087" name="Straight Arrow Connector 130"/>
          <p:cNvCxnSpPr>
            <a:cxnSpLocks noChangeShapeType="1"/>
          </p:cNvCxnSpPr>
          <p:nvPr/>
        </p:nvCxnSpPr>
        <p:spPr bwMode="auto">
          <a:xfrm>
            <a:off x="5945188" y="5637213"/>
            <a:ext cx="1679575" cy="4762"/>
          </a:xfrm>
          <a:prstGeom prst="straightConnector1">
            <a:avLst/>
          </a:prstGeom>
          <a:noFill/>
          <a:ln w="38100" algn="ctr">
            <a:solidFill>
              <a:schemeClr val="tx1"/>
            </a:solidFill>
            <a:round/>
            <a:headEnd/>
            <a:tailEnd type="arrow" w="med" len="med"/>
          </a:ln>
        </p:spPr>
      </p:cxnSp>
      <p:sp>
        <p:nvSpPr>
          <p:cNvPr id="46088" name="Rectangle 5"/>
          <p:cNvSpPr>
            <a:spLocks noChangeArrowheads="1"/>
          </p:cNvSpPr>
          <p:nvPr/>
        </p:nvSpPr>
        <p:spPr bwMode="auto">
          <a:xfrm>
            <a:off x="0" y="4975225"/>
            <a:ext cx="9144000" cy="304800"/>
          </a:xfrm>
          <a:prstGeom prst="rect">
            <a:avLst/>
          </a:prstGeom>
          <a:pattFill prst="ltUpDiag">
            <a:fgClr>
              <a:srgbClr val="00B050"/>
            </a:fgClr>
            <a:bgClr>
              <a:schemeClr val="bg1"/>
            </a:bgClr>
          </a:pattFill>
          <a:ln w="9525" algn="ctr">
            <a:noFill/>
            <a:round/>
            <a:headEnd/>
            <a:tailEnd/>
          </a:ln>
        </p:spPr>
        <p:txBody>
          <a:bodyPr/>
          <a:lstStyle/>
          <a:p>
            <a:pPr eaLnBrk="0" hangingPunct="0"/>
            <a:endParaRPr lang="en-GB"/>
          </a:p>
        </p:txBody>
      </p:sp>
      <p:cxnSp>
        <p:nvCxnSpPr>
          <p:cNvPr id="46089" name="Straight Connector 2"/>
          <p:cNvCxnSpPr>
            <a:cxnSpLocks noChangeShapeType="1"/>
          </p:cNvCxnSpPr>
          <p:nvPr/>
        </p:nvCxnSpPr>
        <p:spPr bwMode="auto">
          <a:xfrm flipV="1">
            <a:off x="0" y="4946650"/>
            <a:ext cx="9144000" cy="9525"/>
          </a:xfrm>
          <a:prstGeom prst="line">
            <a:avLst/>
          </a:prstGeom>
          <a:noFill/>
          <a:ln w="38100" algn="ctr">
            <a:solidFill>
              <a:srgbClr val="00B050"/>
            </a:solidFill>
            <a:round/>
            <a:headEnd/>
            <a:tailEnd/>
          </a:ln>
        </p:spPr>
      </p:cxnSp>
      <p:sp>
        <p:nvSpPr>
          <p:cNvPr id="46090" name="TextBox 7"/>
          <p:cNvSpPr txBox="1">
            <a:spLocks noChangeArrowheads="1"/>
          </p:cNvSpPr>
          <p:nvPr/>
        </p:nvSpPr>
        <p:spPr bwMode="auto">
          <a:xfrm>
            <a:off x="2843213" y="1533525"/>
            <a:ext cx="3255962" cy="1200329"/>
          </a:xfrm>
          <a:prstGeom prst="rect">
            <a:avLst/>
          </a:prstGeom>
          <a:noFill/>
          <a:ln w="9525">
            <a:solidFill>
              <a:schemeClr val="tx1"/>
            </a:solidFill>
            <a:miter lim="800000"/>
            <a:headEnd/>
            <a:tailEnd/>
          </a:ln>
        </p:spPr>
        <p:txBody>
          <a:bodyPr>
            <a:spAutoFit/>
          </a:bodyPr>
          <a:lstStyle/>
          <a:p>
            <a:r>
              <a:rPr lang="ru-RU" dirty="0" smtClean="0"/>
              <a:t>Тревога поскольку высота совпадает с ползущим человеком</a:t>
            </a:r>
            <a:endParaRPr lang="en-GB" dirty="0"/>
          </a:p>
        </p:txBody>
      </p:sp>
      <p:grpSp>
        <p:nvGrpSpPr>
          <p:cNvPr id="46091" name="Gruppieren 13"/>
          <p:cNvGrpSpPr>
            <a:grpSpLocks/>
          </p:cNvGrpSpPr>
          <p:nvPr/>
        </p:nvGrpSpPr>
        <p:grpSpPr bwMode="auto">
          <a:xfrm>
            <a:off x="527050" y="2971800"/>
            <a:ext cx="7250113" cy="2155825"/>
            <a:chOff x="526510" y="2972488"/>
            <a:chExt cx="7251350" cy="2154952"/>
          </a:xfrm>
        </p:grpSpPr>
        <p:cxnSp>
          <p:nvCxnSpPr>
            <p:cNvPr id="46092" name="Straight Connector 48"/>
            <p:cNvCxnSpPr>
              <a:cxnSpLocks noChangeShapeType="1"/>
            </p:cNvCxnSpPr>
            <p:nvPr/>
          </p:nvCxnSpPr>
          <p:spPr bwMode="auto">
            <a:xfrm>
              <a:off x="7777860" y="2972488"/>
              <a:ext cx="0" cy="1983112"/>
            </a:xfrm>
            <a:prstGeom prst="line">
              <a:avLst/>
            </a:prstGeom>
            <a:noFill/>
            <a:ln w="57150" algn="ctr">
              <a:solidFill>
                <a:srgbClr val="000000"/>
              </a:solidFill>
              <a:round/>
              <a:headEnd/>
              <a:tailEnd/>
            </a:ln>
          </p:spPr>
        </p:cxnSp>
        <p:sp>
          <p:nvSpPr>
            <p:cNvPr id="46093" name="Oval 1"/>
            <p:cNvSpPr>
              <a:spLocks noChangeArrowheads="1"/>
            </p:cNvSpPr>
            <p:nvPr/>
          </p:nvSpPr>
          <p:spPr bwMode="auto">
            <a:xfrm>
              <a:off x="800062" y="4059597"/>
              <a:ext cx="1068620" cy="1067843"/>
            </a:xfrm>
            <a:prstGeom prst="ellipse">
              <a:avLst/>
            </a:prstGeom>
            <a:noFill/>
            <a:ln w="9525" algn="ctr">
              <a:solidFill>
                <a:schemeClr val="tx1"/>
              </a:solidFill>
              <a:round/>
              <a:headEnd/>
              <a:tailEnd/>
            </a:ln>
          </p:spPr>
          <p:txBody>
            <a:bodyPr/>
            <a:lstStyle/>
            <a:p>
              <a:pPr eaLnBrk="0" hangingPunct="0"/>
              <a:endParaRPr lang="en-GB"/>
            </a:p>
          </p:txBody>
        </p:sp>
        <p:cxnSp>
          <p:nvCxnSpPr>
            <p:cNvPr id="46094" name="Straight Arrow Connector 6"/>
            <p:cNvCxnSpPr>
              <a:cxnSpLocks noChangeShapeType="1"/>
              <a:stCxn id="46093" idx="7"/>
            </p:cNvCxnSpPr>
            <p:nvPr/>
          </p:nvCxnSpPr>
          <p:spPr bwMode="auto">
            <a:xfrm flipV="1">
              <a:off x="1712186" y="2972488"/>
              <a:ext cx="1099731" cy="1243491"/>
            </a:xfrm>
            <a:prstGeom prst="straightConnector1">
              <a:avLst/>
            </a:prstGeom>
            <a:noFill/>
            <a:ln w="9525" algn="ctr">
              <a:solidFill>
                <a:schemeClr val="tx1"/>
              </a:solidFill>
              <a:round/>
              <a:headEnd/>
              <a:tailEnd type="arrow" w="med" len="med"/>
            </a:ln>
          </p:spPr>
        </p:cxnSp>
        <p:pic>
          <p:nvPicPr>
            <p:cNvPr id="46095" name="Picture 4" descr="http://t1.gstatic.com/images?q=tbn:ANd9GcRe4Lf4y-MAKcToeZ3W0pLi88V0PsAaCfYHc1f3kZ6MIAs1nJ1UgA"/>
            <p:cNvPicPr>
              <a:picLocks noChangeAspect="1" noChangeArrowheads="1"/>
            </p:cNvPicPr>
            <p:nvPr/>
          </p:nvPicPr>
          <p:blipFill>
            <a:blip r:embed="rId3" cstate="print"/>
            <a:srcRect/>
            <a:stretch>
              <a:fillRect/>
            </a:stretch>
          </p:blipFill>
          <p:spPr bwMode="auto">
            <a:xfrm>
              <a:off x="1051961" y="4421290"/>
              <a:ext cx="558648" cy="482469"/>
            </a:xfrm>
            <a:prstGeom prst="rect">
              <a:avLst/>
            </a:prstGeom>
            <a:noFill/>
            <a:ln w="9525">
              <a:noFill/>
              <a:miter lim="800000"/>
              <a:headEnd/>
              <a:tailEnd/>
            </a:ln>
          </p:spPr>
        </p:pic>
        <p:cxnSp>
          <p:nvCxnSpPr>
            <p:cNvPr id="46096" name="Straight Connector 93"/>
            <p:cNvCxnSpPr>
              <a:cxnSpLocks noChangeShapeType="1"/>
            </p:cNvCxnSpPr>
            <p:nvPr/>
          </p:nvCxnSpPr>
          <p:spPr bwMode="auto">
            <a:xfrm>
              <a:off x="526510" y="3361024"/>
              <a:ext cx="7251350" cy="0"/>
            </a:xfrm>
            <a:prstGeom prst="line">
              <a:avLst/>
            </a:prstGeom>
            <a:noFill/>
            <a:ln w="28575" algn="ctr">
              <a:solidFill>
                <a:srgbClr val="FF0000"/>
              </a:solidFill>
              <a:round/>
              <a:headEnd/>
              <a:tailEnd/>
            </a:ln>
          </p:spPr>
        </p:cxnSp>
        <p:cxnSp>
          <p:nvCxnSpPr>
            <p:cNvPr id="46097" name="Straight Connector 93"/>
            <p:cNvCxnSpPr>
              <a:cxnSpLocks noChangeShapeType="1"/>
            </p:cNvCxnSpPr>
            <p:nvPr/>
          </p:nvCxnSpPr>
          <p:spPr bwMode="auto">
            <a:xfrm>
              <a:off x="526510" y="3657990"/>
              <a:ext cx="7251350" cy="0"/>
            </a:xfrm>
            <a:prstGeom prst="line">
              <a:avLst/>
            </a:prstGeom>
            <a:noFill/>
            <a:ln w="28575" algn="ctr">
              <a:solidFill>
                <a:srgbClr val="FF0000"/>
              </a:solidFill>
              <a:round/>
              <a:headEnd/>
              <a:tailEnd/>
            </a:ln>
          </p:spPr>
        </p:cxnSp>
        <p:cxnSp>
          <p:nvCxnSpPr>
            <p:cNvPr id="46098" name="Straight Connector 93"/>
            <p:cNvCxnSpPr>
              <a:cxnSpLocks noChangeShapeType="1"/>
            </p:cNvCxnSpPr>
            <p:nvPr/>
          </p:nvCxnSpPr>
          <p:spPr bwMode="auto">
            <a:xfrm>
              <a:off x="526510" y="3971664"/>
              <a:ext cx="7251350" cy="0"/>
            </a:xfrm>
            <a:prstGeom prst="line">
              <a:avLst/>
            </a:prstGeom>
            <a:noFill/>
            <a:ln w="28575" algn="ctr">
              <a:solidFill>
                <a:srgbClr val="FF0000"/>
              </a:solidFill>
              <a:round/>
              <a:headEnd/>
              <a:tailEnd/>
            </a:ln>
          </p:spPr>
        </p:cxnSp>
        <p:cxnSp>
          <p:nvCxnSpPr>
            <p:cNvPr id="46099" name="Straight Connector 93"/>
            <p:cNvCxnSpPr>
              <a:cxnSpLocks noChangeShapeType="1"/>
            </p:cNvCxnSpPr>
            <p:nvPr/>
          </p:nvCxnSpPr>
          <p:spPr bwMode="auto">
            <a:xfrm>
              <a:off x="526510" y="4268630"/>
              <a:ext cx="7251350" cy="0"/>
            </a:xfrm>
            <a:prstGeom prst="line">
              <a:avLst/>
            </a:prstGeom>
            <a:noFill/>
            <a:ln w="28575" algn="ctr">
              <a:solidFill>
                <a:srgbClr val="FF0000"/>
              </a:solidFill>
              <a:round/>
              <a:headEnd/>
              <a:tailEnd/>
            </a:ln>
          </p:spPr>
        </p:cxnSp>
        <p:cxnSp>
          <p:nvCxnSpPr>
            <p:cNvPr id="46100" name="Straight Connector 93"/>
            <p:cNvCxnSpPr>
              <a:cxnSpLocks noChangeShapeType="1"/>
            </p:cNvCxnSpPr>
            <p:nvPr/>
          </p:nvCxnSpPr>
          <p:spPr bwMode="auto">
            <a:xfrm>
              <a:off x="526510" y="4582304"/>
              <a:ext cx="7251350" cy="0"/>
            </a:xfrm>
            <a:prstGeom prst="line">
              <a:avLst/>
            </a:prstGeom>
            <a:noFill/>
            <a:ln w="28575" algn="ctr">
              <a:solidFill>
                <a:srgbClr val="FF0000"/>
              </a:solidFill>
              <a:round/>
              <a:headEnd/>
              <a:tailEnd/>
            </a:ln>
          </p:spPr>
        </p:cxnSp>
        <p:cxnSp>
          <p:nvCxnSpPr>
            <p:cNvPr id="46101" name="Straight Connector 93"/>
            <p:cNvCxnSpPr>
              <a:cxnSpLocks noChangeShapeType="1"/>
            </p:cNvCxnSpPr>
            <p:nvPr/>
          </p:nvCxnSpPr>
          <p:spPr bwMode="auto">
            <a:xfrm>
              <a:off x="526510" y="4879270"/>
              <a:ext cx="7251350" cy="0"/>
            </a:xfrm>
            <a:prstGeom prst="line">
              <a:avLst/>
            </a:prstGeom>
            <a:noFill/>
            <a:ln w="28575" algn="ctr">
              <a:solidFill>
                <a:srgbClr val="FF0000"/>
              </a:solidFill>
              <a:round/>
              <a:headEnd/>
              <a:tailEnd/>
            </a:ln>
          </p:spPr>
        </p:cxnSp>
        <p:cxnSp>
          <p:nvCxnSpPr>
            <p:cNvPr id="46102" name="Straight Connector 47"/>
            <p:cNvCxnSpPr>
              <a:cxnSpLocks noChangeShapeType="1"/>
            </p:cNvCxnSpPr>
            <p:nvPr/>
          </p:nvCxnSpPr>
          <p:spPr bwMode="auto">
            <a:xfrm>
              <a:off x="526510" y="2972488"/>
              <a:ext cx="0" cy="1983112"/>
            </a:xfrm>
            <a:prstGeom prst="line">
              <a:avLst/>
            </a:prstGeom>
            <a:noFill/>
            <a:ln w="57150" algn="ctr">
              <a:solidFill>
                <a:srgbClr val="000000"/>
              </a:solidFill>
              <a:round/>
              <a:headEnd/>
              <a:tailEnd/>
            </a:ln>
          </p:spPr>
        </p:cxnSp>
      </p:gr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reihandform 73"/>
          <p:cNvSpPr>
            <a:spLocks/>
          </p:cNvSpPr>
          <p:nvPr/>
        </p:nvSpPr>
        <p:spPr bwMode="auto">
          <a:xfrm>
            <a:off x="533400" y="2836863"/>
            <a:ext cx="13503275" cy="2058987"/>
          </a:xfrm>
          <a:custGeom>
            <a:avLst/>
            <a:gdLst>
              <a:gd name="T0" fmla="*/ 2147483647 w 5314950"/>
              <a:gd name="T1" fmla="*/ 2147483647 h 1485900"/>
              <a:gd name="T2" fmla="*/ 0 w 5314950"/>
              <a:gd name="T3" fmla="*/ 0 h 1485900"/>
              <a:gd name="T4" fmla="*/ 2147483647 w 5314950"/>
              <a:gd name="T5" fmla="*/ 2147483647 h 1485900"/>
              <a:gd name="T6" fmla="*/ 2147483647 w 5314950"/>
              <a:gd name="T7" fmla="*/ 2147483647 h 1485900"/>
              <a:gd name="T8" fmla="*/ 0 60000 65536"/>
              <a:gd name="T9" fmla="*/ 0 60000 65536"/>
              <a:gd name="T10" fmla="*/ 0 60000 65536"/>
              <a:gd name="T11" fmla="*/ 0 60000 65536"/>
              <a:gd name="T12" fmla="*/ 0 w 5314950"/>
              <a:gd name="T13" fmla="*/ 0 h 1485900"/>
              <a:gd name="T14" fmla="*/ 5314950 w 5314950"/>
              <a:gd name="T15" fmla="*/ 1485900 h 1485900"/>
            </a:gdLst>
            <a:ahLst/>
            <a:cxnLst>
              <a:cxn ang="T8">
                <a:pos x="T0" y="T1"/>
              </a:cxn>
              <a:cxn ang="T9">
                <a:pos x="T2" y="T3"/>
              </a:cxn>
              <a:cxn ang="T10">
                <a:pos x="T4" y="T5"/>
              </a:cxn>
              <a:cxn ang="T11">
                <a:pos x="T6" y="T7"/>
              </a:cxn>
            </a:cxnLst>
            <a:rect l="T12" t="T13" r="T14" b="T15"/>
            <a:pathLst>
              <a:path w="5314950" h="1485900">
                <a:moveTo>
                  <a:pt x="228600" y="1485900"/>
                </a:moveTo>
                <a:lnTo>
                  <a:pt x="0" y="0"/>
                </a:lnTo>
                <a:lnTo>
                  <a:pt x="5314950" y="1485900"/>
                </a:lnTo>
                <a:lnTo>
                  <a:pt x="228600" y="1485900"/>
                </a:lnTo>
                <a:close/>
              </a:path>
            </a:pathLst>
          </a:custGeom>
          <a:solidFill>
            <a:schemeClr val="accent1">
              <a:alpha val="56078"/>
            </a:schemeClr>
          </a:solidFill>
          <a:ln w="9525" cap="flat" cmpd="sng" algn="ctr">
            <a:solidFill>
              <a:schemeClr val="tx1"/>
            </a:solidFill>
            <a:prstDash val="solid"/>
            <a:round/>
            <a:headEnd type="none" w="med" len="med"/>
            <a:tailEnd type="none" w="med" len="med"/>
          </a:ln>
        </p:spPr>
        <p:txBody>
          <a:bodyPr/>
          <a:lstStyle/>
          <a:p>
            <a:endParaRPr lang="uk-UA"/>
          </a:p>
        </p:txBody>
      </p:sp>
      <p:sp>
        <p:nvSpPr>
          <p:cNvPr id="47107" name="Freihandform 66"/>
          <p:cNvSpPr>
            <a:spLocks/>
          </p:cNvSpPr>
          <p:nvPr/>
        </p:nvSpPr>
        <p:spPr bwMode="auto">
          <a:xfrm flipH="1">
            <a:off x="-6648450" y="2820988"/>
            <a:ext cx="14262100" cy="2058987"/>
          </a:xfrm>
          <a:custGeom>
            <a:avLst/>
            <a:gdLst>
              <a:gd name="T0" fmla="*/ 2147483647 w 5314950"/>
              <a:gd name="T1" fmla="*/ 2147483647 h 1485900"/>
              <a:gd name="T2" fmla="*/ 0 w 5314950"/>
              <a:gd name="T3" fmla="*/ 0 h 1485900"/>
              <a:gd name="T4" fmla="*/ 2147483647 w 5314950"/>
              <a:gd name="T5" fmla="*/ 2147483647 h 1485900"/>
              <a:gd name="T6" fmla="*/ 2147483647 w 5314950"/>
              <a:gd name="T7" fmla="*/ 2147483647 h 1485900"/>
              <a:gd name="T8" fmla="*/ 0 60000 65536"/>
              <a:gd name="T9" fmla="*/ 0 60000 65536"/>
              <a:gd name="T10" fmla="*/ 0 60000 65536"/>
              <a:gd name="T11" fmla="*/ 0 60000 65536"/>
              <a:gd name="T12" fmla="*/ 0 w 5314950"/>
              <a:gd name="T13" fmla="*/ 0 h 1485900"/>
              <a:gd name="T14" fmla="*/ 5314950 w 5314950"/>
              <a:gd name="T15" fmla="*/ 1485900 h 1485900"/>
            </a:gdLst>
            <a:ahLst/>
            <a:cxnLst>
              <a:cxn ang="T8">
                <a:pos x="T0" y="T1"/>
              </a:cxn>
              <a:cxn ang="T9">
                <a:pos x="T2" y="T3"/>
              </a:cxn>
              <a:cxn ang="T10">
                <a:pos x="T4" y="T5"/>
              </a:cxn>
              <a:cxn ang="T11">
                <a:pos x="T6" y="T7"/>
              </a:cxn>
            </a:cxnLst>
            <a:rect l="T12" t="T13" r="T14" b="T15"/>
            <a:pathLst>
              <a:path w="5314950" h="1485900">
                <a:moveTo>
                  <a:pt x="228600" y="1485900"/>
                </a:moveTo>
                <a:lnTo>
                  <a:pt x="0" y="0"/>
                </a:lnTo>
                <a:lnTo>
                  <a:pt x="5314950" y="1485900"/>
                </a:lnTo>
                <a:lnTo>
                  <a:pt x="228600" y="1485900"/>
                </a:lnTo>
                <a:close/>
              </a:path>
            </a:pathLst>
          </a:custGeom>
          <a:solidFill>
            <a:schemeClr val="accent1">
              <a:alpha val="56078"/>
            </a:schemeClr>
          </a:solidFill>
          <a:ln w="9525" cap="flat" cmpd="sng" algn="ctr">
            <a:solidFill>
              <a:schemeClr val="tx1"/>
            </a:solidFill>
            <a:prstDash val="solid"/>
            <a:round/>
            <a:headEnd type="none" w="med" len="med"/>
            <a:tailEnd type="none" w="med" len="med"/>
          </a:ln>
        </p:spPr>
        <p:txBody>
          <a:bodyPr/>
          <a:lstStyle/>
          <a:p>
            <a:endParaRPr lang="uk-UA"/>
          </a:p>
        </p:txBody>
      </p:sp>
      <p:sp>
        <p:nvSpPr>
          <p:cNvPr id="47108" name="Titel 1"/>
          <p:cNvSpPr>
            <a:spLocks noGrp="1"/>
          </p:cNvSpPr>
          <p:nvPr>
            <p:ph type="title"/>
          </p:nvPr>
        </p:nvSpPr>
        <p:spPr>
          <a:xfrm>
            <a:off x="719138" y="420688"/>
            <a:ext cx="6600742" cy="719137"/>
          </a:xfrm>
        </p:spPr>
        <p:txBody>
          <a:bodyPr/>
          <a:lstStyle/>
          <a:p>
            <a:r>
              <a:rPr lang="ru-RU" dirty="0" smtClean="0">
                <a:solidFill>
                  <a:srgbClr val="C00000"/>
                </a:solidFill>
              </a:rPr>
              <a:t>Интеллектуальная ПИК технология </a:t>
            </a:r>
            <a:r>
              <a:rPr lang="en-GB" dirty="0" smtClean="0">
                <a:solidFill>
                  <a:srgbClr val="C00000"/>
                </a:solidFill>
              </a:rPr>
              <a:t>(</a:t>
            </a:r>
            <a:r>
              <a:rPr lang="en-GB" dirty="0" err="1" smtClean="0">
                <a:solidFill>
                  <a:srgbClr val="C00000"/>
                </a:solidFill>
              </a:rPr>
              <a:t>iPIR</a:t>
            </a:r>
            <a:r>
              <a:rPr lang="en-GB" dirty="0" smtClean="0">
                <a:solidFill>
                  <a:srgbClr val="C00000"/>
                </a:solidFill>
              </a:rPr>
              <a:t>) </a:t>
            </a:r>
            <a:br>
              <a:rPr lang="en-GB" dirty="0" smtClean="0">
                <a:solidFill>
                  <a:srgbClr val="C00000"/>
                </a:solidFill>
              </a:rPr>
            </a:br>
            <a:r>
              <a:rPr lang="ru-RU" dirty="0" smtClean="0">
                <a:solidFill>
                  <a:srgbClr val="C00000"/>
                </a:solidFill>
              </a:rPr>
              <a:t>малые и средние объекты</a:t>
            </a:r>
            <a:endParaRPr lang="en-GB" dirty="0" smtClean="0">
              <a:solidFill>
                <a:srgbClr val="C00000"/>
              </a:solidFill>
            </a:endParaRPr>
          </a:p>
        </p:txBody>
      </p:sp>
      <p:sp>
        <p:nvSpPr>
          <p:cNvPr id="47109" name="TextBox 27"/>
          <p:cNvSpPr txBox="1">
            <a:spLocks noChangeArrowheads="1"/>
          </p:cNvSpPr>
          <p:nvPr/>
        </p:nvSpPr>
        <p:spPr bwMode="auto">
          <a:xfrm>
            <a:off x="2101850" y="1339850"/>
            <a:ext cx="4756150" cy="1569660"/>
          </a:xfrm>
          <a:prstGeom prst="rect">
            <a:avLst/>
          </a:prstGeom>
          <a:noFill/>
          <a:ln w="9525">
            <a:solidFill>
              <a:schemeClr val="tx1"/>
            </a:solidFill>
            <a:miter lim="800000"/>
            <a:headEnd/>
            <a:tailEnd/>
          </a:ln>
        </p:spPr>
        <p:txBody>
          <a:bodyPr>
            <a:spAutoFit/>
          </a:bodyPr>
          <a:lstStyle/>
          <a:p>
            <a:r>
              <a:rPr lang="ru-RU" dirty="0" smtClean="0"/>
              <a:t>Не тревоги поскольку малые и средние животные не будут обнаружены обоими датчиками одновременно</a:t>
            </a:r>
            <a:r>
              <a:rPr lang="en-GB" dirty="0" smtClean="0"/>
              <a:t>.</a:t>
            </a:r>
            <a:endParaRPr lang="en-GB" dirty="0"/>
          </a:p>
        </p:txBody>
      </p:sp>
      <p:sp>
        <p:nvSpPr>
          <p:cNvPr id="47110" name="Rectangle 5"/>
          <p:cNvSpPr>
            <a:spLocks noChangeArrowheads="1"/>
          </p:cNvSpPr>
          <p:nvPr/>
        </p:nvSpPr>
        <p:spPr bwMode="auto">
          <a:xfrm>
            <a:off x="-676275" y="4935538"/>
            <a:ext cx="9144000" cy="304800"/>
          </a:xfrm>
          <a:prstGeom prst="rect">
            <a:avLst/>
          </a:prstGeom>
          <a:pattFill prst="ltUpDiag">
            <a:fgClr>
              <a:srgbClr val="00B050"/>
            </a:fgClr>
            <a:bgClr>
              <a:schemeClr val="bg1"/>
            </a:bgClr>
          </a:pattFill>
          <a:ln w="9525" algn="ctr">
            <a:noFill/>
            <a:round/>
            <a:headEnd/>
            <a:tailEnd/>
          </a:ln>
        </p:spPr>
        <p:txBody>
          <a:bodyPr/>
          <a:lstStyle/>
          <a:p>
            <a:pPr eaLnBrk="0" hangingPunct="0"/>
            <a:endParaRPr lang="en-GB"/>
          </a:p>
        </p:txBody>
      </p:sp>
      <p:cxnSp>
        <p:nvCxnSpPr>
          <p:cNvPr id="47111" name="Straight Connector 2"/>
          <p:cNvCxnSpPr>
            <a:cxnSpLocks noChangeShapeType="1"/>
          </p:cNvCxnSpPr>
          <p:nvPr/>
        </p:nvCxnSpPr>
        <p:spPr bwMode="auto">
          <a:xfrm flipV="1">
            <a:off x="-676275" y="4916488"/>
            <a:ext cx="9144000" cy="0"/>
          </a:xfrm>
          <a:prstGeom prst="line">
            <a:avLst/>
          </a:prstGeom>
          <a:noFill/>
          <a:ln w="38100" algn="ctr">
            <a:solidFill>
              <a:srgbClr val="00B050"/>
            </a:solidFill>
            <a:round/>
            <a:headEnd/>
            <a:tailEnd/>
          </a:ln>
        </p:spPr>
      </p:cxnSp>
      <p:sp>
        <p:nvSpPr>
          <p:cNvPr id="47112" name="TextBox 122"/>
          <p:cNvSpPr txBox="1">
            <a:spLocks noChangeArrowheads="1"/>
          </p:cNvSpPr>
          <p:nvPr/>
        </p:nvSpPr>
        <p:spPr bwMode="auto">
          <a:xfrm>
            <a:off x="171450" y="2208213"/>
            <a:ext cx="812800" cy="338137"/>
          </a:xfrm>
          <a:prstGeom prst="rect">
            <a:avLst/>
          </a:prstGeom>
          <a:noFill/>
          <a:ln w="9525">
            <a:noFill/>
            <a:miter lim="800000"/>
            <a:headEnd/>
            <a:tailEnd/>
          </a:ln>
        </p:spPr>
        <p:txBody>
          <a:bodyPr wrap="none">
            <a:spAutoFit/>
          </a:bodyPr>
          <a:lstStyle/>
          <a:p>
            <a:r>
              <a:rPr lang="en-GB" sz="1600"/>
              <a:t>Master</a:t>
            </a:r>
          </a:p>
        </p:txBody>
      </p:sp>
      <p:sp>
        <p:nvSpPr>
          <p:cNvPr id="47113" name="TextBox 123"/>
          <p:cNvSpPr txBox="1">
            <a:spLocks noChangeArrowheads="1"/>
          </p:cNvSpPr>
          <p:nvPr/>
        </p:nvSpPr>
        <p:spPr bwMode="auto">
          <a:xfrm>
            <a:off x="7088188" y="2454275"/>
            <a:ext cx="695325" cy="338138"/>
          </a:xfrm>
          <a:prstGeom prst="rect">
            <a:avLst/>
          </a:prstGeom>
          <a:noFill/>
          <a:ln w="9525">
            <a:noFill/>
            <a:miter lim="800000"/>
            <a:headEnd/>
            <a:tailEnd/>
          </a:ln>
        </p:spPr>
        <p:txBody>
          <a:bodyPr wrap="none">
            <a:spAutoFit/>
          </a:bodyPr>
          <a:lstStyle/>
          <a:p>
            <a:r>
              <a:rPr lang="en-GB" sz="1600"/>
              <a:t>Slave</a:t>
            </a:r>
          </a:p>
        </p:txBody>
      </p:sp>
      <p:sp>
        <p:nvSpPr>
          <p:cNvPr id="47114" name="TextBox 124"/>
          <p:cNvSpPr txBox="1">
            <a:spLocks noChangeArrowheads="1"/>
          </p:cNvSpPr>
          <p:nvPr/>
        </p:nvSpPr>
        <p:spPr bwMode="auto">
          <a:xfrm>
            <a:off x="2246492" y="5367338"/>
            <a:ext cx="3298467" cy="707886"/>
          </a:xfrm>
          <a:prstGeom prst="rect">
            <a:avLst/>
          </a:prstGeom>
          <a:noFill/>
          <a:ln w="9525">
            <a:noFill/>
            <a:miter lim="800000"/>
            <a:headEnd/>
            <a:tailEnd/>
          </a:ln>
        </p:spPr>
        <p:txBody>
          <a:bodyPr wrap="none">
            <a:spAutoFit/>
          </a:bodyPr>
          <a:lstStyle/>
          <a:p>
            <a:pPr algn="ctr"/>
            <a:r>
              <a:rPr lang="ru-RU" dirty="0" smtClean="0"/>
              <a:t>Зона детекции </a:t>
            </a:r>
            <a:r>
              <a:rPr lang="en-GB" dirty="0" smtClean="0"/>
              <a:t>Master</a:t>
            </a:r>
            <a:endParaRPr lang="en-GB" dirty="0"/>
          </a:p>
          <a:p>
            <a:pPr algn="ctr"/>
            <a:r>
              <a:rPr lang="en-GB" sz="1600" dirty="0" smtClean="0"/>
              <a:t>(</a:t>
            </a:r>
            <a:r>
              <a:rPr lang="ru-RU" sz="1600" dirty="0" smtClean="0"/>
              <a:t>не требует зоны отчуждения</a:t>
            </a:r>
            <a:r>
              <a:rPr lang="en-GB" sz="1600" dirty="0" smtClean="0"/>
              <a:t>)</a:t>
            </a:r>
            <a:endParaRPr lang="en-GB" sz="1600" dirty="0"/>
          </a:p>
        </p:txBody>
      </p:sp>
      <p:cxnSp>
        <p:nvCxnSpPr>
          <p:cNvPr id="47115" name="Straight Connector 126"/>
          <p:cNvCxnSpPr>
            <a:cxnSpLocks noChangeShapeType="1"/>
          </p:cNvCxnSpPr>
          <p:nvPr/>
        </p:nvCxnSpPr>
        <p:spPr bwMode="auto">
          <a:xfrm>
            <a:off x="508000" y="4906963"/>
            <a:ext cx="0" cy="814387"/>
          </a:xfrm>
          <a:prstGeom prst="line">
            <a:avLst/>
          </a:prstGeom>
          <a:noFill/>
          <a:ln w="38100" algn="ctr">
            <a:solidFill>
              <a:schemeClr val="tx1"/>
            </a:solidFill>
            <a:round/>
            <a:headEnd/>
            <a:tailEnd/>
          </a:ln>
        </p:spPr>
      </p:cxnSp>
      <p:cxnSp>
        <p:nvCxnSpPr>
          <p:cNvPr id="47116" name="Straight Connector 127"/>
          <p:cNvCxnSpPr>
            <a:cxnSpLocks noChangeShapeType="1"/>
          </p:cNvCxnSpPr>
          <p:nvPr/>
        </p:nvCxnSpPr>
        <p:spPr bwMode="auto">
          <a:xfrm>
            <a:off x="7381875" y="4906963"/>
            <a:ext cx="0" cy="814387"/>
          </a:xfrm>
          <a:prstGeom prst="line">
            <a:avLst/>
          </a:prstGeom>
          <a:noFill/>
          <a:ln w="38100" algn="ctr">
            <a:solidFill>
              <a:schemeClr val="tx1"/>
            </a:solidFill>
            <a:round/>
            <a:headEnd/>
            <a:tailEnd/>
          </a:ln>
        </p:spPr>
      </p:cxnSp>
      <p:cxnSp>
        <p:nvCxnSpPr>
          <p:cNvPr id="47117" name="Straight Arrow Connector 129"/>
          <p:cNvCxnSpPr>
            <a:cxnSpLocks noChangeShapeType="1"/>
          </p:cNvCxnSpPr>
          <p:nvPr/>
        </p:nvCxnSpPr>
        <p:spPr bwMode="auto">
          <a:xfrm flipH="1">
            <a:off x="2092325" y="5602288"/>
            <a:ext cx="0" cy="0"/>
          </a:xfrm>
          <a:prstGeom prst="straightConnector1">
            <a:avLst/>
          </a:prstGeom>
          <a:noFill/>
          <a:ln w="38100" algn="ctr">
            <a:solidFill>
              <a:schemeClr val="tx1"/>
            </a:solidFill>
            <a:round/>
            <a:headEnd/>
            <a:tailEnd type="arrow" w="med" len="med"/>
          </a:ln>
        </p:spPr>
      </p:cxnSp>
      <p:cxnSp>
        <p:nvCxnSpPr>
          <p:cNvPr id="47118" name="Straight Arrow Connector 130"/>
          <p:cNvCxnSpPr>
            <a:cxnSpLocks noChangeShapeType="1"/>
          </p:cNvCxnSpPr>
          <p:nvPr/>
        </p:nvCxnSpPr>
        <p:spPr bwMode="auto">
          <a:xfrm>
            <a:off x="5727700" y="5597525"/>
            <a:ext cx="1477963" cy="0"/>
          </a:xfrm>
          <a:prstGeom prst="straightConnector1">
            <a:avLst/>
          </a:prstGeom>
          <a:noFill/>
          <a:ln w="38100" algn="ctr">
            <a:solidFill>
              <a:schemeClr val="tx1"/>
            </a:solidFill>
            <a:round/>
            <a:headEnd/>
            <a:tailEnd type="arrow" w="med" len="med"/>
          </a:ln>
        </p:spPr>
      </p:cxnSp>
      <p:cxnSp>
        <p:nvCxnSpPr>
          <p:cNvPr id="47119" name="Straight Connector 48"/>
          <p:cNvCxnSpPr>
            <a:cxnSpLocks noChangeShapeType="1"/>
          </p:cNvCxnSpPr>
          <p:nvPr/>
        </p:nvCxnSpPr>
        <p:spPr bwMode="auto">
          <a:xfrm>
            <a:off x="7777163" y="2971800"/>
            <a:ext cx="0" cy="1984375"/>
          </a:xfrm>
          <a:prstGeom prst="line">
            <a:avLst/>
          </a:prstGeom>
          <a:noFill/>
          <a:ln w="57150" algn="ctr">
            <a:solidFill>
              <a:srgbClr val="000000"/>
            </a:solidFill>
            <a:round/>
            <a:headEnd/>
            <a:tailEnd/>
          </a:ln>
        </p:spPr>
      </p:cxnSp>
      <p:sp>
        <p:nvSpPr>
          <p:cNvPr id="47120" name="Oval 1"/>
          <p:cNvSpPr>
            <a:spLocks noChangeArrowheads="1"/>
          </p:cNvSpPr>
          <p:nvPr/>
        </p:nvSpPr>
        <p:spPr bwMode="auto">
          <a:xfrm>
            <a:off x="800100" y="4059238"/>
            <a:ext cx="1068388" cy="1068387"/>
          </a:xfrm>
          <a:prstGeom prst="ellipse">
            <a:avLst/>
          </a:prstGeom>
          <a:noFill/>
          <a:ln w="9525" algn="ctr">
            <a:solidFill>
              <a:schemeClr val="tx1"/>
            </a:solidFill>
            <a:round/>
            <a:headEnd/>
            <a:tailEnd/>
          </a:ln>
        </p:spPr>
        <p:txBody>
          <a:bodyPr/>
          <a:lstStyle/>
          <a:p>
            <a:pPr eaLnBrk="0" hangingPunct="0"/>
            <a:endParaRPr lang="en-GB"/>
          </a:p>
        </p:txBody>
      </p:sp>
      <p:cxnSp>
        <p:nvCxnSpPr>
          <p:cNvPr id="47121" name="Straight Arrow Connector 6"/>
          <p:cNvCxnSpPr>
            <a:cxnSpLocks noChangeShapeType="1"/>
            <a:stCxn id="47120" idx="7"/>
          </p:cNvCxnSpPr>
          <p:nvPr/>
        </p:nvCxnSpPr>
        <p:spPr bwMode="auto">
          <a:xfrm flipV="1">
            <a:off x="1712913" y="2971800"/>
            <a:ext cx="1098550" cy="1244600"/>
          </a:xfrm>
          <a:prstGeom prst="straightConnector1">
            <a:avLst/>
          </a:prstGeom>
          <a:noFill/>
          <a:ln w="9525" algn="ctr">
            <a:solidFill>
              <a:schemeClr val="tx1"/>
            </a:solidFill>
            <a:round/>
            <a:headEnd/>
            <a:tailEnd type="arrow" w="med" len="med"/>
          </a:ln>
        </p:spPr>
      </p:cxnSp>
      <p:pic>
        <p:nvPicPr>
          <p:cNvPr id="47122" name="Picture 4" descr="http://t1.gstatic.com/images?q=tbn:ANd9GcRe4Lf4y-MAKcToeZ3W0pLi88V0PsAaCfYHc1f3kZ6MIAs1nJ1UgA"/>
          <p:cNvPicPr>
            <a:picLocks noChangeAspect="1" noChangeArrowheads="1"/>
          </p:cNvPicPr>
          <p:nvPr/>
        </p:nvPicPr>
        <p:blipFill>
          <a:blip r:embed="rId3" cstate="print"/>
          <a:srcRect/>
          <a:stretch>
            <a:fillRect/>
          </a:stretch>
        </p:blipFill>
        <p:spPr bwMode="auto">
          <a:xfrm>
            <a:off x="1052513" y="4421188"/>
            <a:ext cx="558800" cy="482600"/>
          </a:xfrm>
          <a:prstGeom prst="rect">
            <a:avLst/>
          </a:prstGeom>
          <a:noFill/>
          <a:ln w="9525">
            <a:noFill/>
            <a:miter lim="800000"/>
            <a:headEnd/>
            <a:tailEnd/>
          </a:ln>
        </p:spPr>
      </p:pic>
      <p:cxnSp>
        <p:nvCxnSpPr>
          <p:cNvPr id="47123" name="Straight Connector 93"/>
          <p:cNvCxnSpPr>
            <a:cxnSpLocks noChangeShapeType="1"/>
          </p:cNvCxnSpPr>
          <p:nvPr/>
        </p:nvCxnSpPr>
        <p:spPr bwMode="auto">
          <a:xfrm>
            <a:off x="527050" y="4879975"/>
            <a:ext cx="7250113" cy="0"/>
          </a:xfrm>
          <a:prstGeom prst="line">
            <a:avLst/>
          </a:prstGeom>
          <a:noFill/>
          <a:ln w="28575" algn="ctr">
            <a:solidFill>
              <a:srgbClr val="FF0000"/>
            </a:solidFill>
            <a:round/>
            <a:headEnd/>
            <a:tailEnd/>
          </a:ln>
        </p:spPr>
      </p:cxnSp>
      <p:cxnSp>
        <p:nvCxnSpPr>
          <p:cNvPr id="47124" name="Straight Connector 47"/>
          <p:cNvCxnSpPr>
            <a:cxnSpLocks noChangeShapeType="1"/>
          </p:cNvCxnSpPr>
          <p:nvPr/>
        </p:nvCxnSpPr>
        <p:spPr bwMode="auto">
          <a:xfrm>
            <a:off x="527050" y="2971800"/>
            <a:ext cx="0" cy="1984375"/>
          </a:xfrm>
          <a:prstGeom prst="line">
            <a:avLst/>
          </a:prstGeom>
          <a:noFill/>
          <a:ln w="57150" algn="ctr">
            <a:solidFill>
              <a:srgbClr val="000000"/>
            </a:solidFill>
            <a:round/>
            <a:headEnd/>
            <a:tailEnd/>
          </a:ln>
        </p:spPr>
      </p:cxnSp>
      <p:pic>
        <p:nvPicPr>
          <p:cNvPr id="47125" name="Picture 7"/>
          <p:cNvPicPr>
            <a:picLocks noChangeAspect="1" noChangeArrowheads="1"/>
          </p:cNvPicPr>
          <p:nvPr/>
        </p:nvPicPr>
        <p:blipFill>
          <a:blip r:embed="rId4" cstate="print"/>
          <a:srcRect/>
          <a:stretch>
            <a:fillRect/>
          </a:stretch>
        </p:blipFill>
        <p:spPr bwMode="auto">
          <a:xfrm rot="20524583" flipH="1">
            <a:off x="7467600" y="2701925"/>
            <a:ext cx="530225" cy="287338"/>
          </a:xfrm>
          <a:prstGeom prst="rect">
            <a:avLst/>
          </a:prstGeom>
          <a:noFill/>
          <a:ln w="9525">
            <a:noFill/>
            <a:miter lim="800000"/>
            <a:headEnd/>
            <a:tailEnd/>
          </a:ln>
        </p:spPr>
      </p:pic>
      <p:pic>
        <p:nvPicPr>
          <p:cNvPr id="47126" name="Picture 7"/>
          <p:cNvPicPr>
            <a:picLocks noChangeAspect="1" noChangeArrowheads="1"/>
          </p:cNvPicPr>
          <p:nvPr/>
        </p:nvPicPr>
        <p:blipFill>
          <a:blip r:embed="rId4" cstate="print"/>
          <a:srcRect/>
          <a:stretch>
            <a:fillRect/>
          </a:stretch>
        </p:blipFill>
        <p:spPr bwMode="auto">
          <a:xfrm rot="1075417">
            <a:off x="312738" y="2701925"/>
            <a:ext cx="530225" cy="2873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p:cNvPicPr>
            <a:picLocks noChangeAspect="1" noChangeArrowheads="1"/>
          </p:cNvPicPr>
          <p:nvPr/>
        </p:nvPicPr>
        <p:blipFill>
          <a:blip r:embed="rId3" cstate="print"/>
          <a:srcRect/>
          <a:stretch>
            <a:fillRect/>
          </a:stretch>
        </p:blipFill>
        <p:spPr bwMode="auto">
          <a:xfrm>
            <a:off x="220663" y="2832100"/>
            <a:ext cx="1000125" cy="542925"/>
          </a:xfrm>
          <a:prstGeom prst="rect">
            <a:avLst/>
          </a:prstGeom>
          <a:noFill/>
          <a:ln w="9525">
            <a:noFill/>
            <a:miter lim="800000"/>
            <a:headEnd/>
            <a:tailEnd/>
          </a:ln>
        </p:spPr>
      </p:pic>
      <p:sp>
        <p:nvSpPr>
          <p:cNvPr id="48131" name="Titel 1"/>
          <p:cNvSpPr>
            <a:spLocks noGrp="1"/>
          </p:cNvSpPr>
          <p:nvPr>
            <p:ph type="title"/>
          </p:nvPr>
        </p:nvSpPr>
        <p:spPr>
          <a:xfrm>
            <a:off x="719138" y="420688"/>
            <a:ext cx="6981825" cy="719137"/>
          </a:xfrm>
        </p:spPr>
        <p:txBody>
          <a:bodyPr/>
          <a:lstStyle/>
          <a:p>
            <a:r>
              <a:rPr lang="ru-RU" dirty="0" smtClean="0">
                <a:solidFill>
                  <a:srgbClr val="C00000"/>
                </a:solidFill>
              </a:rPr>
              <a:t>Интеллектуальная ПИК технология </a:t>
            </a:r>
            <a:r>
              <a:rPr lang="en-GB" dirty="0" smtClean="0">
                <a:solidFill>
                  <a:srgbClr val="C00000"/>
                </a:solidFill>
              </a:rPr>
              <a:t>(</a:t>
            </a:r>
            <a:r>
              <a:rPr lang="en-GB" dirty="0" err="1" smtClean="0">
                <a:solidFill>
                  <a:srgbClr val="C00000"/>
                </a:solidFill>
              </a:rPr>
              <a:t>iPIR</a:t>
            </a:r>
            <a:r>
              <a:rPr lang="en-GB" dirty="0" smtClean="0">
                <a:solidFill>
                  <a:srgbClr val="C00000"/>
                </a:solidFill>
              </a:rPr>
              <a:t>)</a:t>
            </a:r>
            <a:br>
              <a:rPr lang="en-GB" dirty="0" smtClean="0">
                <a:solidFill>
                  <a:srgbClr val="C00000"/>
                </a:solidFill>
              </a:rPr>
            </a:br>
            <a:r>
              <a:rPr lang="ru-RU" dirty="0" smtClean="0">
                <a:solidFill>
                  <a:srgbClr val="C00000"/>
                </a:solidFill>
              </a:rPr>
              <a:t>Не требуется зоны отчуждения</a:t>
            </a:r>
            <a:endParaRPr lang="en-GB" dirty="0" smtClean="0">
              <a:solidFill>
                <a:srgbClr val="C00000"/>
              </a:solidFill>
            </a:endParaRPr>
          </a:p>
        </p:txBody>
      </p:sp>
      <p:sp>
        <p:nvSpPr>
          <p:cNvPr id="48132" name="TextBox 124"/>
          <p:cNvSpPr txBox="1">
            <a:spLocks noChangeArrowheads="1"/>
          </p:cNvSpPr>
          <p:nvPr/>
        </p:nvSpPr>
        <p:spPr bwMode="auto">
          <a:xfrm>
            <a:off x="2977735" y="5407025"/>
            <a:ext cx="2272546" cy="461665"/>
          </a:xfrm>
          <a:prstGeom prst="rect">
            <a:avLst/>
          </a:prstGeom>
          <a:noFill/>
          <a:ln w="9525">
            <a:noFill/>
            <a:miter lim="800000"/>
            <a:headEnd/>
            <a:tailEnd/>
          </a:ln>
        </p:spPr>
        <p:txBody>
          <a:bodyPr wrap="none">
            <a:spAutoFit/>
          </a:bodyPr>
          <a:lstStyle/>
          <a:p>
            <a:pPr algn="ctr"/>
            <a:r>
              <a:rPr lang="ru-RU" dirty="0" smtClean="0"/>
              <a:t>Зона детекции</a:t>
            </a:r>
            <a:endParaRPr lang="en-GB" dirty="0"/>
          </a:p>
        </p:txBody>
      </p:sp>
      <p:cxnSp>
        <p:nvCxnSpPr>
          <p:cNvPr id="48133" name="Straight Connector 126"/>
          <p:cNvCxnSpPr>
            <a:cxnSpLocks noChangeShapeType="1"/>
          </p:cNvCxnSpPr>
          <p:nvPr/>
        </p:nvCxnSpPr>
        <p:spPr bwMode="auto">
          <a:xfrm>
            <a:off x="727075" y="4946650"/>
            <a:ext cx="0" cy="814388"/>
          </a:xfrm>
          <a:prstGeom prst="line">
            <a:avLst/>
          </a:prstGeom>
          <a:noFill/>
          <a:ln w="38100" algn="ctr">
            <a:solidFill>
              <a:schemeClr val="tx1"/>
            </a:solidFill>
            <a:round/>
            <a:headEnd/>
            <a:tailEnd/>
          </a:ln>
        </p:spPr>
      </p:cxnSp>
      <p:cxnSp>
        <p:nvCxnSpPr>
          <p:cNvPr id="48134" name="Straight Connector 127"/>
          <p:cNvCxnSpPr>
            <a:cxnSpLocks noChangeShapeType="1"/>
          </p:cNvCxnSpPr>
          <p:nvPr/>
        </p:nvCxnSpPr>
        <p:spPr bwMode="auto">
          <a:xfrm>
            <a:off x="7777163" y="4946650"/>
            <a:ext cx="0" cy="814388"/>
          </a:xfrm>
          <a:prstGeom prst="line">
            <a:avLst/>
          </a:prstGeom>
          <a:noFill/>
          <a:ln w="38100" algn="ctr">
            <a:solidFill>
              <a:schemeClr val="tx1"/>
            </a:solidFill>
            <a:round/>
            <a:headEnd/>
            <a:tailEnd/>
          </a:ln>
        </p:spPr>
      </p:cxnSp>
      <p:cxnSp>
        <p:nvCxnSpPr>
          <p:cNvPr id="48135" name="Straight Arrow Connector 129"/>
          <p:cNvCxnSpPr>
            <a:cxnSpLocks noChangeShapeType="1"/>
          </p:cNvCxnSpPr>
          <p:nvPr/>
        </p:nvCxnSpPr>
        <p:spPr bwMode="auto">
          <a:xfrm flipH="1">
            <a:off x="831850" y="5641975"/>
            <a:ext cx="1477963" cy="0"/>
          </a:xfrm>
          <a:prstGeom prst="straightConnector1">
            <a:avLst/>
          </a:prstGeom>
          <a:noFill/>
          <a:ln w="38100" algn="ctr">
            <a:solidFill>
              <a:schemeClr val="tx1"/>
            </a:solidFill>
            <a:round/>
            <a:headEnd/>
            <a:tailEnd type="arrow" w="med" len="med"/>
          </a:ln>
        </p:spPr>
      </p:cxnSp>
      <p:cxnSp>
        <p:nvCxnSpPr>
          <p:cNvPr id="48136" name="Straight Arrow Connector 130"/>
          <p:cNvCxnSpPr>
            <a:cxnSpLocks noChangeShapeType="1"/>
          </p:cNvCxnSpPr>
          <p:nvPr/>
        </p:nvCxnSpPr>
        <p:spPr bwMode="auto">
          <a:xfrm>
            <a:off x="5945188" y="5637213"/>
            <a:ext cx="1679575" cy="4762"/>
          </a:xfrm>
          <a:prstGeom prst="straightConnector1">
            <a:avLst/>
          </a:prstGeom>
          <a:noFill/>
          <a:ln w="38100" algn="ctr">
            <a:solidFill>
              <a:schemeClr val="tx1"/>
            </a:solidFill>
            <a:round/>
            <a:headEnd/>
            <a:tailEnd type="arrow" w="med" len="med"/>
          </a:ln>
        </p:spPr>
      </p:cxnSp>
      <p:grpSp>
        <p:nvGrpSpPr>
          <p:cNvPr id="48137" name="Group 27"/>
          <p:cNvGrpSpPr>
            <a:grpSpLocks/>
          </p:cNvGrpSpPr>
          <p:nvPr/>
        </p:nvGrpSpPr>
        <p:grpSpPr bwMode="auto">
          <a:xfrm>
            <a:off x="666750" y="3171825"/>
            <a:ext cx="8547100" cy="1774825"/>
            <a:chOff x="1124994" y="3171822"/>
            <a:chExt cx="8547421" cy="1775551"/>
          </a:xfrm>
        </p:grpSpPr>
        <p:sp>
          <p:nvSpPr>
            <p:cNvPr id="48147" name="Isosceles Triangle 28"/>
            <p:cNvSpPr>
              <a:spLocks noChangeArrowheads="1"/>
            </p:cNvSpPr>
            <p:nvPr/>
          </p:nvSpPr>
          <p:spPr bwMode="auto">
            <a:xfrm>
              <a:off x="1213480" y="3171822"/>
              <a:ext cx="7335515" cy="1775551"/>
            </a:xfrm>
            <a:prstGeom prst="triangle">
              <a:avLst>
                <a:gd name="adj" fmla="val 0"/>
              </a:avLst>
            </a:prstGeom>
            <a:solidFill>
              <a:srgbClr val="4597A0">
                <a:alpha val="38039"/>
              </a:srgbClr>
            </a:solidFill>
            <a:ln w="9525" algn="ctr">
              <a:solidFill>
                <a:schemeClr val="tx1"/>
              </a:solidFill>
              <a:round/>
              <a:headEnd/>
              <a:tailEnd/>
            </a:ln>
          </p:spPr>
          <p:txBody>
            <a:bodyPr/>
            <a:lstStyle/>
            <a:p>
              <a:pPr eaLnBrk="0" hangingPunct="0"/>
              <a:endParaRPr lang="de-CH"/>
            </a:p>
          </p:txBody>
        </p:sp>
        <p:sp>
          <p:nvSpPr>
            <p:cNvPr id="48148" name="Isosceles Triangle 29"/>
            <p:cNvSpPr>
              <a:spLocks noChangeArrowheads="1"/>
            </p:cNvSpPr>
            <p:nvPr/>
          </p:nvSpPr>
          <p:spPr bwMode="auto">
            <a:xfrm rot="-5022973">
              <a:off x="4743043" y="-208614"/>
              <a:ext cx="1311323" cy="8547421"/>
            </a:xfrm>
            <a:prstGeom prst="triangle">
              <a:avLst>
                <a:gd name="adj" fmla="val 82449"/>
              </a:avLst>
            </a:prstGeom>
            <a:solidFill>
              <a:srgbClr val="4597A0">
                <a:alpha val="38039"/>
              </a:srgbClr>
            </a:solidFill>
            <a:ln w="9525" algn="ctr">
              <a:solidFill>
                <a:schemeClr val="tx1"/>
              </a:solidFill>
              <a:round/>
              <a:headEnd/>
              <a:tailEnd/>
            </a:ln>
          </p:spPr>
          <p:txBody>
            <a:bodyPr/>
            <a:lstStyle/>
            <a:p>
              <a:pPr eaLnBrk="0" hangingPunct="0"/>
              <a:endParaRPr lang="de-CH"/>
            </a:p>
          </p:txBody>
        </p:sp>
      </p:grpSp>
      <p:sp>
        <p:nvSpPr>
          <p:cNvPr id="48138" name="Rectangle 5"/>
          <p:cNvSpPr>
            <a:spLocks noChangeArrowheads="1"/>
          </p:cNvSpPr>
          <p:nvPr/>
        </p:nvSpPr>
        <p:spPr bwMode="auto">
          <a:xfrm>
            <a:off x="0" y="4975225"/>
            <a:ext cx="9144000" cy="304800"/>
          </a:xfrm>
          <a:prstGeom prst="rect">
            <a:avLst/>
          </a:prstGeom>
          <a:pattFill prst="ltUpDiag">
            <a:fgClr>
              <a:srgbClr val="00B050"/>
            </a:fgClr>
            <a:bgClr>
              <a:schemeClr val="bg1"/>
            </a:bgClr>
          </a:pattFill>
          <a:ln w="9525" algn="ctr">
            <a:noFill/>
            <a:round/>
            <a:headEnd/>
            <a:tailEnd/>
          </a:ln>
        </p:spPr>
        <p:txBody>
          <a:bodyPr/>
          <a:lstStyle/>
          <a:p>
            <a:pPr eaLnBrk="0" hangingPunct="0"/>
            <a:endParaRPr lang="en-GB"/>
          </a:p>
        </p:txBody>
      </p:sp>
      <p:cxnSp>
        <p:nvCxnSpPr>
          <p:cNvPr id="48139" name="Straight Connector 47"/>
          <p:cNvCxnSpPr>
            <a:cxnSpLocks noChangeShapeType="1"/>
          </p:cNvCxnSpPr>
          <p:nvPr/>
        </p:nvCxnSpPr>
        <p:spPr bwMode="auto">
          <a:xfrm>
            <a:off x="527050" y="3276600"/>
            <a:ext cx="0" cy="1679575"/>
          </a:xfrm>
          <a:prstGeom prst="line">
            <a:avLst/>
          </a:prstGeom>
          <a:noFill/>
          <a:ln w="57150" algn="ctr">
            <a:solidFill>
              <a:srgbClr val="000000"/>
            </a:solidFill>
            <a:round/>
            <a:headEnd/>
            <a:tailEnd/>
          </a:ln>
        </p:spPr>
      </p:cxnSp>
      <p:cxnSp>
        <p:nvCxnSpPr>
          <p:cNvPr id="48140" name="Straight Connector 48"/>
          <p:cNvCxnSpPr>
            <a:cxnSpLocks noChangeShapeType="1"/>
          </p:cNvCxnSpPr>
          <p:nvPr/>
        </p:nvCxnSpPr>
        <p:spPr bwMode="auto">
          <a:xfrm>
            <a:off x="7777163" y="3276600"/>
            <a:ext cx="0" cy="1679575"/>
          </a:xfrm>
          <a:prstGeom prst="line">
            <a:avLst/>
          </a:prstGeom>
          <a:noFill/>
          <a:ln w="57150" algn="ctr">
            <a:solidFill>
              <a:srgbClr val="000000"/>
            </a:solidFill>
            <a:round/>
            <a:headEnd/>
            <a:tailEnd/>
          </a:ln>
        </p:spPr>
      </p:cxnSp>
      <p:cxnSp>
        <p:nvCxnSpPr>
          <p:cNvPr id="48141" name="Straight Connector 2"/>
          <p:cNvCxnSpPr>
            <a:cxnSpLocks noChangeShapeType="1"/>
          </p:cNvCxnSpPr>
          <p:nvPr/>
        </p:nvCxnSpPr>
        <p:spPr bwMode="auto">
          <a:xfrm flipV="1">
            <a:off x="0" y="4946650"/>
            <a:ext cx="9144000" cy="9525"/>
          </a:xfrm>
          <a:prstGeom prst="line">
            <a:avLst/>
          </a:prstGeom>
          <a:noFill/>
          <a:ln w="38100" algn="ctr">
            <a:solidFill>
              <a:srgbClr val="00B050"/>
            </a:solidFill>
            <a:round/>
            <a:headEnd/>
            <a:tailEnd/>
          </a:ln>
        </p:spPr>
      </p:cxnSp>
      <p:sp>
        <p:nvSpPr>
          <p:cNvPr id="48142" name="TextBox 49"/>
          <p:cNvSpPr txBox="1">
            <a:spLocks noChangeArrowheads="1"/>
          </p:cNvSpPr>
          <p:nvPr/>
        </p:nvSpPr>
        <p:spPr bwMode="auto">
          <a:xfrm>
            <a:off x="4501767" y="2055060"/>
            <a:ext cx="4642233" cy="461665"/>
          </a:xfrm>
          <a:prstGeom prst="rect">
            <a:avLst/>
          </a:prstGeom>
          <a:noFill/>
          <a:ln w="9525">
            <a:noFill/>
            <a:miter lim="800000"/>
            <a:headEnd/>
            <a:tailEnd/>
          </a:ln>
        </p:spPr>
        <p:txBody>
          <a:bodyPr wrap="none">
            <a:spAutoFit/>
          </a:bodyPr>
          <a:lstStyle/>
          <a:p>
            <a:pPr algn="ctr"/>
            <a:r>
              <a:rPr lang="ru-RU" dirty="0" smtClean="0"/>
              <a:t>Не требуется зоны отчуждения</a:t>
            </a:r>
            <a:endParaRPr lang="en-GB" sz="1600" dirty="0"/>
          </a:p>
        </p:txBody>
      </p:sp>
      <p:cxnSp>
        <p:nvCxnSpPr>
          <p:cNvPr id="48143" name="Straight Arrow Connector 23"/>
          <p:cNvCxnSpPr>
            <a:cxnSpLocks noChangeShapeType="1"/>
          </p:cNvCxnSpPr>
          <p:nvPr/>
        </p:nvCxnSpPr>
        <p:spPr bwMode="auto">
          <a:xfrm>
            <a:off x="7137400" y="2522538"/>
            <a:ext cx="763588" cy="1363662"/>
          </a:xfrm>
          <a:prstGeom prst="straightConnector1">
            <a:avLst/>
          </a:prstGeom>
          <a:noFill/>
          <a:ln w="38100" algn="ctr">
            <a:solidFill>
              <a:schemeClr val="tx1"/>
            </a:solidFill>
            <a:round/>
            <a:headEnd/>
            <a:tailEnd type="arrow" w="med" len="med"/>
          </a:ln>
        </p:spPr>
      </p:cxnSp>
      <p:pic>
        <p:nvPicPr>
          <p:cNvPr id="48144" name="Picture 7"/>
          <p:cNvPicPr>
            <a:picLocks noChangeAspect="1" noChangeArrowheads="1"/>
          </p:cNvPicPr>
          <p:nvPr/>
        </p:nvPicPr>
        <p:blipFill>
          <a:blip r:embed="rId4" cstate="print"/>
          <a:srcRect/>
          <a:stretch>
            <a:fillRect/>
          </a:stretch>
        </p:blipFill>
        <p:spPr bwMode="auto">
          <a:xfrm>
            <a:off x="7277100" y="2852738"/>
            <a:ext cx="1000125" cy="542925"/>
          </a:xfrm>
          <a:prstGeom prst="rect">
            <a:avLst/>
          </a:prstGeom>
          <a:noFill/>
          <a:ln w="9525">
            <a:noFill/>
            <a:miter lim="800000"/>
            <a:headEnd/>
            <a:tailEnd/>
          </a:ln>
        </p:spPr>
      </p:pic>
      <p:grpSp>
        <p:nvGrpSpPr>
          <p:cNvPr id="3" name="Group 117"/>
          <p:cNvGrpSpPr/>
          <p:nvPr/>
        </p:nvGrpSpPr>
        <p:grpSpPr>
          <a:xfrm flipH="1">
            <a:off x="-303460" y="3180915"/>
            <a:ext cx="8160905" cy="1775551"/>
            <a:chOff x="1155094" y="3171822"/>
            <a:chExt cx="8160905" cy="1775551"/>
          </a:xfrm>
          <a:solidFill>
            <a:srgbClr val="0070C0">
              <a:alpha val="25098"/>
            </a:srgbClr>
          </a:solidFill>
        </p:grpSpPr>
        <p:sp>
          <p:nvSpPr>
            <p:cNvPr id="21" name="Isosceles Triangle 118"/>
            <p:cNvSpPr/>
            <p:nvPr/>
          </p:nvSpPr>
          <p:spPr bwMode="auto">
            <a:xfrm>
              <a:off x="1213480" y="3171822"/>
              <a:ext cx="7335515" cy="1775551"/>
            </a:xfrm>
            <a:prstGeom prst="triangle">
              <a:avLst>
                <a:gd name="adj" fmla="val 0"/>
              </a:avLst>
            </a:prstGeom>
            <a:grpFill/>
            <a:ln w="9525" cap="flat" cmpd="sng" algn="ctr">
              <a:noFill/>
              <a:prstDash val="solid"/>
              <a:round/>
              <a:headEnd type="none" w="med" len="med"/>
              <a:tailEnd type="none" w="med" len="med"/>
            </a:ln>
            <a:effectLst/>
          </p:spPr>
          <p:txBody>
            <a:bodyPr/>
            <a:lstStyle/>
            <a:p>
              <a:pPr eaLnBrk="0" hangingPunct="0">
                <a:defRPr/>
              </a:pPr>
              <a:endParaRPr lang="de-CH">
                <a:latin typeface="Arial" charset="0"/>
                <a:ea typeface="ＭＳ Ｐゴシック" pitchFamily="1" charset="-128"/>
              </a:endParaRPr>
            </a:p>
          </p:txBody>
        </p:sp>
        <p:sp>
          <p:nvSpPr>
            <p:cNvPr id="23" name="Isosceles Triangle 119"/>
            <p:cNvSpPr/>
            <p:nvPr/>
          </p:nvSpPr>
          <p:spPr bwMode="auto">
            <a:xfrm rot="16589145">
              <a:off x="4615616" y="-53433"/>
              <a:ext cx="1239861" cy="8160905"/>
            </a:xfrm>
            <a:prstGeom prst="triangle">
              <a:avLst>
                <a:gd name="adj" fmla="val 81976"/>
              </a:avLst>
            </a:prstGeom>
            <a:grpFill/>
            <a:ln w="9525" cap="flat" cmpd="sng" algn="ctr">
              <a:noFill/>
              <a:prstDash val="solid"/>
              <a:round/>
              <a:headEnd type="none" w="med" len="med"/>
              <a:tailEnd type="none" w="med" len="med"/>
            </a:ln>
            <a:effectLst/>
          </p:spPr>
          <p:txBody>
            <a:bodyPr/>
            <a:lstStyle/>
            <a:p>
              <a:pPr eaLnBrk="0" hangingPunct="0">
                <a:defRPr/>
              </a:pPr>
              <a:endParaRPr lang="de-CH">
                <a:latin typeface="Arial" charset="0"/>
                <a:ea typeface="ＭＳ Ｐゴシック" pitchFamily="1" charset="-128"/>
              </a:endParaRPr>
            </a:p>
          </p:txBody>
        </p:sp>
      </p:grpSp>
      <p:cxnSp>
        <p:nvCxnSpPr>
          <p:cNvPr id="48146" name="Straight Arrow Connector 23"/>
          <p:cNvCxnSpPr>
            <a:cxnSpLocks noChangeShapeType="1"/>
          </p:cNvCxnSpPr>
          <p:nvPr/>
        </p:nvCxnSpPr>
        <p:spPr bwMode="auto">
          <a:xfrm flipH="1">
            <a:off x="620713" y="2514600"/>
            <a:ext cx="6164262" cy="1219200"/>
          </a:xfrm>
          <a:prstGeom prst="straightConnector1">
            <a:avLst/>
          </a:prstGeom>
          <a:noFill/>
          <a:ln w="38100" algn="ctr">
            <a:solidFill>
              <a:schemeClr val="tx1"/>
            </a:solidFill>
            <a:round/>
            <a:headEnd/>
            <a:tailEnd type="arrow" w="med" len="med"/>
          </a:ln>
        </p:spPr>
      </p:cxn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p:cNvPicPr>
            <a:picLocks noChangeAspect="1" noChangeArrowheads="1"/>
          </p:cNvPicPr>
          <p:nvPr/>
        </p:nvPicPr>
        <p:blipFill>
          <a:blip r:embed="rId3" cstate="print"/>
          <a:srcRect/>
          <a:stretch>
            <a:fillRect/>
          </a:stretch>
        </p:blipFill>
        <p:spPr bwMode="auto">
          <a:xfrm>
            <a:off x="6854825" y="2832100"/>
            <a:ext cx="1000125" cy="542925"/>
          </a:xfrm>
          <a:prstGeom prst="rect">
            <a:avLst/>
          </a:prstGeom>
          <a:noFill/>
          <a:ln w="9525">
            <a:noFill/>
            <a:miter lim="800000"/>
            <a:headEnd/>
            <a:tailEnd/>
          </a:ln>
        </p:spPr>
      </p:pic>
      <p:pic>
        <p:nvPicPr>
          <p:cNvPr id="49155" name="Picture 7"/>
          <p:cNvPicPr>
            <a:picLocks noChangeAspect="1" noChangeArrowheads="1"/>
          </p:cNvPicPr>
          <p:nvPr/>
        </p:nvPicPr>
        <p:blipFill>
          <a:blip r:embed="rId4" cstate="print"/>
          <a:srcRect/>
          <a:stretch>
            <a:fillRect/>
          </a:stretch>
        </p:blipFill>
        <p:spPr bwMode="auto">
          <a:xfrm>
            <a:off x="68263" y="2832100"/>
            <a:ext cx="1000125" cy="542925"/>
          </a:xfrm>
          <a:prstGeom prst="rect">
            <a:avLst/>
          </a:prstGeom>
          <a:noFill/>
          <a:ln w="9525">
            <a:noFill/>
            <a:miter lim="800000"/>
            <a:headEnd/>
            <a:tailEnd/>
          </a:ln>
        </p:spPr>
      </p:pic>
      <p:sp>
        <p:nvSpPr>
          <p:cNvPr id="49156" name="Titel 1"/>
          <p:cNvSpPr>
            <a:spLocks noGrp="1"/>
          </p:cNvSpPr>
          <p:nvPr>
            <p:ph type="title"/>
          </p:nvPr>
        </p:nvSpPr>
        <p:spPr>
          <a:xfrm>
            <a:off x="719138" y="420688"/>
            <a:ext cx="7058722" cy="719137"/>
          </a:xfrm>
        </p:spPr>
        <p:txBody>
          <a:bodyPr/>
          <a:lstStyle/>
          <a:p>
            <a:r>
              <a:rPr lang="ru-RU" dirty="0" smtClean="0">
                <a:solidFill>
                  <a:srgbClr val="C00000"/>
                </a:solidFill>
              </a:rPr>
              <a:t>Интеллектуальная ПИК технология</a:t>
            </a:r>
            <a:r>
              <a:rPr lang="en-GB" dirty="0" smtClean="0">
                <a:solidFill>
                  <a:srgbClr val="C00000"/>
                </a:solidFill>
              </a:rPr>
              <a:t> (</a:t>
            </a:r>
            <a:r>
              <a:rPr lang="en-GB" dirty="0" err="1" smtClean="0">
                <a:solidFill>
                  <a:srgbClr val="C00000"/>
                </a:solidFill>
              </a:rPr>
              <a:t>iaPIR</a:t>
            </a:r>
            <a:r>
              <a:rPr lang="en-GB" dirty="0" smtClean="0">
                <a:solidFill>
                  <a:srgbClr val="C00000"/>
                </a:solidFill>
              </a:rPr>
              <a:t>) </a:t>
            </a:r>
            <a:br>
              <a:rPr lang="en-GB" dirty="0" smtClean="0">
                <a:solidFill>
                  <a:srgbClr val="C00000"/>
                </a:solidFill>
              </a:rPr>
            </a:br>
            <a:r>
              <a:rPr lang="ru-RU" dirty="0" smtClean="0">
                <a:solidFill>
                  <a:srgbClr val="C00000"/>
                </a:solidFill>
              </a:rPr>
              <a:t>Источники света/тепла</a:t>
            </a:r>
            <a:endParaRPr lang="en-GB" dirty="0" smtClean="0">
              <a:solidFill>
                <a:srgbClr val="C00000"/>
              </a:solidFill>
            </a:endParaRPr>
          </a:p>
        </p:txBody>
      </p:sp>
      <p:cxnSp>
        <p:nvCxnSpPr>
          <p:cNvPr id="49157" name="Straight Connector 88"/>
          <p:cNvCxnSpPr>
            <a:cxnSpLocks noChangeShapeType="1"/>
          </p:cNvCxnSpPr>
          <p:nvPr/>
        </p:nvCxnSpPr>
        <p:spPr bwMode="auto">
          <a:xfrm>
            <a:off x="373063" y="3276600"/>
            <a:ext cx="0" cy="1679575"/>
          </a:xfrm>
          <a:prstGeom prst="line">
            <a:avLst/>
          </a:prstGeom>
          <a:noFill/>
          <a:ln w="57150" algn="ctr">
            <a:solidFill>
              <a:srgbClr val="000000"/>
            </a:solidFill>
            <a:round/>
            <a:headEnd/>
            <a:tailEnd/>
          </a:ln>
        </p:spPr>
      </p:cxnSp>
      <p:cxnSp>
        <p:nvCxnSpPr>
          <p:cNvPr id="49158" name="Straight Connector 89"/>
          <p:cNvCxnSpPr>
            <a:cxnSpLocks noChangeShapeType="1"/>
          </p:cNvCxnSpPr>
          <p:nvPr/>
        </p:nvCxnSpPr>
        <p:spPr bwMode="auto">
          <a:xfrm>
            <a:off x="7573963" y="3276600"/>
            <a:ext cx="0" cy="1679575"/>
          </a:xfrm>
          <a:prstGeom prst="line">
            <a:avLst/>
          </a:prstGeom>
          <a:noFill/>
          <a:ln w="57150" algn="ctr">
            <a:solidFill>
              <a:srgbClr val="000000"/>
            </a:solidFill>
            <a:round/>
            <a:headEnd/>
            <a:tailEnd/>
          </a:ln>
        </p:spPr>
      </p:cxnSp>
      <p:cxnSp>
        <p:nvCxnSpPr>
          <p:cNvPr id="49159" name="Straight Connector 93"/>
          <p:cNvCxnSpPr>
            <a:cxnSpLocks noChangeShapeType="1"/>
          </p:cNvCxnSpPr>
          <p:nvPr/>
        </p:nvCxnSpPr>
        <p:spPr bwMode="auto">
          <a:xfrm>
            <a:off x="828675" y="3181350"/>
            <a:ext cx="7850188" cy="681038"/>
          </a:xfrm>
          <a:prstGeom prst="line">
            <a:avLst/>
          </a:prstGeom>
          <a:noFill/>
          <a:ln w="28575" algn="ctr">
            <a:solidFill>
              <a:srgbClr val="FF0000"/>
            </a:solidFill>
            <a:round/>
            <a:headEnd/>
            <a:tailEnd/>
          </a:ln>
        </p:spPr>
      </p:cxnSp>
      <p:cxnSp>
        <p:nvCxnSpPr>
          <p:cNvPr id="49160" name="Straight Connector 96"/>
          <p:cNvCxnSpPr>
            <a:cxnSpLocks noChangeShapeType="1"/>
          </p:cNvCxnSpPr>
          <p:nvPr/>
        </p:nvCxnSpPr>
        <p:spPr bwMode="auto">
          <a:xfrm>
            <a:off x="517525" y="3248025"/>
            <a:ext cx="0" cy="1708150"/>
          </a:xfrm>
          <a:prstGeom prst="line">
            <a:avLst/>
          </a:prstGeom>
          <a:noFill/>
          <a:ln w="28575" algn="ctr">
            <a:solidFill>
              <a:srgbClr val="FF0000"/>
            </a:solidFill>
            <a:round/>
            <a:headEnd/>
            <a:tailEnd/>
          </a:ln>
        </p:spPr>
      </p:cxnSp>
      <p:cxnSp>
        <p:nvCxnSpPr>
          <p:cNvPr id="49161" name="Straight Connector 97"/>
          <p:cNvCxnSpPr>
            <a:cxnSpLocks noChangeShapeType="1"/>
          </p:cNvCxnSpPr>
          <p:nvPr/>
        </p:nvCxnSpPr>
        <p:spPr bwMode="auto">
          <a:xfrm flipH="1">
            <a:off x="-771525" y="3160713"/>
            <a:ext cx="7886700" cy="700087"/>
          </a:xfrm>
          <a:prstGeom prst="line">
            <a:avLst/>
          </a:prstGeom>
          <a:noFill/>
          <a:ln w="28575" algn="ctr">
            <a:solidFill>
              <a:srgbClr val="0070C0"/>
            </a:solidFill>
            <a:round/>
            <a:headEnd/>
            <a:tailEnd/>
          </a:ln>
        </p:spPr>
      </p:cxnSp>
      <p:cxnSp>
        <p:nvCxnSpPr>
          <p:cNvPr id="49162" name="Straight Connector 98"/>
          <p:cNvCxnSpPr>
            <a:cxnSpLocks noChangeShapeType="1"/>
          </p:cNvCxnSpPr>
          <p:nvPr/>
        </p:nvCxnSpPr>
        <p:spPr bwMode="auto">
          <a:xfrm>
            <a:off x="7386638" y="3248025"/>
            <a:ext cx="6350" cy="1708150"/>
          </a:xfrm>
          <a:prstGeom prst="line">
            <a:avLst/>
          </a:prstGeom>
          <a:noFill/>
          <a:ln w="28575" algn="ctr">
            <a:solidFill>
              <a:srgbClr val="0070C0"/>
            </a:solidFill>
            <a:round/>
            <a:headEnd/>
            <a:tailEnd/>
          </a:ln>
        </p:spPr>
      </p:cxnSp>
      <p:grpSp>
        <p:nvGrpSpPr>
          <p:cNvPr id="49163" name="Group 116"/>
          <p:cNvGrpSpPr>
            <a:grpSpLocks/>
          </p:cNvGrpSpPr>
          <p:nvPr/>
        </p:nvGrpSpPr>
        <p:grpSpPr bwMode="auto">
          <a:xfrm>
            <a:off x="493713" y="3171825"/>
            <a:ext cx="8159750" cy="1774825"/>
            <a:chOff x="1155094" y="3171822"/>
            <a:chExt cx="8160905" cy="1775551"/>
          </a:xfrm>
        </p:grpSpPr>
        <p:sp>
          <p:nvSpPr>
            <p:cNvPr id="49205" name="Isosceles Triangle 109"/>
            <p:cNvSpPr>
              <a:spLocks noChangeArrowheads="1"/>
            </p:cNvSpPr>
            <p:nvPr/>
          </p:nvSpPr>
          <p:spPr bwMode="auto">
            <a:xfrm>
              <a:off x="1213480" y="3171822"/>
              <a:ext cx="7335515" cy="1775551"/>
            </a:xfrm>
            <a:prstGeom prst="triangle">
              <a:avLst>
                <a:gd name="adj" fmla="val 0"/>
              </a:avLst>
            </a:prstGeom>
            <a:solidFill>
              <a:srgbClr val="FF0000">
                <a:alpha val="25098"/>
              </a:srgbClr>
            </a:solidFill>
            <a:ln w="9525" algn="ctr">
              <a:noFill/>
              <a:round/>
              <a:headEnd/>
              <a:tailEnd/>
            </a:ln>
          </p:spPr>
          <p:txBody>
            <a:bodyPr/>
            <a:lstStyle/>
            <a:p>
              <a:pPr eaLnBrk="0" hangingPunct="0"/>
              <a:endParaRPr lang="de-CH"/>
            </a:p>
          </p:txBody>
        </p:sp>
        <p:sp>
          <p:nvSpPr>
            <p:cNvPr id="49206" name="Isosceles Triangle 110"/>
            <p:cNvSpPr>
              <a:spLocks noChangeArrowheads="1"/>
            </p:cNvSpPr>
            <p:nvPr/>
          </p:nvSpPr>
          <p:spPr bwMode="auto">
            <a:xfrm rot="-5010855">
              <a:off x="4615616" y="-53433"/>
              <a:ext cx="1239861" cy="8160905"/>
            </a:xfrm>
            <a:prstGeom prst="triangle">
              <a:avLst>
                <a:gd name="adj" fmla="val 81977"/>
              </a:avLst>
            </a:prstGeom>
            <a:solidFill>
              <a:srgbClr val="FF0000">
                <a:alpha val="25098"/>
              </a:srgbClr>
            </a:solidFill>
            <a:ln w="9525" algn="ctr">
              <a:noFill/>
              <a:round/>
              <a:headEnd/>
              <a:tailEnd/>
            </a:ln>
          </p:spPr>
          <p:txBody>
            <a:bodyPr/>
            <a:lstStyle/>
            <a:p>
              <a:pPr eaLnBrk="0" hangingPunct="0"/>
              <a:endParaRPr lang="de-CH"/>
            </a:p>
          </p:txBody>
        </p:sp>
      </p:grpSp>
      <p:sp>
        <p:nvSpPr>
          <p:cNvPr id="49164" name="Rectangle 5"/>
          <p:cNvSpPr>
            <a:spLocks noChangeArrowheads="1"/>
          </p:cNvSpPr>
          <p:nvPr/>
        </p:nvSpPr>
        <p:spPr bwMode="auto">
          <a:xfrm>
            <a:off x="-661988" y="4975225"/>
            <a:ext cx="9144001" cy="304800"/>
          </a:xfrm>
          <a:prstGeom prst="rect">
            <a:avLst/>
          </a:prstGeom>
          <a:pattFill prst="ltUpDiag">
            <a:fgClr>
              <a:srgbClr val="00B050"/>
            </a:fgClr>
            <a:bgClr>
              <a:schemeClr val="bg1"/>
            </a:bgClr>
          </a:pattFill>
          <a:ln w="9525" algn="ctr">
            <a:noFill/>
            <a:round/>
            <a:headEnd/>
            <a:tailEnd/>
          </a:ln>
        </p:spPr>
        <p:txBody>
          <a:bodyPr/>
          <a:lstStyle/>
          <a:p>
            <a:pPr eaLnBrk="0" hangingPunct="0"/>
            <a:endParaRPr lang="en-GB"/>
          </a:p>
        </p:txBody>
      </p:sp>
      <p:cxnSp>
        <p:nvCxnSpPr>
          <p:cNvPr id="49165" name="Straight Connector 2"/>
          <p:cNvCxnSpPr>
            <a:cxnSpLocks noChangeShapeType="1"/>
          </p:cNvCxnSpPr>
          <p:nvPr/>
        </p:nvCxnSpPr>
        <p:spPr bwMode="auto">
          <a:xfrm flipV="1">
            <a:off x="-661988" y="4946650"/>
            <a:ext cx="9144001" cy="9525"/>
          </a:xfrm>
          <a:prstGeom prst="line">
            <a:avLst/>
          </a:prstGeom>
          <a:noFill/>
          <a:ln w="38100" algn="ctr">
            <a:solidFill>
              <a:srgbClr val="00B050"/>
            </a:solidFill>
            <a:round/>
            <a:headEnd/>
            <a:tailEnd/>
          </a:ln>
        </p:spPr>
      </p:cxnSp>
      <p:grpSp>
        <p:nvGrpSpPr>
          <p:cNvPr id="3" name="Group 117"/>
          <p:cNvGrpSpPr/>
          <p:nvPr/>
        </p:nvGrpSpPr>
        <p:grpSpPr>
          <a:xfrm flipH="1">
            <a:off x="-727190" y="3160999"/>
            <a:ext cx="8160905" cy="1775551"/>
            <a:chOff x="1155094" y="3171822"/>
            <a:chExt cx="8160905" cy="1775551"/>
          </a:xfrm>
          <a:solidFill>
            <a:srgbClr val="0070C0">
              <a:alpha val="25098"/>
            </a:srgbClr>
          </a:solidFill>
        </p:grpSpPr>
        <p:sp>
          <p:nvSpPr>
            <p:cNvPr id="119" name="Isosceles Triangle 118"/>
            <p:cNvSpPr/>
            <p:nvPr/>
          </p:nvSpPr>
          <p:spPr bwMode="auto">
            <a:xfrm>
              <a:off x="1213480" y="3171822"/>
              <a:ext cx="7335515" cy="1775551"/>
            </a:xfrm>
            <a:prstGeom prst="triangle">
              <a:avLst>
                <a:gd name="adj" fmla="val 0"/>
              </a:avLst>
            </a:prstGeom>
            <a:grpFill/>
            <a:ln w="9525" cap="flat" cmpd="sng" algn="ctr">
              <a:noFill/>
              <a:prstDash val="solid"/>
              <a:round/>
              <a:headEnd type="none" w="med" len="med"/>
              <a:tailEnd type="none" w="med" len="med"/>
            </a:ln>
            <a:effectLst/>
          </p:spPr>
          <p:txBody>
            <a:bodyPr/>
            <a:lstStyle/>
            <a:p>
              <a:pPr eaLnBrk="0" hangingPunct="0">
                <a:defRPr/>
              </a:pPr>
              <a:endParaRPr lang="de-CH">
                <a:latin typeface="Arial" charset="0"/>
                <a:ea typeface="ＭＳ Ｐゴシック" pitchFamily="1" charset="-128"/>
              </a:endParaRPr>
            </a:p>
          </p:txBody>
        </p:sp>
        <p:sp>
          <p:nvSpPr>
            <p:cNvPr id="120" name="Isosceles Triangle 119"/>
            <p:cNvSpPr/>
            <p:nvPr/>
          </p:nvSpPr>
          <p:spPr bwMode="auto">
            <a:xfrm rot="16589145">
              <a:off x="4615616" y="-53433"/>
              <a:ext cx="1239861" cy="8160905"/>
            </a:xfrm>
            <a:prstGeom prst="triangle">
              <a:avLst>
                <a:gd name="adj" fmla="val 81976"/>
              </a:avLst>
            </a:prstGeom>
            <a:grpFill/>
            <a:ln w="9525" cap="flat" cmpd="sng" algn="ctr">
              <a:noFill/>
              <a:prstDash val="solid"/>
              <a:round/>
              <a:headEnd type="none" w="med" len="med"/>
              <a:tailEnd type="none" w="med" len="med"/>
            </a:ln>
            <a:effectLst/>
          </p:spPr>
          <p:txBody>
            <a:bodyPr/>
            <a:lstStyle/>
            <a:p>
              <a:pPr eaLnBrk="0" hangingPunct="0">
                <a:defRPr/>
              </a:pPr>
              <a:endParaRPr lang="de-CH">
                <a:latin typeface="Arial" charset="0"/>
                <a:ea typeface="ＭＳ Ｐゴシック" pitchFamily="1" charset="-128"/>
              </a:endParaRPr>
            </a:p>
          </p:txBody>
        </p:sp>
      </p:grpSp>
      <p:sp>
        <p:nvSpPr>
          <p:cNvPr id="49167" name="TextBox 122"/>
          <p:cNvSpPr txBox="1">
            <a:spLocks noChangeArrowheads="1"/>
          </p:cNvSpPr>
          <p:nvPr/>
        </p:nvSpPr>
        <p:spPr bwMode="auto">
          <a:xfrm>
            <a:off x="247650" y="2493963"/>
            <a:ext cx="812800" cy="338137"/>
          </a:xfrm>
          <a:prstGeom prst="rect">
            <a:avLst/>
          </a:prstGeom>
          <a:noFill/>
          <a:ln w="9525">
            <a:noFill/>
            <a:miter lim="800000"/>
            <a:headEnd/>
            <a:tailEnd/>
          </a:ln>
        </p:spPr>
        <p:txBody>
          <a:bodyPr wrap="none">
            <a:spAutoFit/>
          </a:bodyPr>
          <a:lstStyle/>
          <a:p>
            <a:r>
              <a:rPr lang="en-GB" sz="1600"/>
              <a:t>Master</a:t>
            </a:r>
          </a:p>
        </p:txBody>
      </p:sp>
      <p:sp>
        <p:nvSpPr>
          <p:cNvPr id="49168" name="TextBox 123"/>
          <p:cNvSpPr txBox="1">
            <a:spLocks noChangeArrowheads="1"/>
          </p:cNvSpPr>
          <p:nvPr/>
        </p:nvSpPr>
        <p:spPr bwMode="auto">
          <a:xfrm>
            <a:off x="7658100" y="3352800"/>
            <a:ext cx="696913" cy="338138"/>
          </a:xfrm>
          <a:prstGeom prst="rect">
            <a:avLst/>
          </a:prstGeom>
          <a:noFill/>
          <a:ln w="9525">
            <a:noFill/>
            <a:miter lim="800000"/>
            <a:headEnd/>
            <a:tailEnd/>
          </a:ln>
        </p:spPr>
        <p:txBody>
          <a:bodyPr wrap="none">
            <a:spAutoFit/>
          </a:bodyPr>
          <a:lstStyle/>
          <a:p>
            <a:r>
              <a:rPr lang="en-GB" sz="1600"/>
              <a:t>Slave</a:t>
            </a:r>
          </a:p>
        </p:txBody>
      </p:sp>
      <p:sp>
        <p:nvSpPr>
          <p:cNvPr id="49169" name="TextBox 124"/>
          <p:cNvSpPr txBox="1">
            <a:spLocks noChangeArrowheads="1"/>
          </p:cNvSpPr>
          <p:nvPr/>
        </p:nvSpPr>
        <p:spPr bwMode="auto">
          <a:xfrm>
            <a:off x="2260781" y="5407025"/>
            <a:ext cx="3298467" cy="707886"/>
          </a:xfrm>
          <a:prstGeom prst="rect">
            <a:avLst/>
          </a:prstGeom>
          <a:noFill/>
          <a:ln w="9525">
            <a:noFill/>
            <a:miter lim="800000"/>
            <a:headEnd/>
            <a:tailEnd/>
          </a:ln>
        </p:spPr>
        <p:txBody>
          <a:bodyPr wrap="none">
            <a:spAutoFit/>
          </a:bodyPr>
          <a:lstStyle/>
          <a:p>
            <a:pPr algn="ctr"/>
            <a:r>
              <a:rPr lang="ru-RU" dirty="0" smtClean="0"/>
              <a:t>Зона детекции</a:t>
            </a:r>
            <a:r>
              <a:rPr lang="en-GB" dirty="0" smtClean="0"/>
              <a:t> </a:t>
            </a:r>
            <a:r>
              <a:rPr lang="en-GB" dirty="0"/>
              <a:t>Master</a:t>
            </a:r>
          </a:p>
          <a:p>
            <a:pPr algn="ctr"/>
            <a:r>
              <a:rPr lang="en-GB" sz="1600" dirty="0" smtClean="0"/>
              <a:t>(</a:t>
            </a:r>
            <a:r>
              <a:rPr lang="ru-RU" sz="1600" dirty="0" smtClean="0"/>
              <a:t>не требуется зоны отчуждения</a:t>
            </a:r>
            <a:r>
              <a:rPr lang="en-GB" sz="1600" dirty="0" smtClean="0"/>
              <a:t>)</a:t>
            </a:r>
            <a:endParaRPr lang="en-GB" sz="1600" dirty="0"/>
          </a:p>
        </p:txBody>
      </p:sp>
      <p:cxnSp>
        <p:nvCxnSpPr>
          <p:cNvPr id="49170" name="Straight Connector 126"/>
          <p:cNvCxnSpPr>
            <a:cxnSpLocks noChangeShapeType="1"/>
          </p:cNvCxnSpPr>
          <p:nvPr/>
        </p:nvCxnSpPr>
        <p:spPr bwMode="auto">
          <a:xfrm>
            <a:off x="522288" y="4946650"/>
            <a:ext cx="0" cy="814388"/>
          </a:xfrm>
          <a:prstGeom prst="line">
            <a:avLst/>
          </a:prstGeom>
          <a:noFill/>
          <a:ln w="38100" algn="ctr">
            <a:solidFill>
              <a:schemeClr val="tx1"/>
            </a:solidFill>
            <a:round/>
            <a:headEnd/>
            <a:tailEnd/>
          </a:ln>
        </p:spPr>
      </p:cxnSp>
      <p:cxnSp>
        <p:nvCxnSpPr>
          <p:cNvPr id="49171" name="Straight Connector 127"/>
          <p:cNvCxnSpPr>
            <a:cxnSpLocks noChangeShapeType="1"/>
          </p:cNvCxnSpPr>
          <p:nvPr/>
        </p:nvCxnSpPr>
        <p:spPr bwMode="auto">
          <a:xfrm>
            <a:off x="7396163" y="4946650"/>
            <a:ext cx="0" cy="814388"/>
          </a:xfrm>
          <a:prstGeom prst="line">
            <a:avLst/>
          </a:prstGeom>
          <a:noFill/>
          <a:ln w="38100" algn="ctr">
            <a:solidFill>
              <a:schemeClr val="tx1"/>
            </a:solidFill>
            <a:round/>
            <a:headEnd/>
            <a:tailEnd/>
          </a:ln>
        </p:spPr>
      </p:cxnSp>
      <p:cxnSp>
        <p:nvCxnSpPr>
          <p:cNvPr id="49172" name="Straight Arrow Connector 129"/>
          <p:cNvCxnSpPr>
            <a:cxnSpLocks noChangeShapeType="1"/>
          </p:cNvCxnSpPr>
          <p:nvPr/>
        </p:nvCxnSpPr>
        <p:spPr bwMode="auto">
          <a:xfrm flipH="1">
            <a:off x="627063" y="5641975"/>
            <a:ext cx="1479550" cy="0"/>
          </a:xfrm>
          <a:prstGeom prst="straightConnector1">
            <a:avLst/>
          </a:prstGeom>
          <a:noFill/>
          <a:ln w="38100" algn="ctr">
            <a:solidFill>
              <a:schemeClr val="tx1"/>
            </a:solidFill>
            <a:round/>
            <a:headEnd/>
            <a:tailEnd type="arrow" w="med" len="med"/>
          </a:ln>
        </p:spPr>
      </p:cxnSp>
      <p:cxnSp>
        <p:nvCxnSpPr>
          <p:cNvPr id="49173" name="Straight Arrow Connector 130"/>
          <p:cNvCxnSpPr>
            <a:cxnSpLocks noChangeShapeType="1"/>
          </p:cNvCxnSpPr>
          <p:nvPr/>
        </p:nvCxnSpPr>
        <p:spPr bwMode="auto">
          <a:xfrm>
            <a:off x="5741988" y="5637213"/>
            <a:ext cx="1477962" cy="0"/>
          </a:xfrm>
          <a:prstGeom prst="straightConnector1">
            <a:avLst/>
          </a:prstGeom>
          <a:noFill/>
          <a:ln w="38100" algn="ctr">
            <a:solidFill>
              <a:schemeClr val="tx1"/>
            </a:solidFill>
            <a:round/>
            <a:headEnd/>
            <a:tailEnd type="arrow" w="med" len="med"/>
          </a:ln>
        </p:spPr>
      </p:cxnSp>
      <p:sp>
        <p:nvSpPr>
          <p:cNvPr id="49174" name="Sun 25"/>
          <p:cNvSpPr>
            <a:spLocks noChangeArrowheads="1"/>
          </p:cNvSpPr>
          <p:nvPr/>
        </p:nvSpPr>
        <p:spPr bwMode="auto">
          <a:xfrm>
            <a:off x="8089900" y="1982788"/>
            <a:ext cx="914400" cy="914400"/>
          </a:xfrm>
          <a:prstGeom prst="sun">
            <a:avLst>
              <a:gd name="adj" fmla="val 25000"/>
            </a:avLst>
          </a:prstGeom>
          <a:solidFill>
            <a:srgbClr val="FFFF00"/>
          </a:solidFill>
          <a:ln w="9525" algn="ctr">
            <a:solidFill>
              <a:schemeClr val="tx1"/>
            </a:solidFill>
            <a:round/>
            <a:headEnd/>
            <a:tailEnd/>
          </a:ln>
        </p:spPr>
        <p:txBody>
          <a:bodyPr/>
          <a:lstStyle/>
          <a:p>
            <a:pPr eaLnBrk="0" hangingPunct="0"/>
            <a:endParaRPr lang="en-GB"/>
          </a:p>
        </p:txBody>
      </p:sp>
      <p:grpSp>
        <p:nvGrpSpPr>
          <p:cNvPr id="49175" name="Group 26"/>
          <p:cNvGrpSpPr>
            <a:grpSpLocks/>
          </p:cNvGrpSpPr>
          <p:nvPr/>
        </p:nvGrpSpPr>
        <p:grpSpPr bwMode="auto">
          <a:xfrm rot="-2888575">
            <a:off x="6389688" y="1846263"/>
            <a:ext cx="1066800" cy="1117600"/>
            <a:chOff x="1747791" y="2131389"/>
            <a:chExt cx="1067060" cy="1116635"/>
          </a:xfrm>
        </p:grpSpPr>
        <p:cxnSp>
          <p:nvCxnSpPr>
            <p:cNvPr id="49198" name="Curved Connector 27"/>
            <p:cNvCxnSpPr>
              <a:cxnSpLocks noChangeShapeType="1"/>
            </p:cNvCxnSpPr>
            <p:nvPr/>
          </p:nvCxnSpPr>
          <p:spPr bwMode="auto">
            <a:xfrm rot="16200000" flipH="1">
              <a:off x="1723003" y="2156177"/>
              <a:ext cx="202235" cy="152660"/>
            </a:xfrm>
            <a:prstGeom prst="curvedConnector3">
              <a:avLst>
                <a:gd name="adj1" fmla="val 50000"/>
              </a:avLst>
            </a:prstGeom>
            <a:noFill/>
            <a:ln w="9525" algn="ctr">
              <a:solidFill>
                <a:schemeClr val="tx1"/>
              </a:solidFill>
              <a:round/>
              <a:headEnd/>
              <a:tailEnd/>
            </a:ln>
          </p:spPr>
        </p:cxnSp>
        <p:cxnSp>
          <p:nvCxnSpPr>
            <p:cNvPr id="49199" name="Curved Connector 28"/>
            <p:cNvCxnSpPr>
              <a:cxnSpLocks noChangeShapeType="1"/>
            </p:cNvCxnSpPr>
            <p:nvPr/>
          </p:nvCxnSpPr>
          <p:spPr bwMode="auto">
            <a:xfrm rot="16200000" flipH="1">
              <a:off x="1875403" y="2308577"/>
              <a:ext cx="202235" cy="152660"/>
            </a:xfrm>
            <a:prstGeom prst="curvedConnector3">
              <a:avLst>
                <a:gd name="adj1" fmla="val 50000"/>
              </a:avLst>
            </a:prstGeom>
            <a:noFill/>
            <a:ln w="9525" algn="ctr">
              <a:solidFill>
                <a:schemeClr val="tx1"/>
              </a:solidFill>
              <a:round/>
              <a:headEnd/>
              <a:tailEnd/>
            </a:ln>
          </p:spPr>
        </p:cxnSp>
        <p:cxnSp>
          <p:nvCxnSpPr>
            <p:cNvPr id="49200" name="Curved Connector 29"/>
            <p:cNvCxnSpPr>
              <a:cxnSpLocks noChangeShapeType="1"/>
            </p:cNvCxnSpPr>
            <p:nvPr/>
          </p:nvCxnSpPr>
          <p:spPr bwMode="auto">
            <a:xfrm rot="16200000" flipH="1">
              <a:off x="2027803" y="2460977"/>
              <a:ext cx="202235" cy="152660"/>
            </a:xfrm>
            <a:prstGeom prst="curvedConnector3">
              <a:avLst>
                <a:gd name="adj1" fmla="val 50000"/>
              </a:avLst>
            </a:prstGeom>
            <a:noFill/>
            <a:ln w="9525" algn="ctr">
              <a:solidFill>
                <a:schemeClr val="tx1"/>
              </a:solidFill>
              <a:round/>
              <a:headEnd/>
              <a:tailEnd/>
            </a:ln>
          </p:spPr>
        </p:cxnSp>
        <p:cxnSp>
          <p:nvCxnSpPr>
            <p:cNvPr id="49201" name="Curved Connector 30"/>
            <p:cNvCxnSpPr>
              <a:cxnSpLocks noChangeShapeType="1"/>
            </p:cNvCxnSpPr>
            <p:nvPr/>
          </p:nvCxnSpPr>
          <p:spPr bwMode="auto">
            <a:xfrm rot="16200000" flipH="1">
              <a:off x="2180203" y="2613377"/>
              <a:ext cx="202235" cy="152660"/>
            </a:xfrm>
            <a:prstGeom prst="curvedConnector3">
              <a:avLst>
                <a:gd name="adj1" fmla="val 50000"/>
              </a:avLst>
            </a:prstGeom>
            <a:noFill/>
            <a:ln w="9525" algn="ctr">
              <a:solidFill>
                <a:schemeClr val="tx1"/>
              </a:solidFill>
              <a:round/>
              <a:headEnd/>
              <a:tailEnd/>
            </a:ln>
          </p:spPr>
        </p:cxnSp>
        <p:cxnSp>
          <p:nvCxnSpPr>
            <p:cNvPr id="49202" name="Curved Connector 31"/>
            <p:cNvCxnSpPr>
              <a:cxnSpLocks noChangeShapeType="1"/>
            </p:cNvCxnSpPr>
            <p:nvPr/>
          </p:nvCxnSpPr>
          <p:spPr bwMode="auto">
            <a:xfrm rot="16200000" flipH="1">
              <a:off x="2332603" y="2765777"/>
              <a:ext cx="202235" cy="152660"/>
            </a:xfrm>
            <a:prstGeom prst="curvedConnector3">
              <a:avLst>
                <a:gd name="adj1" fmla="val 50000"/>
              </a:avLst>
            </a:prstGeom>
            <a:noFill/>
            <a:ln w="9525" algn="ctr">
              <a:solidFill>
                <a:schemeClr val="tx1"/>
              </a:solidFill>
              <a:round/>
              <a:headEnd/>
              <a:tailEnd/>
            </a:ln>
          </p:spPr>
        </p:cxnSp>
        <p:cxnSp>
          <p:nvCxnSpPr>
            <p:cNvPr id="49203" name="Curved Connector 32"/>
            <p:cNvCxnSpPr>
              <a:cxnSpLocks noChangeShapeType="1"/>
            </p:cNvCxnSpPr>
            <p:nvPr/>
          </p:nvCxnSpPr>
          <p:spPr bwMode="auto">
            <a:xfrm rot="16200000" flipH="1">
              <a:off x="2485003" y="2918177"/>
              <a:ext cx="202235" cy="152660"/>
            </a:xfrm>
            <a:prstGeom prst="curvedConnector3">
              <a:avLst>
                <a:gd name="adj1" fmla="val 50000"/>
              </a:avLst>
            </a:prstGeom>
            <a:noFill/>
            <a:ln w="9525" algn="ctr">
              <a:solidFill>
                <a:schemeClr val="tx1"/>
              </a:solidFill>
              <a:round/>
              <a:headEnd/>
              <a:tailEnd/>
            </a:ln>
          </p:spPr>
        </p:cxnSp>
        <p:cxnSp>
          <p:nvCxnSpPr>
            <p:cNvPr id="49204" name="Curved Connector 33"/>
            <p:cNvCxnSpPr>
              <a:cxnSpLocks noChangeShapeType="1"/>
            </p:cNvCxnSpPr>
            <p:nvPr/>
          </p:nvCxnSpPr>
          <p:spPr bwMode="auto">
            <a:xfrm rot="16200000" flipH="1">
              <a:off x="2637403" y="3070577"/>
              <a:ext cx="202235" cy="152660"/>
            </a:xfrm>
            <a:prstGeom prst="curvedConnector3">
              <a:avLst>
                <a:gd name="adj1" fmla="val 50000"/>
              </a:avLst>
            </a:prstGeom>
            <a:noFill/>
            <a:ln w="9525" algn="ctr">
              <a:solidFill>
                <a:schemeClr val="tx1"/>
              </a:solidFill>
              <a:round/>
              <a:headEnd/>
              <a:tailEnd/>
            </a:ln>
          </p:spPr>
        </p:cxnSp>
      </p:grpSp>
      <p:grpSp>
        <p:nvGrpSpPr>
          <p:cNvPr id="49176" name="Group 34"/>
          <p:cNvGrpSpPr>
            <a:grpSpLocks/>
          </p:cNvGrpSpPr>
          <p:nvPr/>
        </p:nvGrpSpPr>
        <p:grpSpPr bwMode="auto">
          <a:xfrm rot="-2888575">
            <a:off x="6542088" y="1998663"/>
            <a:ext cx="1066800" cy="1117600"/>
            <a:chOff x="1747791" y="2131389"/>
            <a:chExt cx="1067060" cy="1116635"/>
          </a:xfrm>
        </p:grpSpPr>
        <p:cxnSp>
          <p:nvCxnSpPr>
            <p:cNvPr id="49191" name="Curved Connector 35"/>
            <p:cNvCxnSpPr>
              <a:cxnSpLocks noChangeShapeType="1"/>
            </p:cNvCxnSpPr>
            <p:nvPr/>
          </p:nvCxnSpPr>
          <p:spPr bwMode="auto">
            <a:xfrm rot="16200000" flipH="1">
              <a:off x="1723003" y="2156177"/>
              <a:ext cx="202235" cy="152660"/>
            </a:xfrm>
            <a:prstGeom prst="curvedConnector3">
              <a:avLst>
                <a:gd name="adj1" fmla="val 50000"/>
              </a:avLst>
            </a:prstGeom>
            <a:noFill/>
            <a:ln w="9525" algn="ctr">
              <a:solidFill>
                <a:schemeClr val="tx1"/>
              </a:solidFill>
              <a:round/>
              <a:headEnd/>
              <a:tailEnd/>
            </a:ln>
          </p:spPr>
        </p:cxnSp>
        <p:cxnSp>
          <p:nvCxnSpPr>
            <p:cNvPr id="49192" name="Curved Connector 36"/>
            <p:cNvCxnSpPr>
              <a:cxnSpLocks noChangeShapeType="1"/>
            </p:cNvCxnSpPr>
            <p:nvPr/>
          </p:nvCxnSpPr>
          <p:spPr bwMode="auto">
            <a:xfrm rot="16200000" flipH="1">
              <a:off x="1875403" y="2308577"/>
              <a:ext cx="202235" cy="152660"/>
            </a:xfrm>
            <a:prstGeom prst="curvedConnector3">
              <a:avLst>
                <a:gd name="adj1" fmla="val 50000"/>
              </a:avLst>
            </a:prstGeom>
            <a:noFill/>
            <a:ln w="9525" algn="ctr">
              <a:solidFill>
                <a:schemeClr val="tx1"/>
              </a:solidFill>
              <a:round/>
              <a:headEnd/>
              <a:tailEnd/>
            </a:ln>
          </p:spPr>
        </p:cxnSp>
        <p:cxnSp>
          <p:nvCxnSpPr>
            <p:cNvPr id="49193" name="Curved Connector 37"/>
            <p:cNvCxnSpPr>
              <a:cxnSpLocks noChangeShapeType="1"/>
            </p:cNvCxnSpPr>
            <p:nvPr/>
          </p:nvCxnSpPr>
          <p:spPr bwMode="auto">
            <a:xfrm rot="16200000" flipH="1">
              <a:off x="2027803" y="2460977"/>
              <a:ext cx="202235" cy="152660"/>
            </a:xfrm>
            <a:prstGeom prst="curvedConnector3">
              <a:avLst>
                <a:gd name="adj1" fmla="val 50000"/>
              </a:avLst>
            </a:prstGeom>
            <a:noFill/>
            <a:ln w="9525" algn="ctr">
              <a:solidFill>
                <a:schemeClr val="tx1"/>
              </a:solidFill>
              <a:round/>
              <a:headEnd/>
              <a:tailEnd/>
            </a:ln>
          </p:spPr>
        </p:cxnSp>
        <p:cxnSp>
          <p:nvCxnSpPr>
            <p:cNvPr id="49194" name="Curved Connector 38"/>
            <p:cNvCxnSpPr>
              <a:cxnSpLocks noChangeShapeType="1"/>
            </p:cNvCxnSpPr>
            <p:nvPr/>
          </p:nvCxnSpPr>
          <p:spPr bwMode="auto">
            <a:xfrm rot="16200000" flipH="1">
              <a:off x="2180203" y="2613377"/>
              <a:ext cx="202235" cy="152660"/>
            </a:xfrm>
            <a:prstGeom prst="curvedConnector3">
              <a:avLst>
                <a:gd name="adj1" fmla="val 50000"/>
              </a:avLst>
            </a:prstGeom>
            <a:noFill/>
            <a:ln w="9525" algn="ctr">
              <a:solidFill>
                <a:schemeClr val="tx1"/>
              </a:solidFill>
              <a:round/>
              <a:headEnd/>
              <a:tailEnd/>
            </a:ln>
          </p:spPr>
        </p:cxnSp>
        <p:cxnSp>
          <p:nvCxnSpPr>
            <p:cNvPr id="49195" name="Curved Connector 39"/>
            <p:cNvCxnSpPr>
              <a:cxnSpLocks noChangeShapeType="1"/>
            </p:cNvCxnSpPr>
            <p:nvPr/>
          </p:nvCxnSpPr>
          <p:spPr bwMode="auto">
            <a:xfrm rot="16200000" flipH="1">
              <a:off x="2332603" y="2765777"/>
              <a:ext cx="202235" cy="152660"/>
            </a:xfrm>
            <a:prstGeom prst="curvedConnector3">
              <a:avLst>
                <a:gd name="adj1" fmla="val 50000"/>
              </a:avLst>
            </a:prstGeom>
            <a:noFill/>
            <a:ln w="9525" algn="ctr">
              <a:solidFill>
                <a:schemeClr val="tx1"/>
              </a:solidFill>
              <a:round/>
              <a:headEnd/>
              <a:tailEnd/>
            </a:ln>
          </p:spPr>
        </p:cxnSp>
        <p:cxnSp>
          <p:nvCxnSpPr>
            <p:cNvPr id="49196" name="Curved Connector 40"/>
            <p:cNvCxnSpPr>
              <a:cxnSpLocks noChangeShapeType="1"/>
            </p:cNvCxnSpPr>
            <p:nvPr/>
          </p:nvCxnSpPr>
          <p:spPr bwMode="auto">
            <a:xfrm rot="16200000" flipH="1">
              <a:off x="2485003" y="2918177"/>
              <a:ext cx="202235" cy="152660"/>
            </a:xfrm>
            <a:prstGeom prst="curvedConnector3">
              <a:avLst>
                <a:gd name="adj1" fmla="val 50000"/>
              </a:avLst>
            </a:prstGeom>
            <a:noFill/>
            <a:ln w="9525" algn="ctr">
              <a:solidFill>
                <a:schemeClr val="tx1"/>
              </a:solidFill>
              <a:round/>
              <a:headEnd/>
              <a:tailEnd/>
            </a:ln>
          </p:spPr>
        </p:cxnSp>
        <p:cxnSp>
          <p:nvCxnSpPr>
            <p:cNvPr id="49197" name="Curved Connector 41"/>
            <p:cNvCxnSpPr>
              <a:cxnSpLocks noChangeShapeType="1"/>
            </p:cNvCxnSpPr>
            <p:nvPr/>
          </p:nvCxnSpPr>
          <p:spPr bwMode="auto">
            <a:xfrm rot="16200000" flipH="1">
              <a:off x="2637403" y="3070577"/>
              <a:ext cx="202235" cy="152660"/>
            </a:xfrm>
            <a:prstGeom prst="curvedConnector3">
              <a:avLst>
                <a:gd name="adj1" fmla="val 50000"/>
              </a:avLst>
            </a:prstGeom>
            <a:noFill/>
            <a:ln w="9525" algn="ctr">
              <a:solidFill>
                <a:schemeClr val="tx1"/>
              </a:solidFill>
              <a:round/>
              <a:headEnd/>
              <a:tailEnd/>
            </a:ln>
          </p:spPr>
        </p:cxnSp>
      </p:grpSp>
      <p:grpSp>
        <p:nvGrpSpPr>
          <p:cNvPr id="49177" name="Group 42"/>
          <p:cNvGrpSpPr>
            <a:grpSpLocks/>
          </p:cNvGrpSpPr>
          <p:nvPr/>
        </p:nvGrpSpPr>
        <p:grpSpPr bwMode="auto">
          <a:xfrm rot="-2888575">
            <a:off x="6694488" y="2151063"/>
            <a:ext cx="1066800" cy="1117600"/>
            <a:chOff x="1747791" y="2131389"/>
            <a:chExt cx="1067060" cy="1116635"/>
          </a:xfrm>
        </p:grpSpPr>
        <p:cxnSp>
          <p:nvCxnSpPr>
            <p:cNvPr id="49184" name="Curved Connector 43"/>
            <p:cNvCxnSpPr>
              <a:cxnSpLocks noChangeShapeType="1"/>
            </p:cNvCxnSpPr>
            <p:nvPr/>
          </p:nvCxnSpPr>
          <p:spPr bwMode="auto">
            <a:xfrm rot="16200000" flipH="1">
              <a:off x="1723003" y="2156177"/>
              <a:ext cx="202235" cy="152660"/>
            </a:xfrm>
            <a:prstGeom prst="curvedConnector3">
              <a:avLst>
                <a:gd name="adj1" fmla="val 50000"/>
              </a:avLst>
            </a:prstGeom>
            <a:noFill/>
            <a:ln w="9525" algn="ctr">
              <a:solidFill>
                <a:schemeClr val="tx1"/>
              </a:solidFill>
              <a:round/>
              <a:headEnd/>
              <a:tailEnd/>
            </a:ln>
          </p:spPr>
        </p:cxnSp>
        <p:cxnSp>
          <p:nvCxnSpPr>
            <p:cNvPr id="49185" name="Curved Connector 44"/>
            <p:cNvCxnSpPr>
              <a:cxnSpLocks noChangeShapeType="1"/>
            </p:cNvCxnSpPr>
            <p:nvPr/>
          </p:nvCxnSpPr>
          <p:spPr bwMode="auto">
            <a:xfrm rot="16200000" flipH="1">
              <a:off x="1875403" y="2308577"/>
              <a:ext cx="202235" cy="152660"/>
            </a:xfrm>
            <a:prstGeom prst="curvedConnector3">
              <a:avLst>
                <a:gd name="adj1" fmla="val 50000"/>
              </a:avLst>
            </a:prstGeom>
            <a:noFill/>
            <a:ln w="9525" algn="ctr">
              <a:solidFill>
                <a:schemeClr val="tx1"/>
              </a:solidFill>
              <a:round/>
              <a:headEnd/>
              <a:tailEnd/>
            </a:ln>
          </p:spPr>
        </p:cxnSp>
        <p:cxnSp>
          <p:nvCxnSpPr>
            <p:cNvPr id="49186" name="Curved Connector 45"/>
            <p:cNvCxnSpPr>
              <a:cxnSpLocks noChangeShapeType="1"/>
            </p:cNvCxnSpPr>
            <p:nvPr/>
          </p:nvCxnSpPr>
          <p:spPr bwMode="auto">
            <a:xfrm rot="16200000" flipH="1">
              <a:off x="2027803" y="2460977"/>
              <a:ext cx="202235" cy="152660"/>
            </a:xfrm>
            <a:prstGeom prst="curvedConnector3">
              <a:avLst>
                <a:gd name="adj1" fmla="val 50000"/>
              </a:avLst>
            </a:prstGeom>
            <a:noFill/>
            <a:ln w="9525" algn="ctr">
              <a:solidFill>
                <a:schemeClr val="tx1"/>
              </a:solidFill>
              <a:round/>
              <a:headEnd/>
              <a:tailEnd/>
            </a:ln>
          </p:spPr>
        </p:cxnSp>
        <p:cxnSp>
          <p:nvCxnSpPr>
            <p:cNvPr id="49187" name="Curved Connector 46"/>
            <p:cNvCxnSpPr>
              <a:cxnSpLocks noChangeShapeType="1"/>
            </p:cNvCxnSpPr>
            <p:nvPr/>
          </p:nvCxnSpPr>
          <p:spPr bwMode="auto">
            <a:xfrm rot="16200000" flipH="1">
              <a:off x="2180203" y="2613377"/>
              <a:ext cx="202235" cy="152660"/>
            </a:xfrm>
            <a:prstGeom prst="curvedConnector3">
              <a:avLst>
                <a:gd name="adj1" fmla="val 50000"/>
              </a:avLst>
            </a:prstGeom>
            <a:noFill/>
            <a:ln w="9525" algn="ctr">
              <a:solidFill>
                <a:schemeClr val="tx1"/>
              </a:solidFill>
              <a:round/>
              <a:headEnd/>
              <a:tailEnd/>
            </a:ln>
          </p:spPr>
        </p:cxnSp>
        <p:cxnSp>
          <p:nvCxnSpPr>
            <p:cNvPr id="49188" name="Curved Connector 47"/>
            <p:cNvCxnSpPr>
              <a:cxnSpLocks noChangeShapeType="1"/>
            </p:cNvCxnSpPr>
            <p:nvPr/>
          </p:nvCxnSpPr>
          <p:spPr bwMode="auto">
            <a:xfrm rot="16200000" flipH="1">
              <a:off x="2332603" y="2765777"/>
              <a:ext cx="202235" cy="152660"/>
            </a:xfrm>
            <a:prstGeom prst="curvedConnector3">
              <a:avLst>
                <a:gd name="adj1" fmla="val 50000"/>
              </a:avLst>
            </a:prstGeom>
            <a:noFill/>
            <a:ln w="9525" algn="ctr">
              <a:solidFill>
                <a:schemeClr val="tx1"/>
              </a:solidFill>
              <a:round/>
              <a:headEnd/>
              <a:tailEnd/>
            </a:ln>
          </p:spPr>
        </p:cxnSp>
        <p:cxnSp>
          <p:nvCxnSpPr>
            <p:cNvPr id="49189" name="Curved Connector 48"/>
            <p:cNvCxnSpPr>
              <a:cxnSpLocks noChangeShapeType="1"/>
            </p:cNvCxnSpPr>
            <p:nvPr/>
          </p:nvCxnSpPr>
          <p:spPr bwMode="auto">
            <a:xfrm rot="16200000" flipH="1">
              <a:off x="2485003" y="2918177"/>
              <a:ext cx="202235" cy="152660"/>
            </a:xfrm>
            <a:prstGeom prst="curvedConnector3">
              <a:avLst>
                <a:gd name="adj1" fmla="val 50000"/>
              </a:avLst>
            </a:prstGeom>
            <a:noFill/>
            <a:ln w="9525" algn="ctr">
              <a:solidFill>
                <a:schemeClr val="tx1"/>
              </a:solidFill>
              <a:round/>
              <a:headEnd/>
              <a:tailEnd/>
            </a:ln>
          </p:spPr>
        </p:cxnSp>
        <p:cxnSp>
          <p:nvCxnSpPr>
            <p:cNvPr id="49190" name="Curved Connector 49"/>
            <p:cNvCxnSpPr>
              <a:cxnSpLocks noChangeShapeType="1"/>
            </p:cNvCxnSpPr>
            <p:nvPr/>
          </p:nvCxnSpPr>
          <p:spPr bwMode="auto">
            <a:xfrm rot="16200000" flipH="1">
              <a:off x="2637403" y="3070577"/>
              <a:ext cx="202235" cy="152660"/>
            </a:xfrm>
            <a:prstGeom prst="curvedConnector3">
              <a:avLst>
                <a:gd name="adj1" fmla="val 50000"/>
              </a:avLst>
            </a:prstGeom>
            <a:noFill/>
            <a:ln w="9525" algn="ctr">
              <a:solidFill>
                <a:schemeClr val="tx1"/>
              </a:solidFill>
              <a:round/>
              <a:headEnd/>
              <a:tailEnd/>
            </a:ln>
          </p:spPr>
        </p:cxnSp>
      </p:grpSp>
      <p:sp>
        <p:nvSpPr>
          <p:cNvPr id="49178" name="TextBox 50"/>
          <p:cNvSpPr txBox="1">
            <a:spLocks noChangeArrowheads="1"/>
          </p:cNvSpPr>
          <p:nvPr/>
        </p:nvSpPr>
        <p:spPr bwMode="auto">
          <a:xfrm>
            <a:off x="7523163" y="1520825"/>
            <a:ext cx="1000402" cy="400110"/>
          </a:xfrm>
          <a:prstGeom prst="rect">
            <a:avLst/>
          </a:prstGeom>
          <a:noFill/>
          <a:ln w="9525">
            <a:noFill/>
            <a:miter lim="800000"/>
            <a:headEnd/>
            <a:tailEnd/>
          </a:ln>
        </p:spPr>
        <p:txBody>
          <a:bodyPr wrap="none">
            <a:spAutoFit/>
          </a:bodyPr>
          <a:lstStyle/>
          <a:p>
            <a:r>
              <a:rPr lang="ru-RU" sz="2000" dirty="0" smtClean="0"/>
              <a:t>восход</a:t>
            </a:r>
            <a:endParaRPr lang="en-GB" sz="2000" dirty="0"/>
          </a:p>
        </p:txBody>
      </p:sp>
      <p:sp>
        <p:nvSpPr>
          <p:cNvPr id="49179" name="TextBox 51"/>
          <p:cNvSpPr txBox="1">
            <a:spLocks noChangeArrowheads="1"/>
          </p:cNvSpPr>
          <p:nvPr/>
        </p:nvSpPr>
        <p:spPr bwMode="auto">
          <a:xfrm>
            <a:off x="7894638" y="2895600"/>
            <a:ext cx="816249" cy="400110"/>
          </a:xfrm>
          <a:prstGeom prst="rect">
            <a:avLst/>
          </a:prstGeom>
          <a:noFill/>
          <a:ln w="9525">
            <a:noFill/>
            <a:miter lim="800000"/>
            <a:headEnd/>
            <a:tailEnd/>
          </a:ln>
        </p:spPr>
        <p:txBody>
          <a:bodyPr wrap="none">
            <a:spAutoFit/>
          </a:bodyPr>
          <a:lstStyle/>
          <a:p>
            <a:r>
              <a:rPr lang="ru-RU" sz="2000" dirty="0" smtClean="0"/>
              <a:t>закат</a:t>
            </a:r>
            <a:endParaRPr lang="en-GB" sz="2000" dirty="0"/>
          </a:p>
        </p:txBody>
      </p:sp>
      <p:sp>
        <p:nvSpPr>
          <p:cNvPr id="49180" name="TextBox 52"/>
          <p:cNvSpPr txBox="1">
            <a:spLocks noChangeArrowheads="1"/>
          </p:cNvSpPr>
          <p:nvPr/>
        </p:nvSpPr>
        <p:spPr bwMode="auto">
          <a:xfrm>
            <a:off x="8312170" y="2284050"/>
            <a:ext cx="511679" cy="323165"/>
          </a:xfrm>
          <a:prstGeom prst="rect">
            <a:avLst/>
          </a:prstGeom>
          <a:noFill/>
          <a:ln w="9525">
            <a:noFill/>
            <a:miter lim="800000"/>
            <a:headEnd/>
            <a:tailEnd/>
          </a:ln>
        </p:spPr>
        <p:txBody>
          <a:bodyPr wrap="none">
            <a:spAutoFit/>
          </a:bodyPr>
          <a:lstStyle/>
          <a:p>
            <a:r>
              <a:rPr lang="ru-RU" sz="1500" dirty="0" smtClean="0"/>
              <a:t>или</a:t>
            </a:r>
            <a:endParaRPr lang="en-GB" sz="1500" dirty="0"/>
          </a:p>
        </p:txBody>
      </p:sp>
      <p:sp>
        <p:nvSpPr>
          <p:cNvPr id="49181" name="Isosceles Triangle 53"/>
          <p:cNvSpPr>
            <a:spLocks noChangeArrowheads="1"/>
          </p:cNvSpPr>
          <p:nvPr/>
        </p:nvSpPr>
        <p:spPr bwMode="auto">
          <a:xfrm>
            <a:off x="8558213" y="1520825"/>
            <a:ext cx="219075" cy="334963"/>
          </a:xfrm>
          <a:prstGeom prst="triangle">
            <a:avLst>
              <a:gd name="adj" fmla="val 50000"/>
            </a:avLst>
          </a:prstGeom>
          <a:solidFill>
            <a:srgbClr val="FFFF00"/>
          </a:solidFill>
          <a:ln w="9525" algn="ctr">
            <a:solidFill>
              <a:schemeClr val="tx1"/>
            </a:solidFill>
            <a:round/>
            <a:headEnd/>
            <a:tailEnd/>
          </a:ln>
        </p:spPr>
        <p:txBody>
          <a:bodyPr/>
          <a:lstStyle/>
          <a:p>
            <a:pPr eaLnBrk="0" hangingPunct="0"/>
            <a:endParaRPr lang="en-GB"/>
          </a:p>
        </p:txBody>
      </p:sp>
      <p:sp>
        <p:nvSpPr>
          <p:cNvPr id="49182" name="Isosceles Triangle 54"/>
          <p:cNvSpPr>
            <a:spLocks noChangeArrowheads="1"/>
          </p:cNvSpPr>
          <p:nvPr/>
        </p:nvSpPr>
        <p:spPr bwMode="auto">
          <a:xfrm flipV="1">
            <a:off x="8786813" y="2978150"/>
            <a:ext cx="219075" cy="334963"/>
          </a:xfrm>
          <a:prstGeom prst="triangle">
            <a:avLst>
              <a:gd name="adj" fmla="val 50000"/>
            </a:avLst>
          </a:prstGeom>
          <a:solidFill>
            <a:srgbClr val="FFFF00"/>
          </a:solidFill>
          <a:ln w="9525" algn="ctr">
            <a:solidFill>
              <a:schemeClr val="tx1"/>
            </a:solidFill>
            <a:round/>
            <a:headEnd/>
            <a:tailEnd/>
          </a:ln>
        </p:spPr>
        <p:txBody>
          <a:bodyPr/>
          <a:lstStyle/>
          <a:p>
            <a:pPr eaLnBrk="0" hangingPunct="0"/>
            <a:endParaRPr lang="en-GB"/>
          </a:p>
        </p:txBody>
      </p:sp>
      <p:sp>
        <p:nvSpPr>
          <p:cNvPr id="49183" name="TextBox 55"/>
          <p:cNvSpPr txBox="1">
            <a:spLocks noChangeArrowheads="1"/>
          </p:cNvSpPr>
          <p:nvPr/>
        </p:nvSpPr>
        <p:spPr bwMode="auto">
          <a:xfrm>
            <a:off x="1535113" y="1441450"/>
            <a:ext cx="4344987" cy="1631216"/>
          </a:xfrm>
          <a:prstGeom prst="rect">
            <a:avLst/>
          </a:prstGeom>
          <a:noFill/>
          <a:ln w="9525">
            <a:solidFill>
              <a:schemeClr val="tx1"/>
            </a:solidFill>
            <a:miter lim="800000"/>
            <a:headEnd/>
            <a:tailEnd/>
          </a:ln>
        </p:spPr>
        <p:txBody>
          <a:bodyPr>
            <a:spAutoFit/>
          </a:bodyPr>
          <a:lstStyle/>
          <a:p>
            <a:r>
              <a:rPr lang="ru-RU" sz="2000" dirty="0" smtClean="0"/>
              <a:t>Нет ложных тревог поскольку только один детектор подвергается внешнему влиянию</a:t>
            </a:r>
            <a:r>
              <a:rPr lang="en-GB" sz="2000" dirty="0" smtClean="0"/>
              <a:t>, </a:t>
            </a:r>
            <a:r>
              <a:rPr lang="ru-RU" sz="2000" dirty="0" smtClean="0"/>
              <a:t>источник помех будет всегда находится ЗА вторым</a:t>
            </a:r>
            <a:r>
              <a:rPr lang="en-GB" sz="2000" dirty="0" smtClean="0"/>
              <a:t>.</a:t>
            </a:r>
            <a:endParaRPr lang="en-GB" sz="2000" dirty="0"/>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title"/>
          </p:nvPr>
        </p:nvSpPr>
        <p:spPr>
          <a:xfrm>
            <a:off x="450850" y="420688"/>
            <a:ext cx="5938838" cy="719137"/>
          </a:xfrm>
        </p:spPr>
        <p:txBody>
          <a:bodyPr/>
          <a:lstStyle/>
          <a:p>
            <a:pPr eaLnBrk="1" hangingPunct="1"/>
            <a:r>
              <a:rPr lang="en-GB" dirty="0" err="1" smtClean="0">
                <a:solidFill>
                  <a:srgbClr val="C00000"/>
                </a:solidFill>
              </a:rPr>
              <a:t>iPIR</a:t>
            </a:r>
            <a:r>
              <a:rPr lang="en-GB" dirty="0" smtClean="0">
                <a:solidFill>
                  <a:srgbClr val="C00000"/>
                </a:solidFill>
              </a:rPr>
              <a:t> </a:t>
            </a:r>
            <a:r>
              <a:rPr lang="ru-RU" dirty="0" smtClean="0">
                <a:solidFill>
                  <a:srgbClr val="C00000"/>
                </a:solidFill>
              </a:rPr>
              <a:t>функции в ПО</a:t>
            </a:r>
            <a:endParaRPr lang="en-GB" dirty="0" smtClean="0">
              <a:solidFill>
                <a:srgbClr val="C00000"/>
              </a:solidFill>
            </a:endParaRPr>
          </a:p>
        </p:txBody>
      </p:sp>
      <p:sp>
        <p:nvSpPr>
          <p:cNvPr id="7" name="Textfeld 6"/>
          <p:cNvSpPr txBox="1"/>
          <p:nvPr/>
        </p:nvSpPr>
        <p:spPr>
          <a:xfrm>
            <a:off x="771525" y="5184775"/>
            <a:ext cx="7773538" cy="1015663"/>
          </a:xfrm>
          <a:prstGeom prst="rect">
            <a:avLst/>
          </a:prstGeom>
          <a:noFill/>
        </p:spPr>
        <p:txBody>
          <a:bodyPr wrap="none">
            <a:spAutoFit/>
          </a:bodyPr>
          <a:lstStyle/>
          <a:p>
            <a:pPr marL="457200" indent="-457200">
              <a:buFontTx/>
              <a:buAutoNum type="arabicPeriod"/>
              <a:defRPr/>
            </a:pPr>
            <a:endParaRPr lang="en-GB" sz="2000" dirty="0">
              <a:ea typeface="ＭＳ Ｐゴシック"/>
              <a:cs typeface="ＭＳ Ｐゴシック"/>
            </a:endParaRPr>
          </a:p>
          <a:p>
            <a:pPr>
              <a:defRPr/>
            </a:pPr>
            <a:r>
              <a:rPr lang="ru-RU" sz="2000" dirty="0" smtClean="0">
                <a:ea typeface="ＭＳ Ｐゴシック"/>
                <a:cs typeface="ＭＳ Ｐゴシック"/>
              </a:rPr>
              <a:t>Статистика показывает не только тревоги и зоны в которых они</a:t>
            </a:r>
          </a:p>
          <a:p>
            <a:pPr>
              <a:defRPr/>
            </a:pPr>
            <a:r>
              <a:rPr lang="ru-RU" sz="2000" dirty="0" smtClean="0">
                <a:ea typeface="ＭＳ Ｐゴシック"/>
                <a:cs typeface="ＭＳ Ｐゴシック"/>
              </a:rPr>
              <a:t>произошли на</a:t>
            </a:r>
            <a:r>
              <a:rPr lang="en-GB" sz="2000" dirty="0" smtClean="0">
                <a:ea typeface="ＭＳ Ｐゴシック"/>
                <a:cs typeface="ＭＳ Ｐゴシック"/>
              </a:rPr>
              <a:t> </a:t>
            </a:r>
            <a:r>
              <a:rPr lang="en-GB" sz="2000" dirty="0">
                <a:ea typeface="ＭＳ Ｐゴシック"/>
                <a:cs typeface="ＭＳ Ｐゴシック"/>
              </a:rPr>
              <a:t>master </a:t>
            </a:r>
            <a:r>
              <a:rPr lang="ru-RU" sz="2000" dirty="0" smtClean="0">
                <a:ea typeface="ＭＳ Ｐゴシック"/>
                <a:cs typeface="ＭＳ Ｐゴシック"/>
              </a:rPr>
              <a:t>детекторе</a:t>
            </a:r>
            <a:r>
              <a:rPr lang="en-GB" sz="2000" dirty="0" smtClean="0">
                <a:ea typeface="ＭＳ Ｐゴシック"/>
                <a:cs typeface="ＭＳ Ｐゴシック"/>
              </a:rPr>
              <a:t> </a:t>
            </a:r>
            <a:r>
              <a:rPr lang="ru-RU" sz="2000" dirty="0" smtClean="0">
                <a:ea typeface="ＭＳ Ｐゴシック"/>
                <a:cs typeface="ＭＳ Ｐゴシック"/>
              </a:rPr>
              <a:t>но и тревоги по </a:t>
            </a:r>
            <a:r>
              <a:rPr lang="en-GB" sz="2000" dirty="0" smtClean="0">
                <a:ea typeface="ＭＳ Ｐゴシック"/>
                <a:cs typeface="ＭＳ Ｐゴシック"/>
              </a:rPr>
              <a:t>slave’s </a:t>
            </a:r>
            <a:r>
              <a:rPr lang="en-GB" sz="2000" dirty="0">
                <a:ea typeface="ＭＳ Ｐゴシック"/>
                <a:cs typeface="ＭＳ Ｐゴシック"/>
              </a:rPr>
              <a:t>(</a:t>
            </a:r>
            <a:r>
              <a:rPr lang="en-GB" sz="2000" dirty="0" smtClean="0">
                <a:ea typeface="ＭＳ Ｐゴシック"/>
                <a:cs typeface="ＭＳ Ｐゴシック"/>
              </a:rPr>
              <a:t>1/2).</a:t>
            </a:r>
            <a:endParaRPr lang="en-GB" sz="2000" dirty="0">
              <a:ea typeface="ＭＳ Ｐゴシック"/>
              <a:cs typeface="ＭＳ Ｐゴシック"/>
            </a:endParaRPr>
          </a:p>
        </p:txBody>
      </p:sp>
      <p:pic>
        <p:nvPicPr>
          <p:cNvPr id="50180" name="Picture 2"/>
          <p:cNvPicPr>
            <a:picLocks noChangeAspect="1" noChangeArrowheads="1"/>
          </p:cNvPicPr>
          <p:nvPr/>
        </p:nvPicPr>
        <p:blipFill>
          <a:blip r:embed="rId3" cstate="print"/>
          <a:srcRect/>
          <a:stretch>
            <a:fillRect/>
          </a:stretch>
        </p:blipFill>
        <p:spPr bwMode="auto">
          <a:xfrm>
            <a:off x="527050" y="1281113"/>
            <a:ext cx="7666038" cy="375126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feld 1"/>
          <p:cNvSpPr txBox="1">
            <a:spLocks noChangeArrowheads="1"/>
          </p:cNvSpPr>
          <p:nvPr/>
        </p:nvSpPr>
        <p:spPr bwMode="auto">
          <a:xfrm>
            <a:off x="5827713" y="1501775"/>
            <a:ext cx="3316287" cy="2862322"/>
          </a:xfrm>
          <a:prstGeom prst="rect">
            <a:avLst/>
          </a:prstGeom>
          <a:noFill/>
          <a:ln w="9525">
            <a:noFill/>
            <a:miter lim="800000"/>
            <a:headEnd/>
            <a:tailEnd/>
          </a:ln>
        </p:spPr>
        <p:txBody>
          <a:bodyPr wrap="square">
            <a:spAutoFit/>
          </a:bodyPr>
          <a:lstStyle/>
          <a:p>
            <a:pPr marL="457200" indent="-457200">
              <a:buFontTx/>
              <a:buAutoNum type="arabicPeriod"/>
            </a:pPr>
            <a:r>
              <a:rPr lang="ru-RU" sz="2000" dirty="0" smtClean="0"/>
              <a:t>События в зоне</a:t>
            </a:r>
            <a:r>
              <a:rPr lang="en-GB" sz="2000" dirty="0" smtClean="0"/>
              <a:t>  </a:t>
            </a:r>
            <a:r>
              <a:rPr lang="en-GB" sz="2000" dirty="0"/>
              <a:t>Master</a:t>
            </a:r>
            <a:br>
              <a:rPr lang="en-GB" sz="2000" dirty="0"/>
            </a:br>
            <a:r>
              <a:rPr lang="en-GB" sz="2000" dirty="0"/>
              <a:t>L </a:t>
            </a:r>
            <a:r>
              <a:rPr lang="ru-RU" sz="2000" dirty="0" smtClean="0"/>
              <a:t>вызывают локальную тревогу</a:t>
            </a:r>
            <a:endParaRPr lang="en-GB" sz="2000" dirty="0"/>
          </a:p>
          <a:p>
            <a:pPr marL="457200" indent="-457200">
              <a:buFontTx/>
              <a:buAutoNum type="arabicPeriod"/>
            </a:pPr>
            <a:endParaRPr lang="ru-RU" sz="2000" dirty="0" smtClean="0"/>
          </a:p>
          <a:p>
            <a:pPr marL="457200" indent="-457200">
              <a:buFontTx/>
              <a:buAutoNum type="arabicPeriod"/>
            </a:pPr>
            <a:r>
              <a:rPr lang="ru-RU" sz="2000" dirty="0" smtClean="0"/>
              <a:t>Напротив – отчет тревог</a:t>
            </a:r>
            <a:r>
              <a:rPr lang="en-GB" sz="2000" dirty="0" smtClean="0"/>
              <a:t> </a:t>
            </a:r>
            <a:r>
              <a:rPr lang="en-GB" sz="2000" dirty="0"/>
              <a:t>slave 1 </a:t>
            </a:r>
            <a:br>
              <a:rPr lang="en-GB" sz="2000" dirty="0"/>
            </a:br>
            <a:endParaRPr lang="ru-RU" sz="2000" dirty="0" smtClean="0"/>
          </a:p>
          <a:p>
            <a:pPr marL="457200" indent="-457200">
              <a:buFontTx/>
              <a:buAutoNum type="arabicPeriod"/>
            </a:pPr>
            <a:r>
              <a:rPr lang="en-GB" sz="2000" dirty="0" smtClean="0"/>
              <a:t>Master</a:t>
            </a:r>
            <a:r>
              <a:rPr lang="ru-RU" sz="2000" dirty="0" smtClean="0"/>
              <a:t> тревога</a:t>
            </a:r>
            <a:r>
              <a:rPr lang="en-GB" sz="2000" dirty="0" smtClean="0"/>
              <a:t> </a:t>
            </a:r>
            <a:endParaRPr lang="en-GB" sz="2000" dirty="0"/>
          </a:p>
        </p:txBody>
      </p:sp>
      <p:sp>
        <p:nvSpPr>
          <p:cNvPr id="51203" name="Rectangle 7"/>
          <p:cNvSpPr>
            <a:spLocks noGrp="1" noChangeArrowheads="1"/>
          </p:cNvSpPr>
          <p:nvPr>
            <p:ph type="title"/>
          </p:nvPr>
        </p:nvSpPr>
        <p:spPr>
          <a:xfrm>
            <a:off x="679170" y="375800"/>
            <a:ext cx="5938837" cy="719137"/>
          </a:xfrm>
        </p:spPr>
        <p:txBody>
          <a:bodyPr/>
          <a:lstStyle/>
          <a:p>
            <a:pPr eaLnBrk="1" hangingPunct="1"/>
            <a:r>
              <a:rPr lang="en-GB" dirty="0" err="1" smtClean="0">
                <a:solidFill>
                  <a:srgbClr val="C00000"/>
                </a:solidFill>
              </a:rPr>
              <a:t>iPIR</a:t>
            </a:r>
            <a:r>
              <a:rPr lang="en-GB" dirty="0" smtClean="0">
                <a:solidFill>
                  <a:srgbClr val="C00000"/>
                </a:solidFill>
              </a:rPr>
              <a:t> </a:t>
            </a:r>
            <a:r>
              <a:rPr lang="ru-RU" dirty="0" smtClean="0">
                <a:solidFill>
                  <a:srgbClr val="C00000"/>
                </a:solidFill>
              </a:rPr>
              <a:t> функции в ПО</a:t>
            </a:r>
            <a:endParaRPr lang="en-GB" dirty="0" smtClean="0">
              <a:solidFill>
                <a:srgbClr val="C00000"/>
              </a:solidFill>
            </a:endParaRPr>
          </a:p>
        </p:txBody>
      </p:sp>
      <p:sp>
        <p:nvSpPr>
          <p:cNvPr id="51204" name="Textfeld 6"/>
          <p:cNvSpPr txBox="1">
            <a:spLocks noChangeArrowheads="1"/>
          </p:cNvSpPr>
          <p:nvPr/>
        </p:nvSpPr>
        <p:spPr bwMode="auto">
          <a:xfrm>
            <a:off x="271463" y="5229225"/>
            <a:ext cx="8126520" cy="830997"/>
          </a:xfrm>
          <a:prstGeom prst="rect">
            <a:avLst/>
          </a:prstGeom>
          <a:noFill/>
          <a:ln w="9525">
            <a:noFill/>
            <a:miter lim="800000"/>
            <a:headEnd/>
            <a:tailEnd/>
          </a:ln>
        </p:spPr>
        <p:txBody>
          <a:bodyPr wrap="none">
            <a:spAutoFit/>
          </a:bodyPr>
          <a:lstStyle/>
          <a:p>
            <a:r>
              <a:rPr lang="ru-RU" dirty="0" smtClean="0"/>
              <a:t>Общее окно показывает не только локальные тревоги</a:t>
            </a:r>
            <a:r>
              <a:rPr lang="en-GB" dirty="0" smtClean="0"/>
              <a:t>, </a:t>
            </a:r>
            <a:endParaRPr lang="ru-RU" dirty="0" smtClean="0"/>
          </a:p>
          <a:p>
            <a:r>
              <a:rPr lang="ru-RU" dirty="0" smtClean="0"/>
              <a:t>но и события в </a:t>
            </a:r>
            <a:r>
              <a:rPr lang="en-GB" dirty="0" smtClean="0"/>
              <a:t>Slave</a:t>
            </a:r>
            <a:r>
              <a:rPr lang="ru-RU" dirty="0" smtClean="0"/>
              <a:t> </a:t>
            </a:r>
            <a:r>
              <a:rPr lang="en-GB" dirty="0" smtClean="0"/>
              <a:t>1 </a:t>
            </a:r>
            <a:r>
              <a:rPr lang="ru-RU" dirty="0" smtClean="0"/>
              <a:t>и</a:t>
            </a:r>
            <a:r>
              <a:rPr lang="en-GB" dirty="0" smtClean="0"/>
              <a:t> </a:t>
            </a:r>
            <a:r>
              <a:rPr lang="en-GB" dirty="0"/>
              <a:t>2 </a:t>
            </a:r>
          </a:p>
        </p:txBody>
      </p:sp>
      <p:grpSp>
        <p:nvGrpSpPr>
          <p:cNvPr id="51205" name="Group 11"/>
          <p:cNvGrpSpPr>
            <a:grpSpLocks/>
          </p:cNvGrpSpPr>
          <p:nvPr/>
        </p:nvGrpSpPr>
        <p:grpSpPr bwMode="auto">
          <a:xfrm>
            <a:off x="527050" y="1292225"/>
            <a:ext cx="5005388" cy="3740150"/>
            <a:chOff x="527050" y="1292225"/>
            <a:chExt cx="5005388" cy="3740150"/>
          </a:xfrm>
        </p:grpSpPr>
        <p:pic>
          <p:nvPicPr>
            <p:cNvPr id="51206" name="Picture 2"/>
            <p:cNvPicPr>
              <a:picLocks noChangeAspect="1" noChangeArrowheads="1"/>
            </p:cNvPicPr>
            <p:nvPr/>
          </p:nvPicPr>
          <p:blipFill>
            <a:blip r:embed="rId3" cstate="print"/>
            <a:srcRect/>
            <a:stretch>
              <a:fillRect/>
            </a:stretch>
          </p:blipFill>
          <p:spPr bwMode="auto">
            <a:xfrm>
              <a:off x="527050" y="1292225"/>
              <a:ext cx="5005388" cy="3740150"/>
            </a:xfrm>
            <a:prstGeom prst="rect">
              <a:avLst/>
            </a:prstGeom>
            <a:noFill/>
            <a:ln w="9525">
              <a:noFill/>
              <a:miter lim="800000"/>
              <a:headEnd/>
              <a:tailEnd/>
            </a:ln>
          </p:spPr>
        </p:pic>
        <p:sp>
          <p:nvSpPr>
            <p:cNvPr id="51207" name="Textfeld 5"/>
            <p:cNvSpPr txBox="1">
              <a:spLocks noChangeArrowheads="1"/>
            </p:cNvSpPr>
            <p:nvPr/>
          </p:nvSpPr>
          <p:spPr bwMode="auto">
            <a:xfrm>
              <a:off x="1584325" y="4493638"/>
              <a:ext cx="357188" cy="461962"/>
            </a:xfrm>
            <a:prstGeom prst="rect">
              <a:avLst/>
            </a:prstGeom>
            <a:noFill/>
            <a:ln w="9525">
              <a:noFill/>
              <a:miter lim="800000"/>
              <a:headEnd/>
              <a:tailEnd/>
            </a:ln>
          </p:spPr>
          <p:txBody>
            <a:bodyPr wrap="none">
              <a:spAutoFit/>
            </a:bodyPr>
            <a:lstStyle/>
            <a:p>
              <a:r>
                <a:rPr lang="en-GB">
                  <a:solidFill>
                    <a:srgbClr val="FF0000"/>
                  </a:solidFill>
                </a:rPr>
                <a:t>3</a:t>
              </a:r>
            </a:p>
          </p:txBody>
        </p:sp>
        <p:sp>
          <p:nvSpPr>
            <p:cNvPr id="51208" name="Textfeld 9"/>
            <p:cNvSpPr txBox="1">
              <a:spLocks noChangeArrowheads="1"/>
            </p:cNvSpPr>
            <p:nvPr/>
          </p:nvSpPr>
          <p:spPr bwMode="auto">
            <a:xfrm>
              <a:off x="1123950" y="1898418"/>
              <a:ext cx="357188" cy="461962"/>
            </a:xfrm>
            <a:prstGeom prst="rect">
              <a:avLst/>
            </a:prstGeom>
            <a:noFill/>
            <a:ln w="9525">
              <a:noFill/>
              <a:miter lim="800000"/>
              <a:headEnd/>
              <a:tailEnd/>
            </a:ln>
          </p:spPr>
          <p:txBody>
            <a:bodyPr wrap="none">
              <a:spAutoFit/>
            </a:bodyPr>
            <a:lstStyle/>
            <a:p>
              <a:r>
                <a:rPr lang="en-GB">
                  <a:solidFill>
                    <a:srgbClr val="FF0000"/>
                  </a:solidFill>
                </a:rPr>
                <a:t>1</a:t>
              </a:r>
            </a:p>
          </p:txBody>
        </p:sp>
        <p:sp>
          <p:nvSpPr>
            <p:cNvPr id="11" name="Ellipse 10"/>
            <p:cNvSpPr/>
            <p:nvPr/>
          </p:nvSpPr>
          <p:spPr>
            <a:xfrm>
              <a:off x="1136650" y="2238375"/>
              <a:ext cx="382588" cy="5032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Ellipse 13"/>
            <p:cNvSpPr/>
            <p:nvPr/>
          </p:nvSpPr>
          <p:spPr>
            <a:xfrm>
              <a:off x="1403350" y="4311650"/>
              <a:ext cx="220663" cy="198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11" name="Textfeld 14"/>
            <p:cNvSpPr txBox="1">
              <a:spLocks noChangeArrowheads="1"/>
            </p:cNvSpPr>
            <p:nvPr/>
          </p:nvSpPr>
          <p:spPr bwMode="auto">
            <a:xfrm>
              <a:off x="1338263" y="3853875"/>
              <a:ext cx="357187" cy="460375"/>
            </a:xfrm>
            <a:prstGeom prst="rect">
              <a:avLst/>
            </a:prstGeom>
            <a:noFill/>
            <a:ln w="9525">
              <a:noFill/>
              <a:miter lim="800000"/>
              <a:headEnd/>
              <a:tailEnd/>
            </a:ln>
          </p:spPr>
          <p:txBody>
            <a:bodyPr wrap="none">
              <a:spAutoFit/>
            </a:bodyPr>
            <a:lstStyle/>
            <a:p>
              <a:r>
                <a:rPr lang="en-GB">
                  <a:solidFill>
                    <a:srgbClr val="FF0000"/>
                  </a:solidFill>
                </a:rPr>
                <a:t>2</a:t>
              </a:r>
            </a:p>
          </p:txBody>
        </p:sp>
        <p:sp>
          <p:nvSpPr>
            <p:cNvPr id="16" name="Ellipse 15"/>
            <p:cNvSpPr/>
            <p:nvPr/>
          </p:nvSpPr>
          <p:spPr>
            <a:xfrm>
              <a:off x="1403350" y="4564063"/>
              <a:ext cx="220663" cy="1968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ußzeilenplatzhalt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mtClean="0"/>
              <a:t>© Xtralis Pty. Ltd. ─ Confidential Information</a:t>
            </a:r>
          </a:p>
        </p:txBody>
      </p:sp>
      <p:sp>
        <p:nvSpPr>
          <p:cNvPr id="52227"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B13808-C8A7-46C0-93CD-03B3EFA6E065}" type="slidenum">
              <a:rPr lang="en-GB" smtClean="0"/>
              <a:pPr fontAlgn="base">
                <a:spcBef>
                  <a:spcPct val="0"/>
                </a:spcBef>
                <a:spcAft>
                  <a:spcPct val="0"/>
                </a:spcAft>
              </a:pPr>
              <a:t>39</a:t>
            </a:fld>
            <a:endParaRPr lang="en-GB" smtClean="0"/>
          </a:p>
        </p:txBody>
      </p:sp>
      <p:sp>
        <p:nvSpPr>
          <p:cNvPr id="6" name="Rechteck 5"/>
          <p:cNvSpPr/>
          <p:nvPr/>
        </p:nvSpPr>
        <p:spPr>
          <a:xfrm>
            <a:off x="959476" y="2967335"/>
            <a:ext cx="7225055" cy="923330"/>
          </a:xfrm>
          <a:prstGeom prst="rect">
            <a:avLst/>
          </a:prstGeom>
          <a:noFill/>
        </p:spPr>
        <p:txBody>
          <a:bodyPr wrap="none">
            <a:spAutoFit/>
          </a:bodyPr>
          <a:lstStyle/>
          <a:p>
            <a:pPr algn="ctr">
              <a:defRPr/>
            </a:pPr>
            <a:r>
              <a:rPr lang="en-GB"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TITELFOLIE; GRAFIK</a:t>
            </a:r>
          </a:p>
        </p:txBody>
      </p:sp>
      <p:pic>
        <p:nvPicPr>
          <p:cNvPr id="52229" name="Picture 2"/>
          <p:cNvPicPr>
            <a:picLocks noChangeAspect="1" noChangeArrowheads="1"/>
          </p:cNvPicPr>
          <p:nvPr/>
        </p:nvPicPr>
        <p:blipFill>
          <a:blip r:embed="rId2" cstate="print"/>
          <a:srcRect/>
          <a:stretch>
            <a:fillRect/>
          </a:stretch>
        </p:blipFill>
        <p:spPr bwMode="auto">
          <a:xfrm>
            <a:off x="577850" y="1520825"/>
            <a:ext cx="7988300" cy="4298950"/>
          </a:xfrm>
          <a:prstGeom prst="rect">
            <a:avLst/>
          </a:prstGeom>
          <a:noFill/>
          <a:ln w="9525">
            <a:noFill/>
            <a:miter lim="800000"/>
            <a:headEnd/>
            <a:tailEnd/>
          </a:ln>
        </p:spPr>
      </p:pic>
      <p:sp>
        <p:nvSpPr>
          <p:cNvPr id="52230" name="Titel 1"/>
          <p:cNvSpPr txBox="1">
            <a:spLocks/>
          </p:cNvSpPr>
          <p:nvPr/>
        </p:nvSpPr>
        <p:spPr bwMode="auto">
          <a:xfrm>
            <a:off x="511175" y="420688"/>
            <a:ext cx="5938838" cy="719137"/>
          </a:xfrm>
          <a:prstGeom prst="rect">
            <a:avLst/>
          </a:prstGeom>
          <a:noFill/>
          <a:ln w="9525">
            <a:noFill/>
            <a:miter lim="800000"/>
            <a:headEnd/>
            <a:tailEnd/>
          </a:ln>
        </p:spPr>
        <p:txBody>
          <a:bodyPr lIns="0" tIns="0" rIns="0" bIns="0"/>
          <a:lstStyle/>
          <a:p>
            <a:r>
              <a:rPr lang="ru-RU" b="1" dirty="0" smtClean="0">
                <a:solidFill>
                  <a:srgbClr val="C00000"/>
                </a:solidFill>
              </a:rPr>
              <a:t>Взрывобезопасные </a:t>
            </a:r>
            <a:r>
              <a:rPr lang="ru-RU" b="1" dirty="0" err="1" smtClean="0">
                <a:solidFill>
                  <a:srgbClr val="C00000"/>
                </a:solidFill>
              </a:rPr>
              <a:t>извещатели</a:t>
            </a:r>
            <a:endParaRPr lang="en-GB" b="1" dirty="0">
              <a:solidFill>
                <a:srgbClr val="C00000"/>
              </a:solidFill>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7281863" y="2365375"/>
            <a:ext cx="1728787" cy="3311525"/>
          </a:xfrm>
          <a:prstGeom prst="rect">
            <a:avLst/>
          </a:prstGeom>
          <a:blipFill dpi="0" rotWithShape="1">
            <a:blip r:embed="rId2" cstate="email"/>
            <a:srcRect/>
            <a:stretch>
              <a:fillRect/>
            </a:stretch>
          </a:blip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spcBef>
                <a:spcPct val="20000"/>
              </a:spcBef>
              <a:buClr>
                <a:srgbClr val="E31836"/>
              </a:buClr>
              <a:buSzPct val="130000"/>
              <a:buFont typeface="Wingdings" pitchFamily="2" charset="2"/>
              <a:buNone/>
              <a:defRPr/>
            </a:pPr>
            <a:endParaRPr lang="en-GB" dirty="0">
              <a:latin typeface="Arial" charset="0"/>
              <a:ea typeface="ＭＳ Ｐゴシック"/>
              <a:cs typeface="Arial" charset="0"/>
            </a:endParaRPr>
          </a:p>
        </p:txBody>
      </p:sp>
      <p:sp>
        <p:nvSpPr>
          <p:cNvPr id="140291" name="Rectangle 3"/>
          <p:cNvSpPr>
            <a:spLocks noChangeArrowheads="1"/>
          </p:cNvSpPr>
          <p:nvPr/>
        </p:nvSpPr>
        <p:spPr bwMode="auto">
          <a:xfrm>
            <a:off x="4838700" y="2365375"/>
            <a:ext cx="1728788" cy="3311525"/>
          </a:xfrm>
          <a:prstGeom prst="rect">
            <a:avLst/>
          </a:prstGeom>
          <a:blipFill dpi="0" rotWithShape="1">
            <a:blip r:embed="rId2" cstate="email"/>
            <a:srcRect/>
            <a:stretch>
              <a:fillRect/>
            </a:stretch>
          </a:blip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spcBef>
                <a:spcPct val="20000"/>
              </a:spcBef>
              <a:buClr>
                <a:srgbClr val="E31836"/>
              </a:buClr>
              <a:buSzPct val="130000"/>
              <a:buFont typeface="Wingdings" pitchFamily="2" charset="2"/>
              <a:buNone/>
              <a:defRPr/>
            </a:pPr>
            <a:endParaRPr lang="en-GB" dirty="0">
              <a:latin typeface="Arial" charset="0"/>
              <a:ea typeface="ＭＳ Ｐゴシック"/>
              <a:cs typeface="Arial" charset="0"/>
            </a:endParaRPr>
          </a:p>
        </p:txBody>
      </p:sp>
      <p:sp>
        <p:nvSpPr>
          <p:cNvPr id="140293" name="Rectangle 5"/>
          <p:cNvSpPr>
            <a:spLocks noChangeArrowheads="1"/>
          </p:cNvSpPr>
          <p:nvPr/>
        </p:nvSpPr>
        <p:spPr bwMode="auto">
          <a:xfrm>
            <a:off x="2482850" y="2365375"/>
            <a:ext cx="1728788" cy="3311525"/>
          </a:xfrm>
          <a:prstGeom prst="rect">
            <a:avLst/>
          </a:prstGeom>
          <a:blipFill dpi="0" rotWithShape="1">
            <a:blip r:embed="rId2" cstate="email"/>
            <a:srcRect/>
            <a:stretch>
              <a:fillRect/>
            </a:stretch>
          </a:blip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spcBef>
                <a:spcPct val="20000"/>
              </a:spcBef>
              <a:buClr>
                <a:srgbClr val="E31836"/>
              </a:buClr>
              <a:buSzPct val="130000"/>
              <a:buFont typeface="Wingdings" pitchFamily="2" charset="2"/>
              <a:buNone/>
              <a:defRPr/>
            </a:pPr>
            <a:endParaRPr lang="en-GB" dirty="0">
              <a:latin typeface="Arial" charset="0"/>
              <a:ea typeface="ＭＳ Ｐゴシック"/>
              <a:cs typeface="Arial" charset="0"/>
            </a:endParaRPr>
          </a:p>
        </p:txBody>
      </p:sp>
      <p:sp>
        <p:nvSpPr>
          <p:cNvPr id="140294" name="Rectangle 6"/>
          <p:cNvSpPr>
            <a:spLocks noChangeArrowheads="1"/>
          </p:cNvSpPr>
          <p:nvPr/>
        </p:nvSpPr>
        <p:spPr bwMode="auto">
          <a:xfrm>
            <a:off x="152400" y="2368550"/>
            <a:ext cx="1728788" cy="3311525"/>
          </a:xfrm>
          <a:prstGeom prst="rect">
            <a:avLst/>
          </a:prstGeom>
          <a:blipFill dpi="0" rotWithShape="1">
            <a:blip r:embed="rId2" cstate="email"/>
            <a:srcRect/>
            <a:stretch>
              <a:fillRect/>
            </a:stretch>
          </a:blip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spcBef>
                <a:spcPct val="20000"/>
              </a:spcBef>
              <a:buClr>
                <a:srgbClr val="E31836"/>
              </a:buClr>
              <a:buSzPct val="130000"/>
              <a:buFont typeface="Wingdings" pitchFamily="2" charset="2"/>
              <a:buNone/>
              <a:defRPr/>
            </a:pPr>
            <a:endParaRPr lang="en-GB" dirty="0">
              <a:latin typeface="Arial" charset="0"/>
              <a:ea typeface="ＭＳ Ｐゴシック"/>
              <a:cs typeface="Arial" charset="0"/>
            </a:endParaRPr>
          </a:p>
        </p:txBody>
      </p:sp>
      <p:pic>
        <p:nvPicPr>
          <p:cNvPr id="15366" name="Picture 12"/>
          <p:cNvPicPr>
            <a:picLocks noChangeAspect="1" noChangeArrowheads="1"/>
          </p:cNvPicPr>
          <p:nvPr/>
        </p:nvPicPr>
        <p:blipFill>
          <a:blip r:embed="rId3" cstate="print"/>
          <a:srcRect/>
          <a:stretch>
            <a:fillRect/>
          </a:stretch>
        </p:blipFill>
        <p:spPr bwMode="auto">
          <a:xfrm>
            <a:off x="7385050" y="3087688"/>
            <a:ext cx="1439863" cy="1235075"/>
          </a:xfrm>
          <a:prstGeom prst="rect">
            <a:avLst/>
          </a:prstGeom>
          <a:noFill/>
          <a:ln w="9525">
            <a:solidFill>
              <a:schemeClr val="tx1"/>
            </a:solidFill>
            <a:miter lim="800000"/>
            <a:headEnd/>
            <a:tailEnd/>
          </a:ln>
        </p:spPr>
      </p:pic>
      <p:pic>
        <p:nvPicPr>
          <p:cNvPr id="15367" name="Picture 16"/>
          <p:cNvPicPr>
            <a:picLocks noChangeAspect="1" noChangeArrowheads="1"/>
          </p:cNvPicPr>
          <p:nvPr/>
        </p:nvPicPr>
        <p:blipFill>
          <a:blip r:embed="rId4" cstate="print"/>
          <a:srcRect/>
          <a:stretch>
            <a:fillRect/>
          </a:stretch>
        </p:blipFill>
        <p:spPr bwMode="auto">
          <a:xfrm>
            <a:off x="4951413" y="3087688"/>
            <a:ext cx="1439862" cy="1246187"/>
          </a:xfrm>
          <a:prstGeom prst="rect">
            <a:avLst/>
          </a:prstGeom>
          <a:noFill/>
          <a:ln w="9525">
            <a:solidFill>
              <a:schemeClr val="tx1"/>
            </a:solidFill>
            <a:miter lim="800000"/>
            <a:headEnd/>
            <a:tailEnd/>
          </a:ln>
        </p:spPr>
      </p:pic>
      <p:pic>
        <p:nvPicPr>
          <p:cNvPr id="15368" name="Picture 17"/>
          <p:cNvPicPr>
            <a:picLocks noChangeAspect="1" noChangeArrowheads="1"/>
          </p:cNvPicPr>
          <p:nvPr/>
        </p:nvPicPr>
        <p:blipFill>
          <a:blip r:embed="rId5" cstate="print"/>
          <a:srcRect/>
          <a:stretch>
            <a:fillRect/>
          </a:stretch>
        </p:blipFill>
        <p:spPr bwMode="auto">
          <a:xfrm>
            <a:off x="2601913" y="3073400"/>
            <a:ext cx="1441450" cy="1238250"/>
          </a:xfrm>
          <a:prstGeom prst="rect">
            <a:avLst/>
          </a:prstGeom>
          <a:noFill/>
          <a:ln w="9525">
            <a:solidFill>
              <a:schemeClr val="tx1"/>
            </a:solidFill>
            <a:miter lim="800000"/>
            <a:headEnd/>
            <a:tailEnd/>
          </a:ln>
        </p:spPr>
      </p:pic>
      <p:pic>
        <p:nvPicPr>
          <p:cNvPr id="15369" name="Picture 18"/>
          <p:cNvPicPr>
            <a:picLocks noChangeAspect="1" noChangeArrowheads="1"/>
          </p:cNvPicPr>
          <p:nvPr/>
        </p:nvPicPr>
        <p:blipFill>
          <a:blip r:embed="rId6" cstate="print"/>
          <a:srcRect/>
          <a:stretch>
            <a:fillRect/>
          </a:stretch>
        </p:blipFill>
        <p:spPr bwMode="auto">
          <a:xfrm>
            <a:off x="279400" y="3062288"/>
            <a:ext cx="1441450" cy="1249362"/>
          </a:xfrm>
          <a:prstGeom prst="rect">
            <a:avLst/>
          </a:prstGeom>
          <a:noFill/>
          <a:ln w="9525">
            <a:solidFill>
              <a:schemeClr val="tx1"/>
            </a:solidFill>
            <a:miter lim="800000"/>
            <a:headEnd/>
            <a:tailEnd/>
          </a:ln>
        </p:spPr>
      </p:pic>
      <p:sp>
        <p:nvSpPr>
          <p:cNvPr id="15370" name="Text Box 22"/>
          <p:cNvSpPr txBox="1">
            <a:spLocks noChangeArrowheads="1"/>
          </p:cNvSpPr>
          <p:nvPr/>
        </p:nvSpPr>
        <p:spPr bwMode="auto">
          <a:xfrm>
            <a:off x="265113" y="4738688"/>
            <a:ext cx="1452562" cy="646112"/>
          </a:xfrm>
          <a:prstGeom prst="rect">
            <a:avLst/>
          </a:prstGeom>
          <a:noFill/>
          <a:ln w="9525">
            <a:noFill/>
            <a:miter lim="800000"/>
            <a:headEnd/>
            <a:tailEnd/>
          </a:ln>
        </p:spPr>
        <p:txBody>
          <a:bodyPr wrap="none" lIns="91430" tIns="45715" rIns="91430" bIns="45715">
            <a:spAutoFit/>
          </a:bodyPr>
          <a:lstStyle/>
          <a:p>
            <a:pPr algn="ctr"/>
            <a:r>
              <a:rPr lang="ru-RU" sz="1200" b="1">
                <a:solidFill>
                  <a:schemeClr val="bg1"/>
                </a:solidFill>
              </a:rPr>
              <a:t>Дымовые </a:t>
            </a:r>
          </a:p>
          <a:p>
            <a:pPr algn="ctr"/>
            <a:r>
              <a:rPr lang="ru-RU" sz="1200" b="1">
                <a:solidFill>
                  <a:schemeClr val="bg1"/>
                </a:solidFill>
              </a:rPr>
              <a:t>аспирационные </a:t>
            </a:r>
          </a:p>
          <a:p>
            <a:pPr algn="ctr"/>
            <a:r>
              <a:rPr lang="ru-RU" sz="1200" b="1">
                <a:solidFill>
                  <a:schemeClr val="bg1"/>
                </a:solidFill>
              </a:rPr>
              <a:t>системы</a:t>
            </a:r>
            <a:endParaRPr lang="en-US" sz="1200" b="1">
              <a:solidFill>
                <a:schemeClr val="bg1"/>
              </a:solidFill>
            </a:endParaRPr>
          </a:p>
        </p:txBody>
      </p:sp>
      <p:sp>
        <p:nvSpPr>
          <p:cNvPr id="15371" name="Text Box 23"/>
          <p:cNvSpPr txBox="1">
            <a:spLocks noChangeArrowheads="1"/>
          </p:cNvSpPr>
          <p:nvPr/>
        </p:nvSpPr>
        <p:spPr bwMode="auto">
          <a:xfrm>
            <a:off x="2654300" y="4738688"/>
            <a:ext cx="1452563" cy="646112"/>
          </a:xfrm>
          <a:prstGeom prst="rect">
            <a:avLst/>
          </a:prstGeom>
          <a:noFill/>
          <a:ln w="9525">
            <a:noFill/>
            <a:miter lim="800000"/>
            <a:headEnd/>
            <a:tailEnd/>
          </a:ln>
        </p:spPr>
        <p:txBody>
          <a:bodyPr wrap="none" lIns="91430" tIns="45715" rIns="91430" bIns="45715">
            <a:spAutoFit/>
          </a:bodyPr>
          <a:lstStyle/>
          <a:p>
            <a:pPr algn="ctr"/>
            <a:r>
              <a:rPr lang="ru-RU" sz="1200" b="1">
                <a:solidFill>
                  <a:schemeClr val="bg1"/>
                </a:solidFill>
              </a:rPr>
              <a:t>Газовые </a:t>
            </a:r>
          </a:p>
          <a:p>
            <a:pPr algn="ctr"/>
            <a:r>
              <a:rPr lang="ru-RU" sz="1200" b="1">
                <a:solidFill>
                  <a:schemeClr val="bg1"/>
                </a:solidFill>
              </a:rPr>
              <a:t>аспирационные </a:t>
            </a:r>
          </a:p>
          <a:p>
            <a:pPr algn="ctr"/>
            <a:r>
              <a:rPr lang="ru-RU" sz="1200" b="1">
                <a:solidFill>
                  <a:schemeClr val="bg1"/>
                </a:solidFill>
              </a:rPr>
              <a:t>системы</a:t>
            </a:r>
            <a:endParaRPr lang="en-US" sz="1200" b="1">
              <a:solidFill>
                <a:schemeClr val="bg1"/>
              </a:solidFill>
            </a:endParaRPr>
          </a:p>
        </p:txBody>
      </p:sp>
      <p:sp>
        <p:nvSpPr>
          <p:cNvPr id="15372" name="Text Box 24"/>
          <p:cNvSpPr txBox="1">
            <a:spLocks noChangeArrowheads="1"/>
          </p:cNvSpPr>
          <p:nvPr/>
        </p:nvSpPr>
        <p:spPr bwMode="auto">
          <a:xfrm>
            <a:off x="4787900" y="4572000"/>
            <a:ext cx="1922463" cy="830263"/>
          </a:xfrm>
          <a:prstGeom prst="rect">
            <a:avLst/>
          </a:prstGeom>
          <a:noFill/>
          <a:ln w="9525">
            <a:noFill/>
            <a:miter lim="800000"/>
            <a:headEnd/>
            <a:tailEnd/>
          </a:ln>
        </p:spPr>
        <p:txBody>
          <a:bodyPr lIns="91430" tIns="45715" rIns="91430" bIns="45715">
            <a:spAutoFit/>
          </a:bodyPr>
          <a:lstStyle/>
          <a:p>
            <a:pPr algn="ctr"/>
            <a:r>
              <a:rPr lang="ru-RU" sz="1200" b="1">
                <a:solidFill>
                  <a:schemeClr val="bg1"/>
                </a:solidFill>
              </a:rPr>
              <a:t>Защита периметра</a:t>
            </a:r>
            <a:endParaRPr lang="nl-BE" sz="1200" b="1">
              <a:solidFill>
                <a:schemeClr val="bg1"/>
              </a:solidFill>
            </a:endParaRPr>
          </a:p>
          <a:p>
            <a:pPr algn="ctr"/>
            <a:endParaRPr lang="nl-BE" sz="1200" b="1">
              <a:solidFill>
                <a:schemeClr val="bg1"/>
              </a:solidFill>
            </a:endParaRPr>
          </a:p>
          <a:p>
            <a:pPr algn="ctr"/>
            <a:r>
              <a:rPr lang="ru-RU" sz="1200" b="1">
                <a:solidFill>
                  <a:schemeClr val="bg1"/>
                </a:solidFill>
              </a:rPr>
              <a:t>Удаленная верификация видео</a:t>
            </a:r>
            <a:endParaRPr lang="en-US" sz="1200" b="1">
              <a:solidFill>
                <a:schemeClr val="bg1"/>
              </a:solidFill>
            </a:endParaRPr>
          </a:p>
        </p:txBody>
      </p:sp>
      <p:sp>
        <p:nvSpPr>
          <p:cNvPr id="15373" name="Text Box 25"/>
          <p:cNvSpPr txBox="1">
            <a:spLocks noChangeArrowheads="1"/>
          </p:cNvSpPr>
          <p:nvPr/>
        </p:nvSpPr>
        <p:spPr bwMode="auto">
          <a:xfrm>
            <a:off x="7197725" y="4741863"/>
            <a:ext cx="1946275" cy="646112"/>
          </a:xfrm>
          <a:prstGeom prst="rect">
            <a:avLst/>
          </a:prstGeom>
          <a:noFill/>
          <a:ln w="9525">
            <a:noFill/>
            <a:miter lim="800000"/>
            <a:headEnd/>
            <a:tailEnd/>
          </a:ln>
        </p:spPr>
        <p:txBody>
          <a:bodyPr lIns="91430" tIns="45715" rIns="91430" bIns="45715">
            <a:spAutoFit/>
          </a:bodyPr>
          <a:lstStyle/>
          <a:p>
            <a:pPr algn="ctr"/>
            <a:r>
              <a:rPr lang="ru-RU" sz="1200" b="1">
                <a:solidFill>
                  <a:schemeClr val="bg1"/>
                </a:solidFill>
              </a:rPr>
              <a:t>Удаленная верификация видео</a:t>
            </a:r>
            <a:endParaRPr lang="en-US" sz="1200" b="1">
              <a:solidFill>
                <a:schemeClr val="bg1"/>
              </a:solidFill>
            </a:endParaRPr>
          </a:p>
          <a:p>
            <a:pPr algn="ctr"/>
            <a:endParaRPr lang="en-US" sz="1200" b="1">
              <a:solidFill>
                <a:schemeClr val="bg1"/>
              </a:solidFill>
            </a:endParaRPr>
          </a:p>
        </p:txBody>
      </p:sp>
      <p:sp>
        <p:nvSpPr>
          <p:cNvPr id="15374" name="Title 23"/>
          <p:cNvSpPr>
            <a:spLocks noGrp="1"/>
          </p:cNvSpPr>
          <p:nvPr>
            <p:ph type="title"/>
          </p:nvPr>
        </p:nvSpPr>
        <p:spPr>
          <a:xfrm>
            <a:off x="228600" y="511175"/>
            <a:ext cx="8686800" cy="685800"/>
          </a:xfrm>
        </p:spPr>
        <p:txBody>
          <a:bodyPr lIns="91440" tIns="45720" rIns="91440" bIns="45720"/>
          <a:lstStyle/>
          <a:p>
            <a:r>
              <a:rPr lang="ru-RU" smtClean="0">
                <a:solidFill>
                  <a:srgbClr val="C00000"/>
                </a:solidFill>
              </a:rPr>
              <a:t>Всемирно известные бренды</a:t>
            </a:r>
            <a:endParaRPr lang="en-US" smtClean="0">
              <a:solidFill>
                <a:srgbClr val="C00000"/>
              </a:solidFill>
            </a:endParaRPr>
          </a:p>
        </p:txBody>
      </p:sp>
      <p:pic>
        <p:nvPicPr>
          <p:cNvPr id="15375" name="Picture 23"/>
          <p:cNvPicPr>
            <a:picLocks noChangeAspect="1"/>
          </p:cNvPicPr>
          <p:nvPr/>
        </p:nvPicPr>
        <p:blipFill>
          <a:blip r:embed="rId7" cstate="print"/>
          <a:srcRect/>
          <a:stretch>
            <a:fillRect/>
          </a:stretch>
        </p:blipFill>
        <p:spPr bwMode="auto">
          <a:xfrm>
            <a:off x="179388" y="1773238"/>
            <a:ext cx="1622425" cy="538162"/>
          </a:xfrm>
          <a:prstGeom prst="rect">
            <a:avLst/>
          </a:prstGeom>
          <a:noFill/>
          <a:ln w="9525">
            <a:noFill/>
            <a:miter lim="800000"/>
            <a:headEnd/>
            <a:tailEnd/>
          </a:ln>
        </p:spPr>
      </p:pic>
      <p:pic>
        <p:nvPicPr>
          <p:cNvPr id="15376" name="Picture 16"/>
          <p:cNvPicPr>
            <a:picLocks noChangeAspect="1"/>
          </p:cNvPicPr>
          <p:nvPr/>
        </p:nvPicPr>
        <p:blipFill>
          <a:blip r:embed="rId8" cstate="print"/>
          <a:srcRect/>
          <a:stretch>
            <a:fillRect/>
          </a:stretch>
        </p:blipFill>
        <p:spPr bwMode="auto">
          <a:xfrm>
            <a:off x="2765425" y="1773238"/>
            <a:ext cx="1152525" cy="547687"/>
          </a:xfrm>
          <a:prstGeom prst="rect">
            <a:avLst/>
          </a:prstGeom>
          <a:noFill/>
          <a:ln w="9525">
            <a:noFill/>
            <a:miter lim="800000"/>
            <a:headEnd/>
            <a:tailEnd/>
          </a:ln>
        </p:spPr>
      </p:pic>
      <p:pic>
        <p:nvPicPr>
          <p:cNvPr id="15377" name="Picture 13"/>
          <p:cNvPicPr>
            <a:picLocks noChangeAspect="1"/>
          </p:cNvPicPr>
          <p:nvPr/>
        </p:nvPicPr>
        <p:blipFill>
          <a:blip r:embed="rId9" cstate="print"/>
          <a:srcRect/>
          <a:stretch>
            <a:fillRect/>
          </a:stretch>
        </p:blipFill>
        <p:spPr bwMode="auto">
          <a:xfrm>
            <a:off x="4867275" y="1773238"/>
            <a:ext cx="1550988" cy="503237"/>
          </a:xfrm>
          <a:prstGeom prst="rect">
            <a:avLst/>
          </a:prstGeom>
          <a:noFill/>
          <a:ln w="9525">
            <a:noFill/>
            <a:miter lim="800000"/>
            <a:headEnd/>
            <a:tailEnd/>
          </a:ln>
        </p:spPr>
      </p:pic>
      <p:pic>
        <p:nvPicPr>
          <p:cNvPr id="15378" name="Picture 14"/>
          <p:cNvPicPr>
            <a:picLocks noChangeAspect="1"/>
          </p:cNvPicPr>
          <p:nvPr/>
        </p:nvPicPr>
        <p:blipFill>
          <a:blip r:embed="rId10" cstate="print"/>
          <a:srcRect/>
          <a:stretch>
            <a:fillRect/>
          </a:stretch>
        </p:blipFill>
        <p:spPr bwMode="auto">
          <a:xfrm>
            <a:off x="7524750" y="1765300"/>
            <a:ext cx="1150938" cy="5207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2"/>
          <p:cNvSpPr>
            <a:spLocks noGrp="1"/>
          </p:cNvSpPr>
          <p:nvPr>
            <p:ph type="title"/>
          </p:nvPr>
        </p:nvSpPr>
        <p:spPr/>
        <p:txBody>
          <a:bodyPr/>
          <a:lstStyle/>
          <a:p>
            <a:r>
              <a:rPr lang="ru-RU" dirty="0" smtClean="0">
                <a:solidFill>
                  <a:srgbClr val="C00000"/>
                </a:solidFill>
              </a:rPr>
              <a:t>Рынки</a:t>
            </a:r>
            <a:r>
              <a:rPr lang="en-GB" dirty="0" smtClean="0">
                <a:solidFill>
                  <a:srgbClr val="C00000"/>
                </a:solidFill>
              </a:rPr>
              <a:t>:</a:t>
            </a:r>
          </a:p>
        </p:txBody>
      </p:sp>
      <p:sp>
        <p:nvSpPr>
          <p:cNvPr id="53251" name="Fußzeilenplatzhalt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mtClean="0"/>
              <a:t>© Xtralis Pty. Ltd. ─ Confidential Information</a:t>
            </a:r>
          </a:p>
        </p:txBody>
      </p:sp>
      <p:sp>
        <p:nvSpPr>
          <p:cNvPr id="53252"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05FE42-349F-4AAD-AE00-27B5420F3EFD}" type="slidenum">
              <a:rPr lang="en-GB" smtClean="0"/>
              <a:pPr fontAlgn="base">
                <a:spcBef>
                  <a:spcPct val="0"/>
                </a:spcBef>
                <a:spcAft>
                  <a:spcPct val="0"/>
                </a:spcAft>
              </a:pPr>
              <a:t>40</a:t>
            </a:fld>
            <a:endParaRPr lang="en-GB" smtClean="0"/>
          </a:p>
        </p:txBody>
      </p:sp>
      <p:sp>
        <p:nvSpPr>
          <p:cNvPr id="53253" name="AutoShape 2" descr="https://webmail.xtralis.com/owa/attachment.ashx?id=RgAAAAANwLzsUyDBRarxTMAA4i8OBwAGlL8cpQHESoRSh3KLsyOuACXVGcqMAAAGlL8cpQHESoRSh3KLsyOuAFBwBToFAAAJ&amp;attcnt=1&amp;attid0=EAC62OGgc4YVT5Rjw%2bVgI3fO"/>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sp>
        <p:nvSpPr>
          <p:cNvPr id="7" name="Content Placeholder 1"/>
          <p:cNvSpPr>
            <a:spLocks noGrp="1"/>
          </p:cNvSpPr>
          <p:nvPr>
            <p:ph idx="1"/>
          </p:nvPr>
        </p:nvSpPr>
        <p:spPr>
          <a:xfrm>
            <a:off x="228600" y="1295400"/>
            <a:ext cx="8686800" cy="5029200"/>
          </a:xfrm>
        </p:spPr>
        <p:txBody>
          <a:bodyPr/>
          <a:lstStyle/>
          <a:p>
            <a:r>
              <a:rPr lang="ru-RU" dirty="0" smtClean="0"/>
              <a:t>Нефтегазовая индустрия:</a:t>
            </a:r>
            <a:endParaRPr lang="nl-BE" dirty="0" smtClean="0"/>
          </a:p>
          <a:p>
            <a:pPr lvl="1"/>
            <a:r>
              <a:rPr lang="ru-RU" sz="2000" dirty="0" smtClean="0"/>
              <a:t>Платформы по добыче нефти и газа, обогатительные комбинаты</a:t>
            </a:r>
            <a:endParaRPr lang="nl-BE" sz="2000" dirty="0" smtClean="0"/>
          </a:p>
          <a:p>
            <a:pPr lvl="1"/>
            <a:r>
              <a:rPr lang="ru-RU" sz="2000" dirty="0" err="1" smtClean="0"/>
              <a:t>Бензино</a:t>
            </a:r>
            <a:r>
              <a:rPr lang="ru-RU" sz="2000" dirty="0" smtClean="0"/>
              <a:t>-, </a:t>
            </a:r>
            <a:r>
              <a:rPr lang="ru-RU" sz="2000" dirty="0" err="1" smtClean="0"/>
              <a:t>керосино</a:t>
            </a:r>
            <a:r>
              <a:rPr lang="ru-RU" sz="2000" dirty="0" smtClean="0"/>
              <a:t>- и нефтехранилища</a:t>
            </a:r>
            <a:endParaRPr lang="nl-BE" sz="2000" dirty="0" smtClean="0"/>
          </a:p>
          <a:p>
            <a:pPr lvl="1"/>
            <a:r>
              <a:rPr lang="ru-RU" sz="2000" dirty="0" smtClean="0"/>
              <a:t>Насосные станции (ж/</a:t>
            </a:r>
            <a:r>
              <a:rPr lang="ru-RU" sz="2000" dirty="0" err="1" smtClean="0"/>
              <a:t>д</a:t>
            </a:r>
            <a:r>
              <a:rPr lang="ru-RU" sz="2000" dirty="0" smtClean="0"/>
              <a:t>, порты, трубопроводы)</a:t>
            </a:r>
            <a:endParaRPr lang="nl-BE" sz="2000" dirty="0" smtClean="0"/>
          </a:p>
          <a:p>
            <a:r>
              <a:rPr lang="ru-RU" dirty="0" smtClean="0"/>
              <a:t>Химическая индустрия</a:t>
            </a:r>
            <a:endParaRPr lang="nl-BE" dirty="0" smtClean="0"/>
          </a:p>
          <a:p>
            <a:pPr lvl="1"/>
            <a:r>
              <a:rPr lang="ru-RU" sz="2000" dirty="0" smtClean="0"/>
              <a:t>Химические лаборатории</a:t>
            </a:r>
            <a:endParaRPr lang="nl-BE" sz="2000" dirty="0" smtClean="0"/>
          </a:p>
          <a:p>
            <a:pPr lvl="1"/>
            <a:r>
              <a:rPr lang="ru-RU" sz="2000" dirty="0" smtClean="0"/>
              <a:t>Химическое производство</a:t>
            </a:r>
          </a:p>
          <a:p>
            <a:pPr lvl="1"/>
            <a:r>
              <a:rPr lang="ru-RU" sz="2000" dirty="0" smtClean="0"/>
              <a:t>Производство и склады пиротехники</a:t>
            </a:r>
          </a:p>
          <a:p>
            <a:r>
              <a:rPr lang="ru-RU" dirty="0" smtClean="0"/>
              <a:t>Другое</a:t>
            </a:r>
            <a:endParaRPr lang="nl-BE" dirty="0" smtClean="0"/>
          </a:p>
          <a:p>
            <a:pPr lvl="1"/>
            <a:r>
              <a:rPr lang="ru-RU" sz="2000" dirty="0" smtClean="0"/>
              <a:t>Трансформаторные электроподстанции</a:t>
            </a:r>
            <a:endParaRPr lang="nl-BE" sz="2000" dirty="0" smtClean="0"/>
          </a:p>
          <a:p>
            <a:pPr lvl="1"/>
            <a:r>
              <a:rPr lang="ru-RU" sz="2000" dirty="0" smtClean="0"/>
              <a:t>Авиационные ангары и паркинги для нефтевозов</a:t>
            </a:r>
          </a:p>
          <a:p>
            <a:pPr lvl="1"/>
            <a:r>
              <a:rPr lang="ru-RU" sz="2000" dirty="0" smtClean="0"/>
              <a:t>Обрабатывающая промышленность</a:t>
            </a:r>
          </a:p>
          <a:p>
            <a:pPr lvl="1">
              <a:buNone/>
            </a:pPr>
            <a:endParaRPr lang="ru-RU" sz="2000" dirty="0" smtClean="0"/>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buClr>
                <a:srgbClr val="FF0000"/>
              </a:buClr>
              <a:buFont typeface="Arial" pitchFamily="34" charset="0"/>
              <a:buChar char="•"/>
              <a:defRPr/>
            </a:pPr>
            <a:r>
              <a:rPr lang="en-GB" sz="2500" dirty="0" smtClean="0"/>
              <a:t>„</a:t>
            </a:r>
            <a:r>
              <a:rPr lang="ru-RU" sz="2500" dirty="0" smtClean="0">
                <a:solidFill>
                  <a:srgbClr val="FF0000"/>
                </a:solidFill>
              </a:rPr>
              <a:t>Цепь</a:t>
            </a:r>
            <a:r>
              <a:rPr lang="ru-RU" sz="2500" dirty="0" smtClean="0"/>
              <a:t>, в которой любой</a:t>
            </a:r>
            <a:r>
              <a:rPr lang="en-GB" sz="2500" dirty="0" smtClean="0"/>
              <a:t> </a:t>
            </a:r>
            <a:r>
              <a:rPr lang="ru-RU" sz="2500" dirty="0" smtClean="0">
                <a:solidFill>
                  <a:srgbClr val="FF0000"/>
                </a:solidFill>
              </a:rPr>
              <a:t>искровой</a:t>
            </a:r>
            <a:r>
              <a:rPr lang="en-GB" sz="2500" dirty="0" smtClean="0"/>
              <a:t> </a:t>
            </a:r>
            <a:r>
              <a:rPr lang="ru-RU" sz="2500" dirty="0" smtClean="0"/>
              <a:t>или любой</a:t>
            </a:r>
            <a:r>
              <a:rPr lang="en-GB" sz="2500" dirty="0" smtClean="0"/>
              <a:t> </a:t>
            </a:r>
            <a:r>
              <a:rPr lang="ru-RU" sz="2500" dirty="0" smtClean="0">
                <a:solidFill>
                  <a:srgbClr val="FF0000"/>
                </a:solidFill>
              </a:rPr>
              <a:t>тепловой эффект,</a:t>
            </a:r>
            <a:r>
              <a:rPr lang="en-GB" sz="2500" dirty="0" smtClean="0"/>
              <a:t> </a:t>
            </a:r>
            <a:r>
              <a:rPr lang="ru-RU" sz="2500" dirty="0" smtClean="0"/>
              <a:t>сгенерированный</a:t>
            </a:r>
            <a:r>
              <a:rPr lang="en-GB" sz="2500" dirty="0" smtClean="0"/>
              <a:t> </a:t>
            </a:r>
            <a:r>
              <a:rPr lang="ru-RU" sz="2500" dirty="0" smtClean="0">
                <a:solidFill>
                  <a:srgbClr val="FF0000"/>
                </a:solidFill>
              </a:rPr>
              <a:t>условиями, изложенными в этом стандарте</a:t>
            </a:r>
            <a:r>
              <a:rPr lang="en-GB" sz="2500" dirty="0" smtClean="0"/>
              <a:t>, </a:t>
            </a:r>
            <a:r>
              <a:rPr lang="ru-RU" sz="2500" dirty="0" smtClean="0"/>
              <a:t>и которые включают </a:t>
            </a:r>
            <a:r>
              <a:rPr lang="ru-RU" sz="2500" dirty="0" smtClean="0">
                <a:solidFill>
                  <a:srgbClr val="FF0000"/>
                </a:solidFill>
              </a:rPr>
              <a:t>штатную эксплуатацию</a:t>
            </a:r>
            <a:r>
              <a:rPr lang="en-GB" sz="2500" dirty="0" smtClean="0">
                <a:solidFill>
                  <a:srgbClr val="FF0000"/>
                </a:solidFill>
              </a:rPr>
              <a:t> </a:t>
            </a:r>
            <a:r>
              <a:rPr lang="ru-RU" sz="2500" dirty="0" smtClean="0"/>
              <a:t>и</a:t>
            </a:r>
            <a:r>
              <a:rPr lang="en-GB" sz="2500" dirty="0" smtClean="0"/>
              <a:t> </a:t>
            </a:r>
            <a:r>
              <a:rPr lang="ru-RU" sz="2500" dirty="0" smtClean="0">
                <a:solidFill>
                  <a:srgbClr val="FF0000"/>
                </a:solidFill>
              </a:rPr>
              <a:t>и определенные внештатные условия</a:t>
            </a:r>
            <a:r>
              <a:rPr lang="en-GB" sz="2500" dirty="0" smtClean="0"/>
              <a:t>, </a:t>
            </a:r>
            <a:r>
              <a:rPr lang="ru-RU" sz="2500" dirty="0" smtClean="0"/>
              <a:t>не может привести к воспламенению заданных</a:t>
            </a:r>
            <a:r>
              <a:rPr lang="en-GB" sz="2500" dirty="0" smtClean="0"/>
              <a:t> </a:t>
            </a:r>
            <a:r>
              <a:rPr lang="ru-RU" sz="2500" dirty="0" smtClean="0">
                <a:solidFill>
                  <a:srgbClr val="FF0000"/>
                </a:solidFill>
              </a:rPr>
              <a:t>взрывоопасных газов</a:t>
            </a:r>
            <a:r>
              <a:rPr lang="en-GB" sz="2500" dirty="0" smtClean="0"/>
              <a:t>”.</a:t>
            </a:r>
          </a:p>
          <a:p>
            <a:pPr marL="0" indent="0">
              <a:buClr>
                <a:srgbClr val="FF0000"/>
              </a:buClr>
              <a:buFontTx/>
              <a:buNone/>
              <a:defRPr/>
            </a:pPr>
            <a:endParaRPr lang="en-GB" dirty="0"/>
          </a:p>
        </p:txBody>
      </p:sp>
      <p:sp>
        <p:nvSpPr>
          <p:cNvPr id="54275" name="Titel 2"/>
          <p:cNvSpPr>
            <a:spLocks noGrp="1"/>
          </p:cNvSpPr>
          <p:nvPr>
            <p:ph type="title"/>
          </p:nvPr>
        </p:nvSpPr>
        <p:spPr/>
        <p:txBody>
          <a:bodyPr/>
          <a:lstStyle/>
          <a:p>
            <a:r>
              <a:rPr lang="ru-RU" dirty="0" smtClean="0">
                <a:solidFill>
                  <a:srgbClr val="C00000"/>
                </a:solidFill>
              </a:rPr>
              <a:t>Взрывобезопасность</a:t>
            </a:r>
            <a:r>
              <a:rPr lang="en-GB" dirty="0" smtClean="0">
                <a:solidFill>
                  <a:srgbClr val="C00000"/>
                </a:solidFill>
              </a:rPr>
              <a:t>: </a:t>
            </a:r>
            <a:r>
              <a:rPr lang="ru-RU" dirty="0" smtClean="0">
                <a:solidFill>
                  <a:srgbClr val="C00000"/>
                </a:solidFill>
              </a:rPr>
              <a:t>Определение взрывобезопасной электрической цепи</a:t>
            </a:r>
            <a:endParaRPr lang="en-GB" dirty="0" smtClean="0">
              <a:solidFill>
                <a:srgbClr val="C00000"/>
              </a:solidFill>
            </a:endParaRPr>
          </a:p>
        </p:txBody>
      </p:sp>
      <p:sp>
        <p:nvSpPr>
          <p:cNvPr id="54276" name="Fußzeilenplatzhalt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t>© Xtralis Pty. Ltd. ─ Confidential Information</a:t>
            </a:r>
          </a:p>
        </p:txBody>
      </p:sp>
      <p:sp>
        <p:nvSpPr>
          <p:cNvPr id="54277"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9BDDC4-8415-45C0-8C9A-4B8D9838CA76}" type="slidenum">
              <a:rPr lang="en-GB" smtClean="0"/>
              <a:pPr fontAlgn="base">
                <a:spcBef>
                  <a:spcPct val="0"/>
                </a:spcBef>
                <a:spcAft>
                  <a:spcPct val="0"/>
                </a:spcAft>
              </a:pPr>
              <a:t>41</a:t>
            </a:fld>
            <a:endParaRPr lang="en-GB" smtClean="0"/>
          </a:p>
        </p:txBody>
      </p:sp>
      <p:pic>
        <p:nvPicPr>
          <p:cNvPr id="54278" name="Picture 3"/>
          <p:cNvPicPr>
            <a:picLocks noChangeAspect="1" noChangeArrowheads="1"/>
          </p:cNvPicPr>
          <p:nvPr/>
        </p:nvPicPr>
        <p:blipFill>
          <a:blip r:embed="rId2" cstate="print"/>
          <a:srcRect/>
          <a:stretch>
            <a:fillRect/>
          </a:stretch>
        </p:blipFill>
        <p:spPr bwMode="auto">
          <a:xfrm>
            <a:off x="6022975" y="4192588"/>
            <a:ext cx="2354263" cy="1979612"/>
          </a:xfrm>
          <a:prstGeom prst="rect">
            <a:avLst/>
          </a:prstGeom>
          <a:noFill/>
          <a:ln w="9525">
            <a:noFill/>
            <a:round/>
            <a:headEnd/>
            <a:tailEnd/>
          </a:ln>
        </p:spPr>
      </p:pic>
      <p:sp>
        <p:nvSpPr>
          <p:cNvPr id="54279" name="Rechteck 6"/>
          <p:cNvSpPr>
            <a:spLocks noChangeArrowheads="1"/>
          </p:cNvSpPr>
          <p:nvPr/>
        </p:nvSpPr>
        <p:spPr bwMode="auto">
          <a:xfrm>
            <a:off x="539750" y="5516563"/>
            <a:ext cx="3461845" cy="461665"/>
          </a:xfrm>
          <a:prstGeom prst="rect">
            <a:avLst/>
          </a:prstGeom>
          <a:noFill/>
          <a:ln w="9525">
            <a:noFill/>
            <a:miter lim="800000"/>
            <a:headEnd/>
            <a:tailEnd/>
          </a:ln>
        </p:spPr>
        <p:txBody>
          <a:bodyPr wrap="none">
            <a:spAutoFit/>
          </a:bodyPr>
          <a:lstStyle/>
          <a:p>
            <a:r>
              <a:rPr lang="ru-RU" dirty="0" smtClean="0"/>
              <a:t>Источник</a:t>
            </a:r>
            <a:r>
              <a:rPr lang="en-GB" dirty="0" smtClean="0"/>
              <a:t>: </a:t>
            </a:r>
            <a:r>
              <a:rPr lang="en-GB" dirty="0"/>
              <a:t>EN 60079-11</a:t>
            </a: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r>
              <a:rPr lang="ru-RU" dirty="0" smtClean="0">
                <a:solidFill>
                  <a:srgbClr val="C00000"/>
                </a:solidFill>
              </a:rPr>
              <a:t>Соответствие стандартам</a:t>
            </a:r>
            <a:endParaRPr lang="en-US" dirty="0" smtClean="0">
              <a:solidFill>
                <a:srgbClr val="C00000"/>
              </a:solidFill>
            </a:endParaRPr>
          </a:p>
        </p:txBody>
      </p:sp>
      <p:sp>
        <p:nvSpPr>
          <p:cNvPr id="55299" name="Rectangle 7"/>
          <p:cNvSpPr>
            <a:spLocks noChangeArrowheads="1"/>
          </p:cNvSpPr>
          <p:nvPr/>
        </p:nvSpPr>
        <p:spPr bwMode="auto">
          <a:xfrm>
            <a:off x="1760538" y="2236788"/>
            <a:ext cx="1155700" cy="396875"/>
          </a:xfrm>
          <a:prstGeom prst="rect">
            <a:avLst/>
          </a:prstGeom>
          <a:noFill/>
          <a:ln w="9525">
            <a:noFill/>
            <a:miter lim="800000"/>
            <a:headEnd/>
            <a:tailEnd/>
          </a:ln>
        </p:spPr>
        <p:txBody>
          <a:bodyPr/>
          <a:lstStyle/>
          <a:p>
            <a:endParaRPr lang="uk-UA"/>
          </a:p>
        </p:txBody>
      </p:sp>
      <p:sp>
        <p:nvSpPr>
          <p:cNvPr id="55300" name="Rectangle 8"/>
          <p:cNvSpPr>
            <a:spLocks noChangeArrowheads="1"/>
          </p:cNvSpPr>
          <p:nvPr/>
        </p:nvSpPr>
        <p:spPr bwMode="auto">
          <a:xfrm>
            <a:off x="1825625" y="2270125"/>
            <a:ext cx="1039813" cy="338138"/>
          </a:xfrm>
          <a:prstGeom prst="rect">
            <a:avLst/>
          </a:prstGeom>
          <a:noFill/>
          <a:ln w="9525">
            <a:noFill/>
            <a:miter lim="800000"/>
            <a:headEnd/>
            <a:tailEnd/>
          </a:ln>
        </p:spPr>
        <p:txBody>
          <a:bodyPr wrap="none" lIns="0" tIns="0" rIns="0" bIns="0">
            <a:spAutoFit/>
          </a:bodyPr>
          <a:lstStyle/>
          <a:p>
            <a:r>
              <a:rPr lang="en-US" sz="1900" b="1" dirty="0">
                <a:solidFill>
                  <a:srgbClr val="3C3C3C"/>
                </a:solidFill>
              </a:rPr>
              <a:t>ADPRO</a:t>
            </a:r>
            <a:endParaRPr lang="en-US" dirty="0"/>
          </a:p>
        </p:txBody>
      </p:sp>
      <p:sp>
        <p:nvSpPr>
          <p:cNvPr id="55301" name="Rectangle 9"/>
          <p:cNvSpPr>
            <a:spLocks noChangeArrowheads="1"/>
          </p:cNvSpPr>
          <p:nvPr/>
        </p:nvSpPr>
        <p:spPr bwMode="auto">
          <a:xfrm>
            <a:off x="2678113" y="2336800"/>
            <a:ext cx="209550" cy="236538"/>
          </a:xfrm>
          <a:prstGeom prst="rect">
            <a:avLst/>
          </a:prstGeom>
          <a:noFill/>
          <a:ln w="9525">
            <a:noFill/>
            <a:miter lim="800000"/>
            <a:headEnd/>
            <a:tailEnd/>
          </a:ln>
        </p:spPr>
        <p:txBody>
          <a:bodyPr wrap="none" lIns="0" tIns="0" rIns="0" bIns="0">
            <a:spAutoFit/>
          </a:bodyPr>
          <a:lstStyle/>
          <a:p>
            <a:r>
              <a:rPr lang="en-US" sz="1300">
                <a:solidFill>
                  <a:srgbClr val="3C3C3C"/>
                </a:solidFill>
              </a:rPr>
              <a:t>®</a:t>
            </a:r>
            <a:endParaRPr lang="en-US"/>
          </a:p>
        </p:txBody>
      </p:sp>
      <p:sp>
        <p:nvSpPr>
          <p:cNvPr id="55302" name="Rectangle 10"/>
          <p:cNvSpPr>
            <a:spLocks noChangeArrowheads="1"/>
          </p:cNvSpPr>
          <p:nvPr/>
        </p:nvSpPr>
        <p:spPr bwMode="auto">
          <a:xfrm>
            <a:off x="1747838" y="2660650"/>
            <a:ext cx="3363912" cy="449263"/>
          </a:xfrm>
          <a:prstGeom prst="rect">
            <a:avLst/>
          </a:prstGeom>
          <a:noFill/>
          <a:ln w="9525">
            <a:noFill/>
            <a:miter lim="800000"/>
            <a:headEnd/>
            <a:tailEnd/>
          </a:ln>
        </p:spPr>
        <p:txBody>
          <a:bodyPr/>
          <a:lstStyle/>
          <a:p>
            <a:endParaRPr lang="uk-UA"/>
          </a:p>
        </p:txBody>
      </p:sp>
      <p:sp>
        <p:nvSpPr>
          <p:cNvPr id="55303" name="Rectangle 11"/>
          <p:cNvSpPr>
            <a:spLocks noChangeArrowheads="1"/>
          </p:cNvSpPr>
          <p:nvPr/>
        </p:nvSpPr>
        <p:spPr bwMode="auto">
          <a:xfrm>
            <a:off x="1811338" y="2693988"/>
            <a:ext cx="2303131" cy="369332"/>
          </a:xfrm>
          <a:prstGeom prst="rect">
            <a:avLst/>
          </a:prstGeom>
          <a:noFill/>
          <a:ln w="9525">
            <a:noFill/>
            <a:miter lim="800000"/>
            <a:headEnd/>
            <a:tailEnd/>
          </a:ln>
        </p:spPr>
        <p:txBody>
          <a:bodyPr wrap="none" lIns="0" tIns="0" rIns="0" bIns="0">
            <a:spAutoFit/>
          </a:bodyPr>
          <a:lstStyle/>
          <a:p>
            <a:r>
              <a:rPr lang="en-US" b="1" dirty="0" smtClean="0">
                <a:solidFill>
                  <a:srgbClr val="3C3C3C"/>
                </a:solidFill>
              </a:rPr>
              <a:t>STA-454/ M2 EX</a:t>
            </a:r>
            <a:endParaRPr lang="en-US" dirty="0"/>
          </a:p>
        </p:txBody>
      </p:sp>
      <p:sp>
        <p:nvSpPr>
          <p:cNvPr id="55304" name="Rectangle 12"/>
          <p:cNvSpPr>
            <a:spLocks noChangeArrowheads="1"/>
          </p:cNvSpPr>
          <p:nvPr/>
        </p:nvSpPr>
        <p:spPr bwMode="auto">
          <a:xfrm>
            <a:off x="1752600" y="3559175"/>
            <a:ext cx="3851275" cy="469900"/>
          </a:xfrm>
          <a:prstGeom prst="rect">
            <a:avLst/>
          </a:prstGeom>
          <a:noFill/>
          <a:ln w="9525">
            <a:noFill/>
            <a:miter lim="800000"/>
            <a:headEnd/>
            <a:tailEnd/>
          </a:ln>
        </p:spPr>
        <p:txBody>
          <a:bodyPr/>
          <a:lstStyle/>
          <a:p>
            <a:endParaRPr lang="uk-UA"/>
          </a:p>
        </p:txBody>
      </p:sp>
      <p:sp>
        <p:nvSpPr>
          <p:cNvPr id="55305" name="Rectangle 13"/>
          <p:cNvSpPr>
            <a:spLocks noChangeArrowheads="1"/>
          </p:cNvSpPr>
          <p:nvPr/>
        </p:nvSpPr>
        <p:spPr bwMode="auto">
          <a:xfrm>
            <a:off x="1817688" y="3592513"/>
            <a:ext cx="2005012" cy="236537"/>
          </a:xfrm>
          <a:prstGeom prst="rect">
            <a:avLst/>
          </a:prstGeom>
          <a:noFill/>
          <a:ln w="9525">
            <a:noFill/>
            <a:miter lim="800000"/>
            <a:headEnd/>
            <a:tailEnd/>
          </a:ln>
        </p:spPr>
        <p:txBody>
          <a:bodyPr wrap="none" lIns="0" tIns="0" rIns="0" bIns="0">
            <a:spAutoFit/>
          </a:bodyPr>
          <a:lstStyle/>
          <a:p>
            <a:r>
              <a:rPr lang="en-US" sz="1300">
                <a:solidFill>
                  <a:srgbClr val="3C3C3C"/>
                </a:solidFill>
              </a:rPr>
              <a:t>Baseefa 11ATEX 0261X</a:t>
            </a:r>
            <a:endParaRPr lang="en-US"/>
          </a:p>
        </p:txBody>
      </p:sp>
      <p:sp>
        <p:nvSpPr>
          <p:cNvPr id="55306" name="Rectangle 14"/>
          <p:cNvSpPr>
            <a:spLocks noChangeArrowheads="1"/>
          </p:cNvSpPr>
          <p:nvPr/>
        </p:nvSpPr>
        <p:spPr bwMode="auto">
          <a:xfrm>
            <a:off x="3743325" y="3592513"/>
            <a:ext cx="1747838" cy="236537"/>
          </a:xfrm>
          <a:prstGeom prst="rect">
            <a:avLst/>
          </a:prstGeom>
          <a:noFill/>
          <a:ln w="9525">
            <a:noFill/>
            <a:miter lim="800000"/>
            <a:headEnd/>
            <a:tailEnd/>
          </a:ln>
        </p:spPr>
        <p:txBody>
          <a:bodyPr wrap="none" lIns="0" tIns="0" rIns="0" bIns="0">
            <a:spAutoFit/>
          </a:bodyPr>
          <a:lstStyle/>
          <a:p>
            <a:r>
              <a:rPr lang="en-US" sz="1300">
                <a:solidFill>
                  <a:srgbClr val="3C3C3C"/>
                </a:solidFill>
              </a:rPr>
              <a:t>IECEx BAS11.0127X</a:t>
            </a:r>
            <a:endParaRPr lang="en-US"/>
          </a:p>
        </p:txBody>
      </p:sp>
      <p:sp>
        <p:nvSpPr>
          <p:cNvPr id="55307" name="Rectangle 15"/>
          <p:cNvSpPr>
            <a:spLocks noChangeArrowheads="1"/>
          </p:cNvSpPr>
          <p:nvPr/>
        </p:nvSpPr>
        <p:spPr bwMode="auto">
          <a:xfrm>
            <a:off x="1817688" y="3781425"/>
            <a:ext cx="1293812" cy="236538"/>
          </a:xfrm>
          <a:prstGeom prst="rect">
            <a:avLst/>
          </a:prstGeom>
          <a:noFill/>
          <a:ln w="9525">
            <a:noFill/>
            <a:miter lim="800000"/>
            <a:headEnd/>
            <a:tailEnd/>
          </a:ln>
        </p:spPr>
        <p:txBody>
          <a:bodyPr wrap="none" lIns="0" tIns="0" rIns="0" bIns="0">
            <a:spAutoFit/>
          </a:bodyPr>
          <a:lstStyle/>
          <a:p>
            <a:r>
              <a:rPr lang="en-US" sz="1300">
                <a:solidFill>
                  <a:srgbClr val="3C3C3C"/>
                </a:solidFill>
              </a:rPr>
              <a:t>Ex ib IIC T4 Gb</a:t>
            </a:r>
            <a:endParaRPr lang="en-US"/>
          </a:p>
        </p:txBody>
      </p:sp>
      <p:sp>
        <p:nvSpPr>
          <p:cNvPr id="55308" name="Rectangle 16"/>
          <p:cNvSpPr>
            <a:spLocks noChangeArrowheads="1"/>
          </p:cNvSpPr>
          <p:nvPr/>
        </p:nvSpPr>
        <p:spPr bwMode="auto">
          <a:xfrm>
            <a:off x="3743325" y="3781425"/>
            <a:ext cx="642938" cy="236538"/>
          </a:xfrm>
          <a:prstGeom prst="rect">
            <a:avLst/>
          </a:prstGeom>
          <a:noFill/>
          <a:ln w="9525">
            <a:noFill/>
            <a:miter lim="800000"/>
            <a:headEnd/>
            <a:tailEnd/>
          </a:ln>
        </p:spPr>
        <p:txBody>
          <a:bodyPr wrap="none" lIns="0" tIns="0" rIns="0" bIns="0">
            <a:spAutoFit/>
          </a:bodyPr>
          <a:lstStyle/>
          <a:p>
            <a:r>
              <a:rPr lang="en-US" sz="1300">
                <a:solidFill>
                  <a:srgbClr val="3C3C3C"/>
                </a:solidFill>
              </a:rPr>
              <a:t>(-20°C </a:t>
            </a:r>
            <a:endParaRPr lang="en-US"/>
          </a:p>
        </p:txBody>
      </p:sp>
      <p:sp>
        <p:nvSpPr>
          <p:cNvPr id="55309" name="Rectangle 17"/>
          <p:cNvSpPr>
            <a:spLocks noChangeArrowheads="1"/>
          </p:cNvSpPr>
          <p:nvPr/>
        </p:nvSpPr>
        <p:spPr bwMode="auto">
          <a:xfrm>
            <a:off x="4259263" y="3754438"/>
            <a:ext cx="182562" cy="285750"/>
          </a:xfrm>
          <a:prstGeom prst="rect">
            <a:avLst/>
          </a:prstGeom>
          <a:noFill/>
          <a:ln w="9525">
            <a:noFill/>
            <a:miter lim="800000"/>
            <a:headEnd/>
            <a:tailEnd/>
          </a:ln>
        </p:spPr>
        <p:txBody>
          <a:bodyPr wrap="none" lIns="0" tIns="0" rIns="0" bIns="0">
            <a:spAutoFit/>
          </a:bodyPr>
          <a:lstStyle/>
          <a:p>
            <a:r>
              <a:rPr lang="en-US" sz="1300">
                <a:solidFill>
                  <a:srgbClr val="3C3C3C"/>
                </a:solidFill>
              </a:rPr>
              <a:t>≤</a:t>
            </a:r>
            <a:endParaRPr lang="en-US"/>
          </a:p>
        </p:txBody>
      </p:sp>
      <p:sp>
        <p:nvSpPr>
          <p:cNvPr id="55310" name="Rectangle 18"/>
          <p:cNvSpPr>
            <a:spLocks noChangeArrowheads="1"/>
          </p:cNvSpPr>
          <p:nvPr/>
        </p:nvSpPr>
        <p:spPr bwMode="auto">
          <a:xfrm>
            <a:off x="4349750" y="3781425"/>
            <a:ext cx="236538" cy="236538"/>
          </a:xfrm>
          <a:prstGeom prst="rect">
            <a:avLst/>
          </a:prstGeom>
          <a:noFill/>
          <a:ln w="9525">
            <a:noFill/>
            <a:miter lim="800000"/>
            <a:headEnd/>
            <a:tailEnd/>
          </a:ln>
        </p:spPr>
        <p:txBody>
          <a:bodyPr wrap="none" lIns="0" tIns="0" rIns="0" bIns="0">
            <a:spAutoFit/>
          </a:bodyPr>
          <a:lstStyle/>
          <a:p>
            <a:r>
              <a:rPr lang="en-US" sz="1300">
                <a:solidFill>
                  <a:srgbClr val="3C3C3C"/>
                </a:solidFill>
              </a:rPr>
              <a:t> T</a:t>
            </a:r>
            <a:endParaRPr lang="en-US"/>
          </a:p>
        </p:txBody>
      </p:sp>
      <p:sp>
        <p:nvSpPr>
          <p:cNvPr id="55311" name="Rectangle 19"/>
          <p:cNvSpPr>
            <a:spLocks noChangeArrowheads="1"/>
          </p:cNvSpPr>
          <p:nvPr/>
        </p:nvSpPr>
        <p:spPr bwMode="auto">
          <a:xfrm>
            <a:off x="4491038" y="3844925"/>
            <a:ext cx="139700" cy="185738"/>
          </a:xfrm>
          <a:prstGeom prst="rect">
            <a:avLst/>
          </a:prstGeom>
          <a:noFill/>
          <a:ln w="9525">
            <a:noFill/>
            <a:miter lim="800000"/>
            <a:headEnd/>
            <a:tailEnd/>
          </a:ln>
        </p:spPr>
        <p:txBody>
          <a:bodyPr wrap="none" lIns="0" tIns="0" rIns="0" bIns="0">
            <a:spAutoFit/>
          </a:bodyPr>
          <a:lstStyle/>
          <a:p>
            <a:r>
              <a:rPr lang="en-US" sz="1100">
                <a:solidFill>
                  <a:srgbClr val="3C3C3C"/>
                </a:solidFill>
              </a:rPr>
              <a:t>a</a:t>
            </a:r>
            <a:endParaRPr lang="en-US"/>
          </a:p>
        </p:txBody>
      </p:sp>
      <p:sp>
        <p:nvSpPr>
          <p:cNvPr id="55312" name="Rectangle 20"/>
          <p:cNvSpPr>
            <a:spLocks noChangeArrowheads="1"/>
          </p:cNvSpPr>
          <p:nvPr/>
        </p:nvSpPr>
        <p:spPr bwMode="auto">
          <a:xfrm>
            <a:off x="4564063" y="3781425"/>
            <a:ext cx="128587" cy="236538"/>
          </a:xfrm>
          <a:prstGeom prst="rect">
            <a:avLst/>
          </a:prstGeom>
          <a:noFill/>
          <a:ln w="9525">
            <a:noFill/>
            <a:miter lim="800000"/>
            <a:headEnd/>
            <a:tailEnd/>
          </a:ln>
        </p:spPr>
        <p:txBody>
          <a:bodyPr wrap="none" lIns="0" tIns="0" rIns="0" bIns="0">
            <a:spAutoFit/>
          </a:bodyPr>
          <a:lstStyle/>
          <a:p>
            <a:r>
              <a:rPr lang="en-US" sz="1300">
                <a:solidFill>
                  <a:srgbClr val="3C3C3C"/>
                </a:solidFill>
              </a:rPr>
              <a:t> </a:t>
            </a:r>
            <a:endParaRPr lang="en-US"/>
          </a:p>
        </p:txBody>
      </p:sp>
      <p:sp>
        <p:nvSpPr>
          <p:cNvPr id="55313" name="Rectangle 21"/>
          <p:cNvSpPr>
            <a:spLocks noChangeArrowheads="1"/>
          </p:cNvSpPr>
          <p:nvPr/>
        </p:nvSpPr>
        <p:spPr bwMode="auto">
          <a:xfrm>
            <a:off x="4610100" y="3754438"/>
            <a:ext cx="182563" cy="285750"/>
          </a:xfrm>
          <a:prstGeom prst="rect">
            <a:avLst/>
          </a:prstGeom>
          <a:noFill/>
          <a:ln w="9525">
            <a:noFill/>
            <a:miter lim="800000"/>
            <a:headEnd/>
            <a:tailEnd/>
          </a:ln>
        </p:spPr>
        <p:txBody>
          <a:bodyPr wrap="none" lIns="0" tIns="0" rIns="0" bIns="0">
            <a:spAutoFit/>
          </a:bodyPr>
          <a:lstStyle/>
          <a:p>
            <a:r>
              <a:rPr lang="en-US" sz="1300">
                <a:solidFill>
                  <a:srgbClr val="3C3C3C"/>
                </a:solidFill>
              </a:rPr>
              <a:t>≤</a:t>
            </a:r>
            <a:endParaRPr lang="en-US"/>
          </a:p>
        </p:txBody>
      </p:sp>
      <p:sp>
        <p:nvSpPr>
          <p:cNvPr id="55314" name="Rectangle 22"/>
          <p:cNvSpPr>
            <a:spLocks noChangeArrowheads="1"/>
          </p:cNvSpPr>
          <p:nvPr/>
        </p:nvSpPr>
        <p:spPr bwMode="auto">
          <a:xfrm>
            <a:off x="4699000" y="3781425"/>
            <a:ext cx="687388" cy="236538"/>
          </a:xfrm>
          <a:prstGeom prst="rect">
            <a:avLst/>
          </a:prstGeom>
          <a:noFill/>
          <a:ln w="9525">
            <a:noFill/>
            <a:miter lim="800000"/>
            <a:headEnd/>
            <a:tailEnd/>
          </a:ln>
        </p:spPr>
        <p:txBody>
          <a:bodyPr wrap="none" lIns="0" tIns="0" rIns="0" bIns="0">
            <a:spAutoFit/>
          </a:bodyPr>
          <a:lstStyle/>
          <a:p>
            <a:r>
              <a:rPr lang="en-US" sz="1300">
                <a:solidFill>
                  <a:srgbClr val="3C3C3C"/>
                </a:solidFill>
              </a:rPr>
              <a:t> +60°C)</a:t>
            </a:r>
            <a:endParaRPr lang="en-US"/>
          </a:p>
        </p:txBody>
      </p:sp>
      <p:sp>
        <p:nvSpPr>
          <p:cNvPr id="55315" name="Rectangle 23"/>
          <p:cNvSpPr>
            <a:spLocks noChangeArrowheads="1"/>
          </p:cNvSpPr>
          <p:nvPr/>
        </p:nvSpPr>
        <p:spPr bwMode="auto">
          <a:xfrm>
            <a:off x="1758950" y="5453063"/>
            <a:ext cx="5675313" cy="265112"/>
          </a:xfrm>
          <a:prstGeom prst="rect">
            <a:avLst/>
          </a:prstGeom>
          <a:noFill/>
          <a:ln w="9525">
            <a:noFill/>
            <a:miter lim="800000"/>
            <a:headEnd/>
            <a:tailEnd/>
          </a:ln>
        </p:spPr>
        <p:txBody>
          <a:bodyPr/>
          <a:lstStyle/>
          <a:p>
            <a:endParaRPr lang="uk-UA"/>
          </a:p>
        </p:txBody>
      </p:sp>
      <p:pic>
        <p:nvPicPr>
          <p:cNvPr id="55316" name="Picture 223"/>
          <p:cNvPicPr>
            <a:picLocks noChangeAspect="1" noChangeArrowheads="1"/>
          </p:cNvPicPr>
          <p:nvPr/>
        </p:nvPicPr>
        <p:blipFill>
          <a:blip r:embed="rId2" cstate="print"/>
          <a:srcRect/>
          <a:stretch>
            <a:fillRect/>
          </a:stretch>
        </p:blipFill>
        <p:spPr bwMode="auto">
          <a:xfrm>
            <a:off x="1833563" y="3081338"/>
            <a:ext cx="395287" cy="369887"/>
          </a:xfrm>
          <a:prstGeom prst="rect">
            <a:avLst/>
          </a:prstGeom>
          <a:noFill/>
          <a:ln w="9525">
            <a:noFill/>
            <a:miter lim="800000"/>
            <a:headEnd/>
            <a:tailEnd/>
          </a:ln>
        </p:spPr>
      </p:pic>
      <p:pic>
        <p:nvPicPr>
          <p:cNvPr id="55317" name="Picture 224"/>
          <p:cNvPicPr>
            <a:picLocks noChangeAspect="1" noChangeArrowheads="1"/>
          </p:cNvPicPr>
          <p:nvPr/>
        </p:nvPicPr>
        <p:blipFill>
          <a:blip r:embed="rId3" cstate="print"/>
          <a:srcRect/>
          <a:stretch>
            <a:fillRect/>
          </a:stretch>
        </p:blipFill>
        <p:spPr bwMode="auto">
          <a:xfrm>
            <a:off x="1833563" y="3081338"/>
            <a:ext cx="395287" cy="369887"/>
          </a:xfrm>
          <a:prstGeom prst="rect">
            <a:avLst/>
          </a:prstGeom>
          <a:noFill/>
          <a:ln w="9525">
            <a:noFill/>
            <a:miter lim="800000"/>
            <a:headEnd/>
            <a:tailEnd/>
          </a:ln>
        </p:spPr>
      </p:pic>
      <p:sp>
        <p:nvSpPr>
          <p:cNvPr id="55318" name="Rectangle 225"/>
          <p:cNvSpPr>
            <a:spLocks noChangeArrowheads="1"/>
          </p:cNvSpPr>
          <p:nvPr/>
        </p:nvSpPr>
        <p:spPr bwMode="auto">
          <a:xfrm>
            <a:off x="1833563" y="3081338"/>
            <a:ext cx="395287" cy="369887"/>
          </a:xfrm>
          <a:prstGeom prst="rect">
            <a:avLst/>
          </a:prstGeom>
          <a:noFill/>
          <a:ln w="9525">
            <a:noFill/>
            <a:miter lim="800000"/>
            <a:headEnd/>
            <a:tailEnd/>
          </a:ln>
        </p:spPr>
        <p:txBody>
          <a:bodyPr/>
          <a:lstStyle/>
          <a:p>
            <a:endParaRPr lang="uk-UA"/>
          </a:p>
        </p:txBody>
      </p:sp>
      <p:sp>
        <p:nvSpPr>
          <p:cNvPr id="55319" name="Rectangle 226"/>
          <p:cNvSpPr>
            <a:spLocks noChangeArrowheads="1"/>
          </p:cNvSpPr>
          <p:nvPr/>
        </p:nvSpPr>
        <p:spPr bwMode="auto">
          <a:xfrm>
            <a:off x="2209800" y="3198813"/>
            <a:ext cx="538163" cy="265112"/>
          </a:xfrm>
          <a:prstGeom prst="rect">
            <a:avLst/>
          </a:prstGeom>
          <a:noFill/>
          <a:ln w="9525">
            <a:noFill/>
            <a:miter lim="800000"/>
            <a:headEnd/>
            <a:tailEnd/>
          </a:ln>
        </p:spPr>
        <p:txBody>
          <a:bodyPr/>
          <a:lstStyle/>
          <a:p>
            <a:endParaRPr lang="uk-UA"/>
          </a:p>
        </p:txBody>
      </p:sp>
      <p:sp>
        <p:nvSpPr>
          <p:cNvPr id="55320" name="Rectangle 227"/>
          <p:cNvSpPr>
            <a:spLocks noChangeArrowheads="1"/>
          </p:cNvSpPr>
          <p:nvPr/>
        </p:nvSpPr>
        <p:spPr bwMode="auto">
          <a:xfrm>
            <a:off x="2273300" y="3232150"/>
            <a:ext cx="463550" cy="236538"/>
          </a:xfrm>
          <a:prstGeom prst="rect">
            <a:avLst/>
          </a:prstGeom>
          <a:noFill/>
          <a:ln w="9525">
            <a:noFill/>
            <a:miter lim="800000"/>
            <a:headEnd/>
            <a:tailEnd/>
          </a:ln>
        </p:spPr>
        <p:txBody>
          <a:bodyPr wrap="none" lIns="0" tIns="0" rIns="0" bIns="0">
            <a:spAutoFit/>
          </a:bodyPr>
          <a:lstStyle/>
          <a:p>
            <a:r>
              <a:rPr lang="en-US" sz="1300">
                <a:solidFill>
                  <a:srgbClr val="3C3C3C"/>
                </a:solidFill>
              </a:rPr>
              <a:t>II 2G</a:t>
            </a:r>
            <a:endParaRPr lang="en-US"/>
          </a:p>
        </p:txBody>
      </p:sp>
      <p:sp>
        <p:nvSpPr>
          <p:cNvPr id="55321" name="Freeform 228"/>
          <p:cNvSpPr>
            <a:spLocks/>
          </p:cNvSpPr>
          <p:nvPr/>
        </p:nvSpPr>
        <p:spPr bwMode="auto">
          <a:xfrm>
            <a:off x="2914650" y="3227388"/>
            <a:ext cx="180975" cy="184150"/>
          </a:xfrm>
          <a:custGeom>
            <a:avLst/>
            <a:gdLst>
              <a:gd name="T0" fmla="*/ 2147483647 w 798"/>
              <a:gd name="T1" fmla="*/ 2147483647 h 810"/>
              <a:gd name="T2" fmla="*/ 2147483647 w 798"/>
              <a:gd name="T3" fmla="*/ 2147483647 h 810"/>
              <a:gd name="T4" fmla="*/ 2147483647 w 798"/>
              <a:gd name="T5" fmla="*/ 2147483647 h 810"/>
              <a:gd name="T6" fmla="*/ 2147483647 w 798"/>
              <a:gd name="T7" fmla="*/ 2147483647 h 810"/>
              <a:gd name="T8" fmla="*/ 2147483647 w 798"/>
              <a:gd name="T9" fmla="*/ 2147483647 h 810"/>
              <a:gd name="T10" fmla="*/ 2147483647 w 798"/>
              <a:gd name="T11" fmla="*/ 2147483647 h 810"/>
              <a:gd name="T12" fmla="*/ 2147483647 w 798"/>
              <a:gd name="T13" fmla="*/ 2147483647 h 810"/>
              <a:gd name="T14" fmla="*/ 2147483647 w 798"/>
              <a:gd name="T15" fmla="*/ 2147483647 h 810"/>
              <a:gd name="T16" fmla="*/ 2147483647 w 798"/>
              <a:gd name="T17" fmla="*/ 2147483647 h 810"/>
              <a:gd name="T18" fmla="*/ 2147483647 w 798"/>
              <a:gd name="T19" fmla="*/ 2147483647 h 810"/>
              <a:gd name="T20" fmla="*/ 2147483647 w 798"/>
              <a:gd name="T21" fmla="*/ 2147483647 h 810"/>
              <a:gd name="T22" fmla="*/ 2147483647 w 798"/>
              <a:gd name="T23" fmla="*/ 2147483647 h 810"/>
              <a:gd name="T24" fmla="*/ 2147483647 w 798"/>
              <a:gd name="T25" fmla="*/ 2147483647 h 810"/>
              <a:gd name="T26" fmla="*/ 2147483647 w 798"/>
              <a:gd name="T27" fmla="*/ 2147483647 h 810"/>
              <a:gd name="T28" fmla="*/ 2147483647 w 798"/>
              <a:gd name="T29" fmla="*/ 2147483647 h 810"/>
              <a:gd name="T30" fmla="*/ 2147483647 w 798"/>
              <a:gd name="T31" fmla="*/ 2147483647 h 810"/>
              <a:gd name="T32" fmla="*/ 2147483647 w 798"/>
              <a:gd name="T33" fmla="*/ 2147483647 h 810"/>
              <a:gd name="T34" fmla="*/ 2147483647 w 798"/>
              <a:gd name="T35" fmla="*/ 2147483647 h 810"/>
              <a:gd name="T36" fmla="*/ 2147483647 w 798"/>
              <a:gd name="T37" fmla="*/ 2147483647 h 810"/>
              <a:gd name="T38" fmla="*/ 2147483647 w 798"/>
              <a:gd name="T39" fmla="*/ 2147483647 h 810"/>
              <a:gd name="T40" fmla="*/ 2147483647 w 798"/>
              <a:gd name="T41" fmla="*/ 2147483647 h 810"/>
              <a:gd name="T42" fmla="*/ 2147483647 w 798"/>
              <a:gd name="T43" fmla="*/ 2147483647 h 810"/>
              <a:gd name="T44" fmla="*/ 2147483647 w 798"/>
              <a:gd name="T45" fmla="*/ 2147483647 h 810"/>
              <a:gd name="T46" fmla="*/ 2147483647 w 798"/>
              <a:gd name="T47" fmla="*/ 2147483647 h 810"/>
              <a:gd name="T48" fmla="*/ 0 w 798"/>
              <a:gd name="T49" fmla="*/ 2147483647 h 810"/>
              <a:gd name="T50" fmla="*/ 2147483647 w 798"/>
              <a:gd name="T51" fmla="*/ 2147483647 h 810"/>
              <a:gd name="T52" fmla="*/ 2147483647 w 798"/>
              <a:gd name="T53" fmla="*/ 2147483647 h 810"/>
              <a:gd name="T54" fmla="*/ 2147483647 w 798"/>
              <a:gd name="T55" fmla="*/ 2147483647 h 810"/>
              <a:gd name="T56" fmla="*/ 2147483647 w 798"/>
              <a:gd name="T57" fmla="*/ 2147483647 h 810"/>
              <a:gd name="T58" fmla="*/ 2147483647 w 798"/>
              <a:gd name="T59" fmla="*/ 2147483647 h 810"/>
              <a:gd name="T60" fmla="*/ 2147483647 w 798"/>
              <a:gd name="T61" fmla="*/ 2147483647 h 810"/>
              <a:gd name="T62" fmla="*/ 2147483647 w 798"/>
              <a:gd name="T63" fmla="*/ 2147483647 h 810"/>
              <a:gd name="T64" fmla="*/ 2147483647 w 798"/>
              <a:gd name="T65" fmla="*/ 2147483647 h 810"/>
              <a:gd name="T66" fmla="*/ 2147483647 w 798"/>
              <a:gd name="T67" fmla="*/ 2147483647 h 810"/>
              <a:gd name="T68" fmla="*/ 2147483647 w 798"/>
              <a:gd name="T69" fmla="*/ 2147483647 h 810"/>
              <a:gd name="T70" fmla="*/ 2147483647 w 798"/>
              <a:gd name="T71" fmla="*/ 2147483647 h 810"/>
              <a:gd name="T72" fmla="*/ 2147483647 w 798"/>
              <a:gd name="T73" fmla="*/ 0 h 810"/>
              <a:gd name="T74" fmla="*/ 2147483647 w 798"/>
              <a:gd name="T75" fmla="*/ 2147483647 h 810"/>
              <a:gd name="T76" fmla="*/ 2147483647 w 798"/>
              <a:gd name="T77" fmla="*/ 2147483647 h 810"/>
              <a:gd name="T78" fmla="*/ 2147483647 w 798"/>
              <a:gd name="T79" fmla="*/ 2147483647 h 810"/>
              <a:gd name="T80" fmla="*/ 2147483647 w 798"/>
              <a:gd name="T81" fmla="*/ 2147483647 h 810"/>
              <a:gd name="T82" fmla="*/ 2147483647 w 798"/>
              <a:gd name="T83" fmla="*/ 2147483647 h 810"/>
              <a:gd name="T84" fmla="*/ 2147483647 w 798"/>
              <a:gd name="T85" fmla="*/ 2147483647 h 810"/>
              <a:gd name="T86" fmla="*/ 2147483647 w 798"/>
              <a:gd name="T87" fmla="*/ 2147483647 h 810"/>
              <a:gd name="T88" fmla="*/ 2147483647 w 798"/>
              <a:gd name="T89" fmla="*/ 2147483647 h 810"/>
              <a:gd name="T90" fmla="*/ 2147483647 w 798"/>
              <a:gd name="T91" fmla="*/ 2147483647 h 810"/>
              <a:gd name="T92" fmla="*/ 2147483647 w 798"/>
              <a:gd name="T93" fmla="*/ 2147483647 h 810"/>
              <a:gd name="T94" fmla="*/ 2147483647 w 798"/>
              <a:gd name="T95" fmla="*/ 2147483647 h 8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8"/>
              <a:gd name="T145" fmla="*/ 0 h 810"/>
              <a:gd name="T146" fmla="*/ 798 w 798"/>
              <a:gd name="T147" fmla="*/ 810 h 8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8" h="810">
                <a:moveTo>
                  <a:pt x="798" y="405"/>
                </a:moveTo>
                <a:lnTo>
                  <a:pt x="798" y="405"/>
                </a:lnTo>
                <a:lnTo>
                  <a:pt x="798" y="419"/>
                </a:lnTo>
                <a:lnTo>
                  <a:pt x="798" y="433"/>
                </a:lnTo>
                <a:lnTo>
                  <a:pt x="797" y="445"/>
                </a:lnTo>
                <a:lnTo>
                  <a:pt x="795" y="459"/>
                </a:lnTo>
                <a:lnTo>
                  <a:pt x="794" y="472"/>
                </a:lnTo>
                <a:lnTo>
                  <a:pt x="792" y="484"/>
                </a:lnTo>
                <a:lnTo>
                  <a:pt x="789" y="497"/>
                </a:lnTo>
                <a:lnTo>
                  <a:pt x="786" y="510"/>
                </a:lnTo>
                <a:lnTo>
                  <a:pt x="783" y="522"/>
                </a:lnTo>
                <a:lnTo>
                  <a:pt x="778" y="534"/>
                </a:lnTo>
                <a:lnTo>
                  <a:pt x="774" y="547"/>
                </a:lnTo>
                <a:lnTo>
                  <a:pt x="769" y="558"/>
                </a:lnTo>
                <a:lnTo>
                  <a:pt x="764" y="571"/>
                </a:lnTo>
                <a:lnTo>
                  <a:pt x="758" y="584"/>
                </a:lnTo>
                <a:lnTo>
                  <a:pt x="752" y="595"/>
                </a:lnTo>
                <a:lnTo>
                  <a:pt x="746" y="607"/>
                </a:lnTo>
                <a:lnTo>
                  <a:pt x="738" y="620"/>
                </a:lnTo>
                <a:lnTo>
                  <a:pt x="731" y="631"/>
                </a:lnTo>
                <a:lnTo>
                  <a:pt x="724" y="642"/>
                </a:lnTo>
                <a:lnTo>
                  <a:pt x="716" y="652"/>
                </a:lnTo>
                <a:lnTo>
                  <a:pt x="708" y="663"/>
                </a:lnTo>
                <a:lnTo>
                  <a:pt x="700" y="672"/>
                </a:lnTo>
                <a:lnTo>
                  <a:pt x="691" y="683"/>
                </a:lnTo>
                <a:lnTo>
                  <a:pt x="682" y="691"/>
                </a:lnTo>
                <a:lnTo>
                  <a:pt x="673" y="701"/>
                </a:lnTo>
                <a:lnTo>
                  <a:pt x="663" y="709"/>
                </a:lnTo>
                <a:lnTo>
                  <a:pt x="654" y="718"/>
                </a:lnTo>
                <a:lnTo>
                  <a:pt x="643" y="726"/>
                </a:lnTo>
                <a:lnTo>
                  <a:pt x="633" y="734"/>
                </a:lnTo>
                <a:lnTo>
                  <a:pt x="622" y="741"/>
                </a:lnTo>
                <a:lnTo>
                  <a:pt x="611" y="748"/>
                </a:lnTo>
                <a:lnTo>
                  <a:pt x="599" y="756"/>
                </a:lnTo>
                <a:lnTo>
                  <a:pt x="587" y="762"/>
                </a:lnTo>
                <a:lnTo>
                  <a:pt x="576" y="769"/>
                </a:lnTo>
                <a:lnTo>
                  <a:pt x="563" y="775"/>
                </a:lnTo>
                <a:lnTo>
                  <a:pt x="551" y="780"/>
                </a:lnTo>
                <a:lnTo>
                  <a:pt x="540" y="785"/>
                </a:lnTo>
                <a:lnTo>
                  <a:pt x="527" y="790"/>
                </a:lnTo>
                <a:lnTo>
                  <a:pt x="516" y="794"/>
                </a:lnTo>
                <a:lnTo>
                  <a:pt x="503" y="797"/>
                </a:lnTo>
                <a:lnTo>
                  <a:pt x="490" y="800"/>
                </a:lnTo>
                <a:lnTo>
                  <a:pt x="479" y="802"/>
                </a:lnTo>
                <a:lnTo>
                  <a:pt x="466" y="806"/>
                </a:lnTo>
                <a:lnTo>
                  <a:pt x="453" y="807"/>
                </a:lnTo>
                <a:lnTo>
                  <a:pt x="439" y="809"/>
                </a:lnTo>
                <a:lnTo>
                  <a:pt x="427" y="810"/>
                </a:lnTo>
                <a:lnTo>
                  <a:pt x="413" y="810"/>
                </a:lnTo>
                <a:lnTo>
                  <a:pt x="399" y="810"/>
                </a:lnTo>
                <a:lnTo>
                  <a:pt x="386" y="810"/>
                </a:lnTo>
                <a:lnTo>
                  <a:pt x="373" y="810"/>
                </a:lnTo>
                <a:lnTo>
                  <a:pt x="359" y="809"/>
                </a:lnTo>
                <a:lnTo>
                  <a:pt x="347" y="807"/>
                </a:lnTo>
                <a:lnTo>
                  <a:pt x="334" y="806"/>
                </a:lnTo>
                <a:lnTo>
                  <a:pt x="321" y="802"/>
                </a:lnTo>
                <a:lnTo>
                  <a:pt x="309" y="800"/>
                </a:lnTo>
                <a:lnTo>
                  <a:pt x="296" y="797"/>
                </a:lnTo>
                <a:lnTo>
                  <a:pt x="284" y="794"/>
                </a:lnTo>
                <a:lnTo>
                  <a:pt x="272" y="790"/>
                </a:lnTo>
                <a:lnTo>
                  <a:pt x="260" y="785"/>
                </a:lnTo>
                <a:lnTo>
                  <a:pt x="247" y="780"/>
                </a:lnTo>
                <a:lnTo>
                  <a:pt x="236" y="775"/>
                </a:lnTo>
                <a:lnTo>
                  <a:pt x="224" y="769"/>
                </a:lnTo>
                <a:lnTo>
                  <a:pt x="211" y="762"/>
                </a:lnTo>
                <a:lnTo>
                  <a:pt x="200" y="756"/>
                </a:lnTo>
                <a:lnTo>
                  <a:pt x="188" y="748"/>
                </a:lnTo>
                <a:lnTo>
                  <a:pt x="177" y="741"/>
                </a:lnTo>
                <a:lnTo>
                  <a:pt x="166" y="734"/>
                </a:lnTo>
                <a:lnTo>
                  <a:pt x="155" y="726"/>
                </a:lnTo>
                <a:lnTo>
                  <a:pt x="145" y="718"/>
                </a:lnTo>
                <a:lnTo>
                  <a:pt x="135" y="709"/>
                </a:lnTo>
                <a:lnTo>
                  <a:pt x="126" y="701"/>
                </a:lnTo>
                <a:lnTo>
                  <a:pt x="116" y="691"/>
                </a:lnTo>
                <a:lnTo>
                  <a:pt x="108" y="683"/>
                </a:lnTo>
                <a:lnTo>
                  <a:pt x="99" y="672"/>
                </a:lnTo>
                <a:lnTo>
                  <a:pt x="91" y="663"/>
                </a:lnTo>
                <a:lnTo>
                  <a:pt x="83" y="652"/>
                </a:lnTo>
                <a:lnTo>
                  <a:pt x="75" y="642"/>
                </a:lnTo>
                <a:lnTo>
                  <a:pt x="68" y="631"/>
                </a:lnTo>
                <a:lnTo>
                  <a:pt x="60" y="620"/>
                </a:lnTo>
                <a:lnTo>
                  <a:pt x="54" y="607"/>
                </a:lnTo>
                <a:lnTo>
                  <a:pt x="47" y="595"/>
                </a:lnTo>
                <a:lnTo>
                  <a:pt x="40" y="584"/>
                </a:lnTo>
                <a:lnTo>
                  <a:pt x="35" y="571"/>
                </a:lnTo>
                <a:lnTo>
                  <a:pt x="30" y="558"/>
                </a:lnTo>
                <a:lnTo>
                  <a:pt x="25" y="547"/>
                </a:lnTo>
                <a:lnTo>
                  <a:pt x="20" y="534"/>
                </a:lnTo>
                <a:lnTo>
                  <a:pt x="16" y="522"/>
                </a:lnTo>
                <a:lnTo>
                  <a:pt x="13" y="510"/>
                </a:lnTo>
                <a:lnTo>
                  <a:pt x="10" y="497"/>
                </a:lnTo>
                <a:lnTo>
                  <a:pt x="8" y="484"/>
                </a:lnTo>
                <a:lnTo>
                  <a:pt x="6" y="472"/>
                </a:lnTo>
                <a:lnTo>
                  <a:pt x="3" y="459"/>
                </a:lnTo>
                <a:lnTo>
                  <a:pt x="2" y="445"/>
                </a:lnTo>
                <a:lnTo>
                  <a:pt x="1" y="433"/>
                </a:lnTo>
                <a:lnTo>
                  <a:pt x="0" y="419"/>
                </a:lnTo>
                <a:lnTo>
                  <a:pt x="0" y="405"/>
                </a:lnTo>
                <a:lnTo>
                  <a:pt x="0" y="390"/>
                </a:lnTo>
                <a:lnTo>
                  <a:pt x="1" y="377"/>
                </a:lnTo>
                <a:lnTo>
                  <a:pt x="2" y="364"/>
                </a:lnTo>
                <a:lnTo>
                  <a:pt x="3" y="350"/>
                </a:lnTo>
                <a:lnTo>
                  <a:pt x="6" y="338"/>
                </a:lnTo>
                <a:lnTo>
                  <a:pt x="8" y="325"/>
                </a:lnTo>
                <a:lnTo>
                  <a:pt x="10" y="312"/>
                </a:lnTo>
                <a:lnTo>
                  <a:pt x="13" y="300"/>
                </a:lnTo>
                <a:lnTo>
                  <a:pt x="16" y="287"/>
                </a:lnTo>
                <a:lnTo>
                  <a:pt x="20" y="275"/>
                </a:lnTo>
                <a:lnTo>
                  <a:pt x="25" y="263"/>
                </a:lnTo>
                <a:lnTo>
                  <a:pt x="30" y="251"/>
                </a:lnTo>
                <a:lnTo>
                  <a:pt x="35" y="238"/>
                </a:lnTo>
                <a:lnTo>
                  <a:pt x="40" y="227"/>
                </a:lnTo>
                <a:lnTo>
                  <a:pt x="47" y="214"/>
                </a:lnTo>
                <a:lnTo>
                  <a:pt x="54" y="203"/>
                </a:lnTo>
                <a:lnTo>
                  <a:pt x="60" y="190"/>
                </a:lnTo>
                <a:lnTo>
                  <a:pt x="68" y="178"/>
                </a:lnTo>
                <a:lnTo>
                  <a:pt x="75" y="168"/>
                </a:lnTo>
                <a:lnTo>
                  <a:pt x="83" y="157"/>
                </a:lnTo>
                <a:lnTo>
                  <a:pt x="91" y="147"/>
                </a:lnTo>
                <a:lnTo>
                  <a:pt x="99" y="137"/>
                </a:lnTo>
                <a:lnTo>
                  <a:pt x="108" y="126"/>
                </a:lnTo>
                <a:lnTo>
                  <a:pt x="116" y="118"/>
                </a:lnTo>
                <a:lnTo>
                  <a:pt x="126" y="109"/>
                </a:lnTo>
                <a:lnTo>
                  <a:pt x="135" y="100"/>
                </a:lnTo>
                <a:lnTo>
                  <a:pt x="145" y="92"/>
                </a:lnTo>
                <a:lnTo>
                  <a:pt x="155" y="83"/>
                </a:lnTo>
                <a:lnTo>
                  <a:pt x="166" y="76"/>
                </a:lnTo>
                <a:lnTo>
                  <a:pt x="177" y="68"/>
                </a:lnTo>
                <a:lnTo>
                  <a:pt x="188" y="61"/>
                </a:lnTo>
                <a:lnTo>
                  <a:pt x="200" y="54"/>
                </a:lnTo>
                <a:lnTo>
                  <a:pt x="211" y="47"/>
                </a:lnTo>
                <a:lnTo>
                  <a:pt x="224" y="41"/>
                </a:lnTo>
                <a:lnTo>
                  <a:pt x="236" y="35"/>
                </a:lnTo>
                <a:lnTo>
                  <a:pt x="247" y="29"/>
                </a:lnTo>
                <a:lnTo>
                  <a:pt x="260" y="25"/>
                </a:lnTo>
                <a:lnTo>
                  <a:pt x="272" y="20"/>
                </a:lnTo>
                <a:lnTo>
                  <a:pt x="284" y="16"/>
                </a:lnTo>
                <a:lnTo>
                  <a:pt x="296" y="12"/>
                </a:lnTo>
                <a:lnTo>
                  <a:pt x="309" y="9"/>
                </a:lnTo>
                <a:lnTo>
                  <a:pt x="321" y="7"/>
                </a:lnTo>
                <a:lnTo>
                  <a:pt x="334" y="5"/>
                </a:lnTo>
                <a:lnTo>
                  <a:pt x="347" y="3"/>
                </a:lnTo>
                <a:lnTo>
                  <a:pt x="359" y="1"/>
                </a:lnTo>
                <a:lnTo>
                  <a:pt x="373" y="0"/>
                </a:lnTo>
                <a:lnTo>
                  <a:pt x="386" y="0"/>
                </a:lnTo>
                <a:lnTo>
                  <a:pt x="399" y="0"/>
                </a:lnTo>
                <a:lnTo>
                  <a:pt x="413" y="0"/>
                </a:lnTo>
                <a:lnTo>
                  <a:pt x="427" y="0"/>
                </a:lnTo>
                <a:lnTo>
                  <a:pt x="439" y="1"/>
                </a:lnTo>
                <a:lnTo>
                  <a:pt x="453" y="3"/>
                </a:lnTo>
                <a:lnTo>
                  <a:pt x="466" y="5"/>
                </a:lnTo>
                <a:lnTo>
                  <a:pt x="479" y="7"/>
                </a:lnTo>
                <a:lnTo>
                  <a:pt x="490" y="9"/>
                </a:lnTo>
                <a:lnTo>
                  <a:pt x="503" y="12"/>
                </a:lnTo>
                <a:lnTo>
                  <a:pt x="516" y="16"/>
                </a:lnTo>
                <a:lnTo>
                  <a:pt x="527" y="20"/>
                </a:lnTo>
                <a:lnTo>
                  <a:pt x="540" y="25"/>
                </a:lnTo>
                <a:lnTo>
                  <a:pt x="551" y="29"/>
                </a:lnTo>
                <a:lnTo>
                  <a:pt x="563" y="35"/>
                </a:lnTo>
                <a:lnTo>
                  <a:pt x="576" y="41"/>
                </a:lnTo>
                <a:lnTo>
                  <a:pt x="587" y="47"/>
                </a:lnTo>
                <a:lnTo>
                  <a:pt x="599" y="54"/>
                </a:lnTo>
                <a:lnTo>
                  <a:pt x="611" y="61"/>
                </a:lnTo>
                <a:lnTo>
                  <a:pt x="622" y="68"/>
                </a:lnTo>
                <a:lnTo>
                  <a:pt x="633" y="76"/>
                </a:lnTo>
                <a:lnTo>
                  <a:pt x="643" y="83"/>
                </a:lnTo>
                <a:lnTo>
                  <a:pt x="654" y="92"/>
                </a:lnTo>
                <a:lnTo>
                  <a:pt x="663" y="100"/>
                </a:lnTo>
                <a:lnTo>
                  <a:pt x="673" y="109"/>
                </a:lnTo>
                <a:lnTo>
                  <a:pt x="682" y="118"/>
                </a:lnTo>
                <a:lnTo>
                  <a:pt x="691" y="126"/>
                </a:lnTo>
                <a:lnTo>
                  <a:pt x="700" y="137"/>
                </a:lnTo>
                <a:lnTo>
                  <a:pt x="708" y="147"/>
                </a:lnTo>
                <a:lnTo>
                  <a:pt x="716" y="157"/>
                </a:lnTo>
                <a:lnTo>
                  <a:pt x="724" y="168"/>
                </a:lnTo>
                <a:lnTo>
                  <a:pt x="731" y="178"/>
                </a:lnTo>
                <a:lnTo>
                  <a:pt x="738" y="190"/>
                </a:lnTo>
                <a:lnTo>
                  <a:pt x="746" y="203"/>
                </a:lnTo>
                <a:lnTo>
                  <a:pt x="752" y="214"/>
                </a:lnTo>
                <a:lnTo>
                  <a:pt x="758" y="227"/>
                </a:lnTo>
                <a:lnTo>
                  <a:pt x="764" y="238"/>
                </a:lnTo>
                <a:lnTo>
                  <a:pt x="769" y="251"/>
                </a:lnTo>
                <a:lnTo>
                  <a:pt x="774" y="263"/>
                </a:lnTo>
                <a:lnTo>
                  <a:pt x="778" y="275"/>
                </a:lnTo>
                <a:lnTo>
                  <a:pt x="783" y="287"/>
                </a:lnTo>
                <a:lnTo>
                  <a:pt x="786" y="300"/>
                </a:lnTo>
                <a:lnTo>
                  <a:pt x="789" y="312"/>
                </a:lnTo>
                <a:lnTo>
                  <a:pt x="792" y="325"/>
                </a:lnTo>
                <a:lnTo>
                  <a:pt x="794" y="338"/>
                </a:lnTo>
                <a:lnTo>
                  <a:pt x="795" y="350"/>
                </a:lnTo>
                <a:lnTo>
                  <a:pt x="797" y="364"/>
                </a:lnTo>
                <a:lnTo>
                  <a:pt x="798" y="377"/>
                </a:lnTo>
                <a:lnTo>
                  <a:pt x="798" y="390"/>
                </a:lnTo>
                <a:lnTo>
                  <a:pt x="798" y="405"/>
                </a:lnTo>
                <a:close/>
              </a:path>
            </a:pathLst>
          </a:custGeom>
          <a:noFill/>
          <a:ln w="9525">
            <a:noFill/>
            <a:round/>
            <a:headEnd/>
            <a:tailEnd/>
          </a:ln>
        </p:spPr>
        <p:txBody>
          <a:bodyPr/>
          <a:lstStyle/>
          <a:p>
            <a:endParaRPr lang="uk-UA"/>
          </a:p>
        </p:txBody>
      </p:sp>
      <p:sp>
        <p:nvSpPr>
          <p:cNvPr id="55322" name="Freeform 229"/>
          <p:cNvSpPr>
            <a:spLocks noEditPoints="1"/>
          </p:cNvSpPr>
          <p:nvPr/>
        </p:nvSpPr>
        <p:spPr bwMode="auto">
          <a:xfrm>
            <a:off x="2914650" y="3227388"/>
            <a:ext cx="182563" cy="184150"/>
          </a:xfrm>
          <a:custGeom>
            <a:avLst/>
            <a:gdLst>
              <a:gd name="T0" fmla="*/ 2147483647 w 802"/>
              <a:gd name="T1" fmla="*/ 2147483647 h 814"/>
              <a:gd name="T2" fmla="*/ 2147483647 w 802"/>
              <a:gd name="T3" fmla="*/ 2147483647 h 814"/>
              <a:gd name="T4" fmla="*/ 2147483647 w 802"/>
              <a:gd name="T5" fmla="*/ 2147483647 h 814"/>
              <a:gd name="T6" fmla="*/ 2147483647 w 802"/>
              <a:gd name="T7" fmla="*/ 2147483647 h 814"/>
              <a:gd name="T8" fmla="*/ 2147483647 w 802"/>
              <a:gd name="T9" fmla="*/ 2147483647 h 814"/>
              <a:gd name="T10" fmla="*/ 2147483647 w 802"/>
              <a:gd name="T11" fmla="*/ 2147483647 h 814"/>
              <a:gd name="T12" fmla="*/ 2147483647 w 802"/>
              <a:gd name="T13" fmla="*/ 2147483647 h 814"/>
              <a:gd name="T14" fmla="*/ 2147483647 w 802"/>
              <a:gd name="T15" fmla="*/ 2147483647 h 814"/>
              <a:gd name="T16" fmla="*/ 2147483647 w 802"/>
              <a:gd name="T17" fmla="*/ 2147483647 h 814"/>
              <a:gd name="T18" fmla="*/ 2147483647 w 802"/>
              <a:gd name="T19" fmla="*/ 2147483647 h 814"/>
              <a:gd name="T20" fmla="*/ 2147483647 w 802"/>
              <a:gd name="T21" fmla="*/ 2147483647 h 814"/>
              <a:gd name="T22" fmla="*/ 2147483647 w 802"/>
              <a:gd name="T23" fmla="*/ 2147483647 h 814"/>
              <a:gd name="T24" fmla="*/ 0 w 802"/>
              <a:gd name="T25" fmla="*/ 2147483647 h 814"/>
              <a:gd name="T26" fmla="*/ 2147483647 w 802"/>
              <a:gd name="T27" fmla="*/ 2147483647 h 814"/>
              <a:gd name="T28" fmla="*/ 2147483647 w 802"/>
              <a:gd name="T29" fmla="*/ 2147483647 h 814"/>
              <a:gd name="T30" fmla="*/ 2147483647 w 802"/>
              <a:gd name="T31" fmla="*/ 2147483647 h 814"/>
              <a:gd name="T32" fmla="*/ 2147483647 w 802"/>
              <a:gd name="T33" fmla="*/ 2147483647 h 814"/>
              <a:gd name="T34" fmla="*/ 2147483647 w 802"/>
              <a:gd name="T35" fmla="*/ 2147483647 h 814"/>
              <a:gd name="T36" fmla="*/ 2147483647 w 802"/>
              <a:gd name="T37" fmla="*/ 2147483647 h 814"/>
              <a:gd name="T38" fmla="*/ 2147483647 w 802"/>
              <a:gd name="T39" fmla="*/ 2147483647 h 814"/>
              <a:gd name="T40" fmla="*/ 2147483647 w 802"/>
              <a:gd name="T41" fmla="*/ 2147483647 h 814"/>
              <a:gd name="T42" fmla="*/ 2147483647 w 802"/>
              <a:gd name="T43" fmla="*/ 2147483647 h 814"/>
              <a:gd name="T44" fmla="*/ 2147483647 w 802"/>
              <a:gd name="T45" fmla="*/ 2147483647 h 814"/>
              <a:gd name="T46" fmla="*/ 2147483647 w 802"/>
              <a:gd name="T47" fmla="*/ 2147483647 h 814"/>
              <a:gd name="T48" fmla="*/ 2147483647 w 802"/>
              <a:gd name="T49" fmla="*/ 2147483647 h 814"/>
              <a:gd name="T50" fmla="*/ 2147483647 w 802"/>
              <a:gd name="T51" fmla="*/ 2147483647 h 814"/>
              <a:gd name="T52" fmla="*/ 2147483647 w 802"/>
              <a:gd name="T53" fmla="*/ 2147483647 h 814"/>
              <a:gd name="T54" fmla="*/ 2147483647 w 802"/>
              <a:gd name="T55" fmla="*/ 2147483647 h 814"/>
              <a:gd name="T56" fmla="*/ 2147483647 w 802"/>
              <a:gd name="T57" fmla="*/ 2147483647 h 814"/>
              <a:gd name="T58" fmla="*/ 2147483647 w 802"/>
              <a:gd name="T59" fmla="*/ 2147483647 h 814"/>
              <a:gd name="T60" fmla="*/ 2147483647 w 802"/>
              <a:gd name="T61" fmla="*/ 2147483647 h 814"/>
              <a:gd name="T62" fmla="*/ 2147483647 w 802"/>
              <a:gd name="T63" fmla="*/ 2147483647 h 814"/>
              <a:gd name="T64" fmla="*/ 2147483647 w 802"/>
              <a:gd name="T65" fmla="*/ 2147483647 h 814"/>
              <a:gd name="T66" fmla="*/ 2147483647 w 802"/>
              <a:gd name="T67" fmla="*/ 2147483647 h 814"/>
              <a:gd name="T68" fmla="*/ 2147483647 w 802"/>
              <a:gd name="T69" fmla="*/ 2147483647 h 814"/>
              <a:gd name="T70" fmla="*/ 2147483647 w 802"/>
              <a:gd name="T71" fmla="*/ 2147483647 h 814"/>
              <a:gd name="T72" fmla="*/ 2147483647 w 802"/>
              <a:gd name="T73" fmla="*/ 2147483647 h 814"/>
              <a:gd name="T74" fmla="*/ 2147483647 w 802"/>
              <a:gd name="T75" fmla="*/ 2147483647 h 814"/>
              <a:gd name="T76" fmla="*/ 2147483647 w 802"/>
              <a:gd name="T77" fmla="*/ 2147483647 h 814"/>
              <a:gd name="T78" fmla="*/ 2147483647 w 802"/>
              <a:gd name="T79" fmla="*/ 2147483647 h 814"/>
              <a:gd name="T80" fmla="*/ 2147483647 w 802"/>
              <a:gd name="T81" fmla="*/ 2147483647 h 814"/>
              <a:gd name="T82" fmla="*/ 2147483647 w 802"/>
              <a:gd name="T83" fmla="*/ 2147483647 h 814"/>
              <a:gd name="T84" fmla="*/ 2147483647 w 802"/>
              <a:gd name="T85" fmla="*/ 2147483647 h 814"/>
              <a:gd name="T86" fmla="*/ 2147483647 w 802"/>
              <a:gd name="T87" fmla="*/ 2147483647 h 814"/>
              <a:gd name="T88" fmla="*/ 2147483647 w 802"/>
              <a:gd name="T89" fmla="*/ 2147483647 h 814"/>
              <a:gd name="T90" fmla="*/ 2147483647 w 802"/>
              <a:gd name="T91" fmla="*/ 2147483647 h 814"/>
              <a:gd name="T92" fmla="*/ 2147483647 w 802"/>
              <a:gd name="T93" fmla="*/ 2147483647 h 814"/>
              <a:gd name="T94" fmla="*/ 2147483647 w 802"/>
              <a:gd name="T95" fmla="*/ 2147483647 h 814"/>
              <a:gd name="T96" fmla="*/ 2147483647 w 802"/>
              <a:gd name="T97" fmla="*/ 2147483647 h 814"/>
              <a:gd name="T98" fmla="*/ 2147483647 w 802"/>
              <a:gd name="T99" fmla="*/ 2147483647 h 814"/>
              <a:gd name="T100" fmla="*/ 2147483647 w 802"/>
              <a:gd name="T101" fmla="*/ 2147483647 h 814"/>
              <a:gd name="T102" fmla="*/ 2147483647 w 802"/>
              <a:gd name="T103" fmla="*/ 2147483647 h 814"/>
              <a:gd name="T104" fmla="*/ 2147483647 w 802"/>
              <a:gd name="T105" fmla="*/ 2147483647 h 814"/>
              <a:gd name="T106" fmla="*/ 2147483647 w 802"/>
              <a:gd name="T107" fmla="*/ 2147483647 h 814"/>
              <a:gd name="T108" fmla="*/ 2147483647 w 802"/>
              <a:gd name="T109" fmla="*/ 2147483647 h 8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2"/>
              <a:gd name="T166" fmla="*/ 0 h 814"/>
              <a:gd name="T167" fmla="*/ 802 w 802"/>
              <a:gd name="T168" fmla="*/ 814 h 8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2" h="814">
                <a:moveTo>
                  <a:pt x="788" y="512"/>
                </a:moveTo>
                <a:lnTo>
                  <a:pt x="785" y="524"/>
                </a:lnTo>
                <a:lnTo>
                  <a:pt x="780" y="537"/>
                </a:lnTo>
                <a:lnTo>
                  <a:pt x="776" y="550"/>
                </a:lnTo>
                <a:lnTo>
                  <a:pt x="772" y="561"/>
                </a:lnTo>
                <a:lnTo>
                  <a:pt x="767" y="574"/>
                </a:lnTo>
                <a:lnTo>
                  <a:pt x="760" y="586"/>
                </a:lnTo>
                <a:lnTo>
                  <a:pt x="754" y="597"/>
                </a:lnTo>
                <a:lnTo>
                  <a:pt x="748" y="610"/>
                </a:lnTo>
                <a:lnTo>
                  <a:pt x="740" y="622"/>
                </a:lnTo>
                <a:lnTo>
                  <a:pt x="733" y="633"/>
                </a:lnTo>
                <a:lnTo>
                  <a:pt x="726" y="645"/>
                </a:lnTo>
                <a:lnTo>
                  <a:pt x="718" y="655"/>
                </a:lnTo>
                <a:lnTo>
                  <a:pt x="710" y="666"/>
                </a:lnTo>
                <a:lnTo>
                  <a:pt x="702" y="676"/>
                </a:lnTo>
                <a:lnTo>
                  <a:pt x="693" y="685"/>
                </a:lnTo>
                <a:lnTo>
                  <a:pt x="684" y="695"/>
                </a:lnTo>
                <a:lnTo>
                  <a:pt x="675" y="704"/>
                </a:lnTo>
                <a:lnTo>
                  <a:pt x="665" y="712"/>
                </a:lnTo>
                <a:lnTo>
                  <a:pt x="656" y="721"/>
                </a:lnTo>
                <a:lnTo>
                  <a:pt x="645" y="729"/>
                </a:lnTo>
                <a:lnTo>
                  <a:pt x="635" y="737"/>
                </a:lnTo>
                <a:lnTo>
                  <a:pt x="624" y="744"/>
                </a:lnTo>
                <a:lnTo>
                  <a:pt x="613" y="752"/>
                </a:lnTo>
                <a:lnTo>
                  <a:pt x="601" y="759"/>
                </a:lnTo>
                <a:lnTo>
                  <a:pt x="589" y="766"/>
                </a:lnTo>
                <a:lnTo>
                  <a:pt x="577" y="773"/>
                </a:lnTo>
                <a:lnTo>
                  <a:pt x="565" y="778"/>
                </a:lnTo>
                <a:lnTo>
                  <a:pt x="553" y="783"/>
                </a:lnTo>
                <a:lnTo>
                  <a:pt x="541" y="788"/>
                </a:lnTo>
                <a:lnTo>
                  <a:pt x="529" y="793"/>
                </a:lnTo>
                <a:lnTo>
                  <a:pt x="517" y="797"/>
                </a:lnTo>
                <a:lnTo>
                  <a:pt x="505" y="800"/>
                </a:lnTo>
                <a:lnTo>
                  <a:pt x="492" y="803"/>
                </a:lnTo>
                <a:lnTo>
                  <a:pt x="480" y="806"/>
                </a:lnTo>
                <a:lnTo>
                  <a:pt x="467" y="809"/>
                </a:lnTo>
                <a:lnTo>
                  <a:pt x="454" y="811"/>
                </a:lnTo>
                <a:lnTo>
                  <a:pt x="440" y="812"/>
                </a:lnTo>
                <a:lnTo>
                  <a:pt x="428" y="813"/>
                </a:lnTo>
                <a:lnTo>
                  <a:pt x="414" y="814"/>
                </a:lnTo>
                <a:lnTo>
                  <a:pt x="400" y="814"/>
                </a:lnTo>
                <a:lnTo>
                  <a:pt x="387" y="814"/>
                </a:lnTo>
                <a:lnTo>
                  <a:pt x="373" y="813"/>
                </a:lnTo>
                <a:lnTo>
                  <a:pt x="360" y="812"/>
                </a:lnTo>
                <a:lnTo>
                  <a:pt x="348" y="811"/>
                </a:lnTo>
                <a:lnTo>
                  <a:pt x="334" y="809"/>
                </a:lnTo>
                <a:lnTo>
                  <a:pt x="321" y="806"/>
                </a:lnTo>
                <a:lnTo>
                  <a:pt x="310" y="803"/>
                </a:lnTo>
                <a:lnTo>
                  <a:pt x="297" y="800"/>
                </a:lnTo>
                <a:lnTo>
                  <a:pt x="284" y="797"/>
                </a:lnTo>
                <a:lnTo>
                  <a:pt x="273" y="793"/>
                </a:lnTo>
                <a:lnTo>
                  <a:pt x="260" y="788"/>
                </a:lnTo>
                <a:lnTo>
                  <a:pt x="248" y="783"/>
                </a:lnTo>
                <a:lnTo>
                  <a:pt x="236" y="778"/>
                </a:lnTo>
                <a:lnTo>
                  <a:pt x="224" y="773"/>
                </a:lnTo>
                <a:lnTo>
                  <a:pt x="212" y="766"/>
                </a:lnTo>
                <a:lnTo>
                  <a:pt x="200" y="759"/>
                </a:lnTo>
                <a:lnTo>
                  <a:pt x="188" y="752"/>
                </a:lnTo>
                <a:lnTo>
                  <a:pt x="177" y="744"/>
                </a:lnTo>
                <a:lnTo>
                  <a:pt x="166" y="737"/>
                </a:lnTo>
                <a:lnTo>
                  <a:pt x="155" y="729"/>
                </a:lnTo>
                <a:lnTo>
                  <a:pt x="145" y="721"/>
                </a:lnTo>
                <a:lnTo>
                  <a:pt x="135" y="712"/>
                </a:lnTo>
                <a:lnTo>
                  <a:pt x="126" y="704"/>
                </a:lnTo>
                <a:lnTo>
                  <a:pt x="116" y="695"/>
                </a:lnTo>
                <a:lnTo>
                  <a:pt x="108" y="685"/>
                </a:lnTo>
                <a:lnTo>
                  <a:pt x="99" y="676"/>
                </a:lnTo>
                <a:lnTo>
                  <a:pt x="91" y="666"/>
                </a:lnTo>
                <a:lnTo>
                  <a:pt x="83" y="655"/>
                </a:lnTo>
                <a:lnTo>
                  <a:pt x="75" y="645"/>
                </a:lnTo>
                <a:lnTo>
                  <a:pt x="68" y="633"/>
                </a:lnTo>
                <a:lnTo>
                  <a:pt x="60" y="622"/>
                </a:lnTo>
                <a:lnTo>
                  <a:pt x="53" y="610"/>
                </a:lnTo>
                <a:lnTo>
                  <a:pt x="47" y="597"/>
                </a:lnTo>
                <a:lnTo>
                  <a:pt x="40" y="586"/>
                </a:lnTo>
                <a:lnTo>
                  <a:pt x="35" y="574"/>
                </a:lnTo>
                <a:lnTo>
                  <a:pt x="30" y="561"/>
                </a:lnTo>
                <a:lnTo>
                  <a:pt x="24" y="550"/>
                </a:lnTo>
                <a:lnTo>
                  <a:pt x="20" y="537"/>
                </a:lnTo>
                <a:lnTo>
                  <a:pt x="16" y="524"/>
                </a:lnTo>
                <a:lnTo>
                  <a:pt x="13" y="512"/>
                </a:lnTo>
                <a:lnTo>
                  <a:pt x="10" y="499"/>
                </a:lnTo>
                <a:lnTo>
                  <a:pt x="7" y="486"/>
                </a:lnTo>
                <a:lnTo>
                  <a:pt x="4" y="474"/>
                </a:lnTo>
                <a:lnTo>
                  <a:pt x="3" y="461"/>
                </a:lnTo>
                <a:lnTo>
                  <a:pt x="1" y="447"/>
                </a:lnTo>
                <a:lnTo>
                  <a:pt x="0" y="435"/>
                </a:lnTo>
                <a:lnTo>
                  <a:pt x="0" y="421"/>
                </a:lnTo>
                <a:lnTo>
                  <a:pt x="0" y="407"/>
                </a:lnTo>
                <a:lnTo>
                  <a:pt x="0" y="392"/>
                </a:lnTo>
                <a:lnTo>
                  <a:pt x="0" y="379"/>
                </a:lnTo>
                <a:lnTo>
                  <a:pt x="1" y="366"/>
                </a:lnTo>
                <a:lnTo>
                  <a:pt x="3" y="352"/>
                </a:lnTo>
                <a:lnTo>
                  <a:pt x="4" y="340"/>
                </a:lnTo>
                <a:lnTo>
                  <a:pt x="7" y="327"/>
                </a:lnTo>
                <a:lnTo>
                  <a:pt x="10" y="314"/>
                </a:lnTo>
                <a:lnTo>
                  <a:pt x="13" y="302"/>
                </a:lnTo>
                <a:lnTo>
                  <a:pt x="16" y="289"/>
                </a:lnTo>
                <a:lnTo>
                  <a:pt x="20" y="276"/>
                </a:lnTo>
                <a:lnTo>
                  <a:pt x="24" y="265"/>
                </a:lnTo>
                <a:lnTo>
                  <a:pt x="30" y="252"/>
                </a:lnTo>
                <a:lnTo>
                  <a:pt x="35" y="239"/>
                </a:lnTo>
                <a:lnTo>
                  <a:pt x="40" y="228"/>
                </a:lnTo>
                <a:lnTo>
                  <a:pt x="47" y="215"/>
                </a:lnTo>
                <a:lnTo>
                  <a:pt x="53" y="203"/>
                </a:lnTo>
                <a:lnTo>
                  <a:pt x="60" y="191"/>
                </a:lnTo>
                <a:lnTo>
                  <a:pt x="68" y="180"/>
                </a:lnTo>
                <a:lnTo>
                  <a:pt x="75" y="169"/>
                </a:lnTo>
                <a:lnTo>
                  <a:pt x="83" y="158"/>
                </a:lnTo>
                <a:lnTo>
                  <a:pt x="91" y="148"/>
                </a:lnTo>
                <a:lnTo>
                  <a:pt x="99" y="138"/>
                </a:lnTo>
                <a:lnTo>
                  <a:pt x="108" y="128"/>
                </a:lnTo>
                <a:lnTo>
                  <a:pt x="116" y="119"/>
                </a:lnTo>
                <a:lnTo>
                  <a:pt x="126" y="109"/>
                </a:lnTo>
                <a:lnTo>
                  <a:pt x="135" y="101"/>
                </a:lnTo>
                <a:lnTo>
                  <a:pt x="145" y="93"/>
                </a:lnTo>
                <a:lnTo>
                  <a:pt x="155" y="84"/>
                </a:lnTo>
                <a:lnTo>
                  <a:pt x="166" y="77"/>
                </a:lnTo>
                <a:lnTo>
                  <a:pt x="177" y="69"/>
                </a:lnTo>
                <a:lnTo>
                  <a:pt x="188" y="62"/>
                </a:lnTo>
                <a:lnTo>
                  <a:pt x="200" y="55"/>
                </a:lnTo>
                <a:lnTo>
                  <a:pt x="212" y="47"/>
                </a:lnTo>
                <a:lnTo>
                  <a:pt x="224" y="41"/>
                </a:lnTo>
                <a:lnTo>
                  <a:pt x="236" y="36"/>
                </a:lnTo>
                <a:lnTo>
                  <a:pt x="248" y="30"/>
                </a:lnTo>
                <a:lnTo>
                  <a:pt x="260" y="25"/>
                </a:lnTo>
                <a:lnTo>
                  <a:pt x="273" y="21"/>
                </a:lnTo>
                <a:lnTo>
                  <a:pt x="284" y="17"/>
                </a:lnTo>
                <a:lnTo>
                  <a:pt x="297" y="13"/>
                </a:lnTo>
                <a:lnTo>
                  <a:pt x="310" y="10"/>
                </a:lnTo>
                <a:lnTo>
                  <a:pt x="321" y="7"/>
                </a:lnTo>
                <a:lnTo>
                  <a:pt x="334" y="5"/>
                </a:lnTo>
                <a:lnTo>
                  <a:pt x="348" y="3"/>
                </a:lnTo>
                <a:lnTo>
                  <a:pt x="360" y="2"/>
                </a:lnTo>
                <a:lnTo>
                  <a:pt x="373" y="1"/>
                </a:lnTo>
                <a:lnTo>
                  <a:pt x="387" y="0"/>
                </a:lnTo>
                <a:lnTo>
                  <a:pt x="400" y="0"/>
                </a:lnTo>
                <a:lnTo>
                  <a:pt x="414" y="0"/>
                </a:lnTo>
                <a:lnTo>
                  <a:pt x="428" y="1"/>
                </a:lnTo>
                <a:lnTo>
                  <a:pt x="440" y="2"/>
                </a:lnTo>
                <a:lnTo>
                  <a:pt x="454" y="3"/>
                </a:lnTo>
                <a:lnTo>
                  <a:pt x="467" y="5"/>
                </a:lnTo>
                <a:lnTo>
                  <a:pt x="480" y="7"/>
                </a:lnTo>
                <a:lnTo>
                  <a:pt x="492" y="10"/>
                </a:lnTo>
                <a:lnTo>
                  <a:pt x="505" y="13"/>
                </a:lnTo>
                <a:lnTo>
                  <a:pt x="517" y="17"/>
                </a:lnTo>
                <a:lnTo>
                  <a:pt x="529" y="21"/>
                </a:lnTo>
                <a:lnTo>
                  <a:pt x="541" y="25"/>
                </a:lnTo>
                <a:lnTo>
                  <a:pt x="553" y="30"/>
                </a:lnTo>
                <a:lnTo>
                  <a:pt x="565" y="36"/>
                </a:lnTo>
                <a:lnTo>
                  <a:pt x="577" y="41"/>
                </a:lnTo>
                <a:lnTo>
                  <a:pt x="589" y="47"/>
                </a:lnTo>
                <a:lnTo>
                  <a:pt x="601" y="55"/>
                </a:lnTo>
                <a:lnTo>
                  <a:pt x="613" y="62"/>
                </a:lnTo>
                <a:lnTo>
                  <a:pt x="624" y="69"/>
                </a:lnTo>
                <a:lnTo>
                  <a:pt x="635" y="77"/>
                </a:lnTo>
                <a:lnTo>
                  <a:pt x="645" y="84"/>
                </a:lnTo>
                <a:lnTo>
                  <a:pt x="656" y="93"/>
                </a:lnTo>
                <a:lnTo>
                  <a:pt x="665" y="101"/>
                </a:lnTo>
                <a:lnTo>
                  <a:pt x="675" y="109"/>
                </a:lnTo>
                <a:lnTo>
                  <a:pt x="684" y="119"/>
                </a:lnTo>
                <a:lnTo>
                  <a:pt x="693" y="128"/>
                </a:lnTo>
                <a:lnTo>
                  <a:pt x="702" y="138"/>
                </a:lnTo>
                <a:lnTo>
                  <a:pt x="710" y="148"/>
                </a:lnTo>
                <a:lnTo>
                  <a:pt x="718" y="158"/>
                </a:lnTo>
                <a:lnTo>
                  <a:pt x="726" y="169"/>
                </a:lnTo>
                <a:lnTo>
                  <a:pt x="733" y="180"/>
                </a:lnTo>
                <a:lnTo>
                  <a:pt x="740" y="191"/>
                </a:lnTo>
                <a:lnTo>
                  <a:pt x="748" y="203"/>
                </a:lnTo>
                <a:lnTo>
                  <a:pt x="754" y="215"/>
                </a:lnTo>
                <a:lnTo>
                  <a:pt x="760" y="228"/>
                </a:lnTo>
                <a:lnTo>
                  <a:pt x="767" y="239"/>
                </a:lnTo>
                <a:lnTo>
                  <a:pt x="772" y="252"/>
                </a:lnTo>
                <a:lnTo>
                  <a:pt x="776" y="265"/>
                </a:lnTo>
                <a:lnTo>
                  <a:pt x="780" y="276"/>
                </a:lnTo>
                <a:lnTo>
                  <a:pt x="785" y="289"/>
                </a:lnTo>
                <a:lnTo>
                  <a:pt x="788" y="302"/>
                </a:lnTo>
                <a:lnTo>
                  <a:pt x="791" y="314"/>
                </a:lnTo>
                <a:lnTo>
                  <a:pt x="794" y="327"/>
                </a:lnTo>
                <a:lnTo>
                  <a:pt x="796" y="340"/>
                </a:lnTo>
                <a:lnTo>
                  <a:pt x="798" y="352"/>
                </a:lnTo>
                <a:lnTo>
                  <a:pt x="799" y="366"/>
                </a:lnTo>
                <a:lnTo>
                  <a:pt x="801" y="379"/>
                </a:lnTo>
                <a:lnTo>
                  <a:pt x="802" y="392"/>
                </a:lnTo>
                <a:lnTo>
                  <a:pt x="802" y="407"/>
                </a:lnTo>
                <a:lnTo>
                  <a:pt x="802" y="421"/>
                </a:lnTo>
                <a:lnTo>
                  <a:pt x="801" y="435"/>
                </a:lnTo>
                <a:lnTo>
                  <a:pt x="799" y="447"/>
                </a:lnTo>
                <a:lnTo>
                  <a:pt x="798" y="461"/>
                </a:lnTo>
                <a:lnTo>
                  <a:pt x="796" y="474"/>
                </a:lnTo>
                <a:lnTo>
                  <a:pt x="794" y="486"/>
                </a:lnTo>
                <a:lnTo>
                  <a:pt x="791" y="499"/>
                </a:lnTo>
                <a:lnTo>
                  <a:pt x="788" y="512"/>
                </a:lnTo>
                <a:close/>
                <a:moveTo>
                  <a:pt x="798" y="407"/>
                </a:moveTo>
                <a:lnTo>
                  <a:pt x="798" y="392"/>
                </a:lnTo>
                <a:lnTo>
                  <a:pt x="797" y="379"/>
                </a:lnTo>
                <a:lnTo>
                  <a:pt x="796" y="366"/>
                </a:lnTo>
                <a:lnTo>
                  <a:pt x="795" y="352"/>
                </a:lnTo>
                <a:lnTo>
                  <a:pt x="793" y="340"/>
                </a:lnTo>
                <a:lnTo>
                  <a:pt x="791" y="327"/>
                </a:lnTo>
                <a:lnTo>
                  <a:pt x="789" y="314"/>
                </a:lnTo>
                <a:lnTo>
                  <a:pt x="786" y="302"/>
                </a:lnTo>
                <a:lnTo>
                  <a:pt x="782" y="290"/>
                </a:lnTo>
                <a:lnTo>
                  <a:pt x="778" y="277"/>
                </a:lnTo>
                <a:lnTo>
                  <a:pt x="774" y="265"/>
                </a:lnTo>
                <a:lnTo>
                  <a:pt x="769" y="253"/>
                </a:lnTo>
                <a:lnTo>
                  <a:pt x="764" y="240"/>
                </a:lnTo>
                <a:lnTo>
                  <a:pt x="758" y="229"/>
                </a:lnTo>
                <a:lnTo>
                  <a:pt x="752" y="217"/>
                </a:lnTo>
                <a:lnTo>
                  <a:pt x="745" y="205"/>
                </a:lnTo>
                <a:lnTo>
                  <a:pt x="738" y="193"/>
                </a:lnTo>
                <a:lnTo>
                  <a:pt x="731" y="181"/>
                </a:lnTo>
                <a:lnTo>
                  <a:pt x="723" y="171"/>
                </a:lnTo>
                <a:lnTo>
                  <a:pt x="716" y="160"/>
                </a:lnTo>
                <a:lnTo>
                  <a:pt x="708" y="150"/>
                </a:lnTo>
                <a:lnTo>
                  <a:pt x="699" y="139"/>
                </a:lnTo>
                <a:lnTo>
                  <a:pt x="691" y="130"/>
                </a:lnTo>
                <a:lnTo>
                  <a:pt x="682" y="121"/>
                </a:lnTo>
                <a:lnTo>
                  <a:pt x="673" y="112"/>
                </a:lnTo>
                <a:lnTo>
                  <a:pt x="663" y="103"/>
                </a:lnTo>
                <a:lnTo>
                  <a:pt x="654" y="95"/>
                </a:lnTo>
                <a:lnTo>
                  <a:pt x="644" y="86"/>
                </a:lnTo>
                <a:lnTo>
                  <a:pt x="634" y="79"/>
                </a:lnTo>
                <a:lnTo>
                  <a:pt x="622" y="71"/>
                </a:lnTo>
                <a:lnTo>
                  <a:pt x="612" y="64"/>
                </a:lnTo>
                <a:lnTo>
                  <a:pt x="600" y="57"/>
                </a:lnTo>
                <a:lnTo>
                  <a:pt x="587" y="50"/>
                </a:lnTo>
                <a:lnTo>
                  <a:pt x="576" y="44"/>
                </a:lnTo>
                <a:lnTo>
                  <a:pt x="564" y="38"/>
                </a:lnTo>
                <a:lnTo>
                  <a:pt x="551" y="32"/>
                </a:lnTo>
                <a:lnTo>
                  <a:pt x="540" y="28"/>
                </a:lnTo>
                <a:lnTo>
                  <a:pt x="528" y="24"/>
                </a:lnTo>
                <a:lnTo>
                  <a:pt x="515" y="20"/>
                </a:lnTo>
                <a:lnTo>
                  <a:pt x="504" y="17"/>
                </a:lnTo>
                <a:lnTo>
                  <a:pt x="491" y="13"/>
                </a:lnTo>
                <a:lnTo>
                  <a:pt x="478" y="10"/>
                </a:lnTo>
                <a:lnTo>
                  <a:pt x="466" y="8"/>
                </a:lnTo>
                <a:lnTo>
                  <a:pt x="453" y="6"/>
                </a:lnTo>
                <a:lnTo>
                  <a:pt x="440" y="5"/>
                </a:lnTo>
                <a:lnTo>
                  <a:pt x="428" y="4"/>
                </a:lnTo>
                <a:lnTo>
                  <a:pt x="414" y="3"/>
                </a:lnTo>
                <a:lnTo>
                  <a:pt x="400" y="3"/>
                </a:lnTo>
                <a:lnTo>
                  <a:pt x="387" y="3"/>
                </a:lnTo>
                <a:lnTo>
                  <a:pt x="374" y="4"/>
                </a:lnTo>
                <a:lnTo>
                  <a:pt x="360" y="5"/>
                </a:lnTo>
                <a:lnTo>
                  <a:pt x="348" y="6"/>
                </a:lnTo>
                <a:lnTo>
                  <a:pt x="335" y="8"/>
                </a:lnTo>
                <a:lnTo>
                  <a:pt x="322" y="10"/>
                </a:lnTo>
                <a:lnTo>
                  <a:pt x="310" y="13"/>
                </a:lnTo>
                <a:lnTo>
                  <a:pt x="297" y="17"/>
                </a:lnTo>
                <a:lnTo>
                  <a:pt x="285" y="20"/>
                </a:lnTo>
                <a:lnTo>
                  <a:pt x="273" y="24"/>
                </a:lnTo>
                <a:lnTo>
                  <a:pt x="261" y="28"/>
                </a:lnTo>
                <a:lnTo>
                  <a:pt x="249" y="32"/>
                </a:lnTo>
                <a:lnTo>
                  <a:pt x="237" y="38"/>
                </a:lnTo>
                <a:lnTo>
                  <a:pt x="225" y="44"/>
                </a:lnTo>
                <a:lnTo>
                  <a:pt x="213" y="50"/>
                </a:lnTo>
                <a:lnTo>
                  <a:pt x="202" y="57"/>
                </a:lnTo>
                <a:lnTo>
                  <a:pt x="190" y="64"/>
                </a:lnTo>
                <a:lnTo>
                  <a:pt x="179" y="71"/>
                </a:lnTo>
                <a:lnTo>
                  <a:pt x="168" y="79"/>
                </a:lnTo>
                <a:lnTo>
                  <a:pt x="157" y="86"/>
                </a:lnTo>
                <a:lnTo>
                  <a:pt x="147" y="95"/>
                </a:lnTo>
                <a:lnTo>
                  <a:pt x="137" y="103"/>
                </a:lnTo>
                <a:lnTo>
                  <a:pt x="128" y="112"/>
                </a:lnTo>
                <a:lnTo>
                  <a:pt x="118" y="121"/>
                </a:lnTo>
                <a:lnTo>
                  <a:pt x="110" y="130"/>
                </a:lnTo>
                <a:lnTo>
                  <a:pt x="102" y="139"/>
                </a:lnTo>
                <a:lnTo>
                  <a:pt x="93" y="150"/>
                </a:lnTo>
                <a:lnTo>
                  <a:pt x="86" y="160"/>
                </a:lnTo>
                <a:lnTo>
                  <a:pt x="77" y="171"/>
                </a:lnTo>
                <a:lnTo>
                  <a:pt x="70" y="181"/>
                </a:lnTo>
                <a:lnTo>
                  <a:pt x="62" y="193"/>
                </a:lnTo>
                <a:lnTo>
                  <a:pt x="56" y="205"/>
                </a:lnTo>
                <a:lnTo>
                  <a:pt x="49" y="217"/>
                </a:lnTo>
                <a:lnTo>
                  <a:pt x="43" y="229"/>
                </a:lnTo>
                <a:lnTo>
                  <a:pt x="37" y="240"/>
                </a:lnTo>
                <a:lnTo>
                  <a:pt x="32" y="253"/>
                </a:lnTo>
                <a:lnTo>
                  <a:pt x="28" y="265"/>
                </a:lnTo>
                <a:lnTo>
                  <a:pt x="23" y="277"/>
                </a:lnTo>
                <a:lnTo>
                  <a:pt x="19" y="290"/>
                </a:lnTo>
                <a:lnTo>
                  <a:pt x="16" y="302"/>
                </a:lnTo>
                <a:lnTo>
                  <a:pt x="13" y="314"/>
                </a:lnTo>
                <a:lnTo>
                  <a:pt x="10" y="327"/>
                </a:lnTo>
                <a:lnTo>
                  <a:pt x="8" y="340"/>
                </a:lnTo>
                <a:lnTo>
                  <a:pt x="5" y="352"/>
                </a:lnTo>
                <a:lnTo>
                  <a:pt x="4" y="366"/>
                </a:lnTo>
                <a:lnTo>
                  <a:pt x="3" y="379"/>
                </a:lnTo>
                <a:lnTo>
                  <a:pt x="2" y="392"/>
                </a:lnTo>
                <a:lnTo>
                  <a:pt x="2" y="407"/>
                </a:lnTo>
                <a:lnTo>
                  <a:pt x="2" y="420"/>
                </a:lnTo>
                <a:lnTo>
                  <a:pt x="3" y="434"/>
                </a:lnTo>
                <a:lnTo>
                  <a:pt x="4" y="447"/>
                </a:lnTo>
                <a:lnTo>
                  <a:pt x="5" y="460"/>
                </a:lnTo>
                <a:lnTo>
                  <a:pt x="8" y="474"/>
                </a:lnTo>
                <a:lnTo>
                  <a:pt x="10" y="486"/>
                </a:lnTo>
                <a:lnTo>
                  <a:pt x="13" y="499"/>
                </a:lnTo>
                <a:lnTo>
                  <a:pt x="16" y="512"/>
                </a:lnTo>
                <a:lnTo>
                  <a:pt x="19" y="523"/>
                </a:lnTo>
                <a:lnTo>
                  <a:pt x="23" y="536"/>
                </a:lnTo>
                <a:lnTo>
                  <a:pt x="28" y="548"/>
                </a:lnTo>
                <a:lnTo>
                  <a:pt x="32" y="560"/>
                </a:lnTo>
                <a:lnTo>
                  <a:pt x="37" y="572"/>
                </a:lnTo>
                <a:lnTo>
                  <a:pt x="43" y="585"/>
                </a:lnTo>
                <a:lnTo>
                  <a:pt x="49" y="596"/>
                </a:lnTo>
                <a:lnTo>
                  <a:pt x="56" y="609"/>
                </a:lnTo>
                <a:lnTo>
                  <a:pt x="62" y="621"/>
                </a:lnTo>
                <a:lnTo>
                  <a:pt x="70" y="632"/>
                </a:lnTo>
                <a:lnTo>
                  <a:pt x="77" y="643"/>
                </a:lnTo>
                <a:lnTo>
                  <a:pt x="86" y="653"/>
                </a:lnTo>
                <a:lnTo>
                  <a:pt x="93" y="664"/>
                </a:lnTo>
                <a:lnTo>
                  <a:pt x="102" y="673"/>
                </a:lnTo>
                <a:lnTo>
                  <a:pt x="110" y="684"/>
                </a:lnTo>
                <a:lnTo>
                  <a:pt x="118" y="692"/>
                </a:lnTo>
                <a:lnTo>
                  <a:pt x="128" y="702"/>
                </a:lnTo>
                <a:lnTo>
                  <a:pt x="137" y="710"/>
                </a:lnTo>
                <a:lnTo>
                  <a:pt x="147" y="719"/>
                </a:lnTo>
                <a:lnTo>
                  <a:pt x="157" y="727"/>
                </a:lnTo>
                <a:lnTo>
                  <a:pt x="168" y="735"/>
                </a:lnTo>
                <a:lnTo>
                  <a:pt x="179" y="742"/>
                </a:lnTo>
                <a:lnTo>
                  <a:pt x="190" y="749"/>
                </a:lnTo>
                <a:lnTo>
                  <a:pt x="202" y="757"/>
                </a:lnTo>
                <a:lnTo>
                  <a:pt x="213" y="763"/>
                </a:lnTo>
                <a:lnTo>
                  <a:pt x="225" y="769"/>
                </a:lnTo>
                <a:lnTo>
                  <a:pt x="237" y="776"/>
                </a:lnTo>
                <a:lnTo>
                  <a:pt x="249" y="781"/>
                </a:lnTo>
                <a:lnTo>
                  <a:pt x="261" y="785"/>
                </a:lnTo>
                <a:lnTo>
                  <a:pt x="273" y="790"/>
                </a:lnTo>
                <a:lnTo>
                  <a:pt x="285" y="794"/>
                </a:lnTo>
                <a:lnTo>
                  <a:pt x="297" y="797"/>
                </a:lnTo>
                <a:lnTo>
                  <a:pt x="310" y="800"/>
                </a:lnTo>
                <a:lnTo>
                  <a:pt x="322" y="803"/>
                </a:lnTo>
                <a:lnTo>
                  <a:pt x="335" y="805"/>
                </a:lnTo>
                <a:lnTo>
                  <a:pt x="348" y="808"/>
                </a:lnTo>
                <a:lnTo>
                  <a:pt x="360" y="809"/>
                </a:lnTo>
                <a:lnTo>
                  <a:pt x="374" y="810"/>
                </a:lnTo>
                <a:lnTo>
                  <a:pt x="387" y="811"/>
                </a:lnTo>
                <a:lnTo>
                  <a:pt x="400" y="811"/>
                </a:lnTo>
                <a:lnTo>
                  <a:pt x="414" y="811"/>
                </a:lnTo>
                <a:lnTo>
                  <a:pt x="428" y="810"/>
                </a:lnTo>
                <a:lnTo>
                  <a:pt x="440" y="809"/>
                </a:lnTo>
                <a:lnTo>
                  <a:pt x="453" y="808"/>
                </a:lnTo>
                <a:lnTo>
                  <a:pt x="466" y="805"/>
                </a:lnTo>
                <a:lnTo>
                  <a:pt x="478" y="803"/>
                </a:lnTo>
                <a:lnTo>
                  <a:pt x="491" y="800"/>
                </a:lnTo>
                <a:lnTo>
                  <a:pt x="504" y="797"/>
                </a:lnTo>
                <a:lnTo>
                  <a:pt x="515" y="794"/>
                </a:lnTo>
                <a:lnTo>
                  <a:pt x="528" y="790"/>
                </a:lnTo>
                <a:lnTo>
                  <a:pt x="540" y="785"/>
                </a:lnTo>
                <a:lnTo>
                  <a:pt x="551" y="781"/>
                </a:lnTo>
                <a:lnTo>
                  <a:pt x="564" y="776"/>
                </a:lnTo>
                <a:lnTo>
                  <a:pt x="576" y="769"/>
                </a:lnTo>
                <a:lnTo>
                  <a:pt x="587" y="763"/>
                </a:lnTo>
                <a:lnTo>
                  <a:pt x="600" y="757"/>
                </a:lnTo>
                <a:lnTo>
                  <a:pt x="612" y="749"/>
                </a:lnTo>
                <a:lnTo>
                  <a:pt x="622" y="742"/>
                </a:lnTo>
                <a:lnTo>
                  <a:pt x="634" y="735"/>
                </a:lnTo>
                <a:lnTo>
                  <a:pt x="644" y="727"/>
                </a:lnTo>
                <a:lnTo>
                  <a:pt x="654" y="719"/>
                </a:lnTo>
                <a:lnTo>
                  <a:pt x="663" y="710"/>
                </a:lnTo>
                <a:lnTo>
                  <a:pt x="673" y="702"/>
                </a:lnTo>
                <a:lnTo>
                  <a:pt x="682" y="692"/>
                </a:lnTo>
                <a:lnTo>
                  <a:pt x="691" y="684"/>
                </a:lnTo>
                <a:lnTo>
                  <a:pt x="699" y="673"/>
                </a:lnTo>
                <a:lnTo>
                  <a:pt x="708" y="664"/>
                </a:lnTo>
                <a:lnTo>
                  <a:pt x="716" y="653"/>
                </a:lnTo>
                <a:lnTo>
                  <a:pt x="723" y="643"/>
                </a:lnTo>
                <a:lnTo>
                  <a:pt x="731" y="632"/>
                </a:lnTo>
                <a:lnTo>
                  <a:pt x="738" y="621"/>
                </a:lnTo>
                <a:lnTo>
                  <a:pt x="745" y="609"/>
                </a:lnTo>
                <a:lnTo>
                  <a:pt x="752" y="596"/>
                </a:lnTo>
                <a:lnTo>
                  <a:pt x="758" y="585"/>
                </a:lnTo>
                <a:lnTo>
                  <a:pt x="764" y="572"/>
                </a:lnTo>
                <a:lnTo>
                  <a:pt x="769" y="560"/>
                </a:lnTo>
                <a:lnTo>
                  <a:pt x="774" y="548"/>
                </a:lnTo>
                <a:lnTo>
                  <a:pt x="778" y="536"/>
                </a:lnTo>
                <a:lnTo>
                  <a:pt x="782" y="523"/>
                </a:lnTo>
                <a:lnTo>
                  <a:pt x="786" y="512"/>
                </a:lnTo>
                <a:lnTo>
                  <a:pt x="789" y="499"/>
                </a:lnTo>
                <a:lnTo>
                  <a:pt x="791" y="486"/>
                </a:lnTo>
                <a:lnTo>
                  <a:pt x="793" y="474"/>
                </a:lnTo>
                <a:lnTo>
                  <a:pt x="795" y="460"/>
                </a:lnTo>
                <a:lnTo>
                  <a:pt x="796" y="447"/>
                </a:lnTo>
                <a:lnTo>
                  <a:pt x="797" y="434"/>
                </a:lnTo>
                <a:lnTo>
                  <a:pt x="798" y="420"/>
                </a:lnTo>
                <a:lnTo>
                  <a:pt x="798" y="407"/>
                </a:lnTo>
                <a:close/>
              </a:path>
            </a:pathLst>
          </a:custGeom>
          <a:solidFill>
            <a:srgbClr val="000000"/>
          </a:solidFill>
          <a:ln w="9525">
            <a:noFill/>
            <a:round/>
            <a:headEnd/>
            <a:tailEnd/>
          </a:ln>
        </p:spPr>
        <p:txBody>
          <a:bodyPr/>
          <a:lstStyle/>
          <a:p>
            <a:endParaRPr lang="uk-UA"/>
          </a:p>
        </p:txBody>
      </p:sp>
      <p:sp>
        <p:nvSpPr>
          <p:cNvPr id="55323" name="Freeform 230"/>
          <p:cNvSpPr>
            <a:spLocks/>
          </p:cNvSpPr>
          <p:nvPr/>
        </p:nvSpPr>
        <p:spPr bwMode="auto">
          <a:xfrm>
            <a:off x="2876550" y="3189288"/>
            <a:ext cx="258763" cy="261937"/>
          </a:xfrm>
          <a:custGeom>
            <a:avLst/>
            <a:gdLst>
              <a:gd name="T0" fmla="*/ 2147483647 w 1141"/>
              <a:gd name="T1" fmla="*/ 2147483647 h 1158"/>
              <a:gd name="T2" fmla="*/ 2147483647 w 1141"/>
              <a:gd name="T3" fmla="*/ 2147483647 h 1158"/>
              <a:gd name="T4" fmla="*/ 2147483647 w 1141"/>
              <a:gd name="T5" fmla="*/ 2147483647 h 1158"/>
              <a:gd name="T6" fmla="*/ 2147483647 w 1141"/>
              <a:gd name="T7" fmla="*/ 2147483647 h 1158"/>
              <a:gd name="T8" fmla="*/ 2147483647 w 1141"/>
              <a:gd name="T9" fmla="*/ 2147483647 h 1158"/>
              <a:gd name="T10" fmla="*/ 2147483647 w 1141"/>
              <a:gd name="T11" fmla="*/ 2147483647 h 1158"/>
              <a:gd name="T12" fmla="*/ 2147483647 w 1141"/>
              <a:gd name="T13" fmla="*/ 2147483647 h 1158"/>
              <a:gd name="T14" fmla="*/ 2147483647 w 1141"/>
              <a:gd name="T15" fmla="*/ 2147483647 h 1158"/>
              <a:gd name="T16" fmla="*/ 2147483647 w 1141"/>
              <a:gd name="T17" fmla="*/ 2147483647 h 1158"/>
              <a:gd name="T18" fmla="*/ 2147483647 w 1141"/>
              <a:gd name="T19" fmla="*/ 2147483647 h 1158"/>
              <a:gd name="T20" fmla="*/ 2147483647 w 1141"/>
              <a:gd name="T21" fmla="*/ 2147483647 h 1158"/>
              <a:gd name="T22" fmla="*/ 2147483647 w 1141"/>
              <a:gd name="T23" fmla="*/ 2147483647 h 1158"/>
              <a:gd name="T24" fmla="*/ 2147483647 w 1141"/>
              <a:gd name="T25" fmla="*/ 2147483647 h 1158"/>
              <a:gd name="T26" fmla="*/ 2147483647 w 1141"/>
              <a:gd name="T27" fmla="*/ 2147483647 h 1158"/>
              <a:gd name="T28" fmla="*/ 2147483647 w 1141"/>
              <a:gd name="T29" fmla="*/ 2147483647 h 1158"/>
              <a:gd name="T30" fmla="*/ 2147483647 w 1141"/>
              <a:gd name="T31" fmla="*/ 2147483647 h 1158"/>
              <a:gd name="T32" fmla="*/ 2147483647 w 1141"/>
              <a:gd name="T33" fmla="*/ 2147483647 h 1158"/>
              <a:gd name="T34" fmla="*/ 2147483647 w 1141"/>
              <a:gd name="T35" fmla="*/ 2147483647 h 1158"/>
              <a:gd name="T36" fmla="*/ 2147483647 w 1141"/>
              <a:gd name="T37" fmla="*/ 2147483647 h 1158"/>
              <a:gd name="T38" fmla="*/ 2147483647 w 1141"/>
              <a:gd name="T39" fmla="*/ 2147483647 h 1158"/>
              <a:gd name="T40" fmla="*/ 2147483647 w 1141"/>
              <a:gd name="T41" fmla="*/ 2147483647 h 1158"/>
              <a:gd name="T42" fmla="*/ 2147483647 w 1141"/>
              <a:gd name="T43" fmla="*/ 2147483647 h 1158"/>
              <a:gd name="T44" fmla="*/ 2147483647 w 1141"/>
              <a:gd name="T45" fmla="*/ 2147483647 h 1158"/>
              <a:gd name="T46" fmla="*/ 2147483647 w 1141"/>
              <a:gd name="T47" fmla="*/ 2147483647 h 1158"/>
              <a:gd name="T48" fmla="*/ 0 w 1141"/>
              <a:gd name="T49" fmla="*/ 2147483647 h 1158"/>
              <a:gd name="T50" fmla="*/ 2147483647 w 1141"/>
              <a:gd name="T51" fmla="*/ 2147483647 h 1158"/>
              <a:gd name="T52" fmla="*/ 2147483647 w 1141"/>
              <a:gd name="T53" fmla="*/ 2147483647 h 1158"/>
              <a:gd name="T54" fmla="*/ 2147483647 w 1141"/>
              <a:gd name="T55" fmla="*/ 2147483647 h 1158"/>
              <a:gd name="T56" fmla="*/ 2147483647 w 1141"/>
              <a:gd name="T57" fmla="*/ 2147483647 h 1158"/>
              <a:gd name="T58" fmla="*/ 2147483647 w 1141"/>
              <a:gd name="T59" fmla="*/ 2147483647 h 1158"/>
              <a:gd name="T60" fmla="*/ 2147483647 w 1141"/>
              <a:gd name="T61" fmla="*/ 2147483647 h 1158"/>
              <a:gd name="T62" fmla="*/ 2147483647 w 1141"/>
              <a:gd name="T63" fmla="*/ 2147483647 h 1158"/>
              <a:gd name="T64" fmla="*/ 2147483647 w 1141"/>
              <a:gd name="T65" fmla="*/ 2147483647 h 1158"/>
              <a:gd name="T66" fmla="*/ 2147483647 w 1141"/>
              <a:gd name="T67" fmla="*/ 2147483647 h 1158"/>
              <a:gd name="T68" fmla="*/ 2147483647 w 1141"/>
              <a:gd name="T69" fmla="*/ 2147483647 h 1158"/>
              <a:gd name="T70" fmla="*/ 2147483647 w 1141"/>
              <a:gd name="T71" fmla="*/ 2147483647 h 1158"/>
              <a:gd name="T72" fmla="*/ 2147483647 w 1141"/>
              <a:gd name="T73" fmla="*/ 0 h 1158"/>
              <a:gd name="T74" fmla="*/ 2147483647 w 1141"/>
              <a:gd name="T75" fmla="*/ 2147483647 h 1158"/>
              <a:gd name="T76" fmla="*/ 2147483647 w 1141"/>
              <a:gd name="T77" fmla="*/ 2147483647 h 1158"/>
              <a:gd name="T78" fmla="*/ 2147483647 w 1141"/>
              <a:gd name="T79" fmla="*/ 2147483647 h 1158"/>
              <a:gd name="T80" fmla="*/ 2147483647 w 1141"/>
              <a:gd name="T81" fmla="*/ 2147483647 h 1158"/>
              <a:gd name="T82" fmla="*/ 2147483647 w 1141"/>
              <a:gd name="T83" fmla="*/ 2147483647 h 1158"/>
              <a:gd name="T84" fmla="*/ 2147483647 w 1141"/>
              <a:gd name="T85" fmla="*/ 2147483647 h 1158"/>
              <a:gd name="T86" fmla="*/ 2147483647 w 1141"/>
              <a:gd name="T87" fmla="*/ 2147483647 h 1158"/>
              <a:gd name="T88" fmla="*/ 2147483647 w 1141"/>
              <a:gd name="T89" fmla="*/ 2147483647 h 1158"/>
              <a:gd name="T90" fmla="*/ 2147483647 w 1141"/>
              <a:gd name="T91" fmla="*/ 2147483647 h 1158"/>
              <a:gd name="T92" fmla="*/ 2147483647 w 1141"/>
              <a:gd name="T93" fmla="*/ 2147483647 h 1158"/>
              <a:gd name="T94" fmla="*/ 2147483647 w 1141"/>
              <a:gd name="T95" fmla="*/ 2147483647 h 11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1"/>
              <a:gd name="T145" fmla="*/ 0 h 1158"/>
              <a:gd name="T146" fmla="*/ 1141 w 1141"/>
              <a:gd name="T147" fmla="*/ 1158 h 11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1" h="1158">
                <a:moveTo>
                  <a:pt x="1141" y="579"/>
                </a:moveTo>
                <a:lnTo>
                  <a:pt x="1141" y="579"/>
                </a:lnTo>
                <a:lnTo>
                  <a:pt x="1141" y="598"/>
                </a:lnTo>
                <a:lnTo>
                  <a:pt x="1139" y="618"/>
                </a:lnTo>
                <a:lnTo>
                  <a:pt x="1138" y="637"/>
                </a:lnTo>
                <a:lnTo>
                  <a:pt x="1136" y="656"/>
                </a:lnTo>
                <a:lnTo>
                  <a:pt x="1134" y="674"/>
                </a:lnTo>
                <a:lnTo>
                  <a:pt x="1131" y="693"/>
                </a:lnTo>
                <a:lnTo>
                  <a:pt x="1127" y="711"/>
                </a:lnTo>
                <a:lnTo>
                  <a:pt x="1123" y="729"/>
                </a:lnTo>
                <a:lnTo>
                  <a:pt x="1117" y="746"/>
                </a:lnTo>
                <a:lnTo>
                  <a:pt x="1112" y="764"/>
                </a:lnTo>
                <a:lnTo>
                  <a:pt x="1106" y="782"/>
                </a:lnTo>
                <a:lnTo>
                  <a:pt x="1098" y="799"/>
                </a:lnTo>
                <a:lnTo>
                  <a:pt x="1091" y="817"/>
                </a:lnTo>
                <a:lnTo>
                  <a:pt x="1082" y="834"/>
                </a:lnTo>
                <a:lnTo>
                  <a:pt x="1074" y="851"/>
                </a:lnTo>
                <a:lnTo>
                  <a:pt x="1065" y="869"/>
                </a:lnTo>
                <a:lnTo>
                  <a:pt x="1055" y="886"/>
                </a:lnTo>
                <a:lnTo>
                  <a:pt x="1044" y="901"/>
                </a:lnTo>
                <a:lnTo>
                  <a:pt x="1034" y="917"/>
                </a:lnTo>
                <a:lnTo>
                  <a:pt x="1022" y="933"/>
                </a:lnTo>
                <a:lnTo>
                  <a:pt x="1012" y="948"/>
                </a:lnTo>
                <a:lnTo>
                  <a:pt x="999" y="962"/>
                </a:lnTo>
                <a:lnTo>
                  <a:pt x="987" y="975"/>
                </a:lnTo>
                <a:lnTo>
                  <a:pt x="975" y="989"/>
                </a:lnTo>
                <a:lnTo>
                  <a:pt x="962" y="1002"/>
                </a:lnTo>
                <a:lnTo>
                  <a:pt x="948" y="1014"/>
                </a:lnTo>
                <a:lnTo>
                  <a:pt x="934" y="1026"/>
                </a:lnTo>
                <a:lnTo>
                  <a:pt x="920" y="1038"/>
                </a:lnTo>
                <a:lnTo>
                  <a:pt x="904" y="1049"/>
                </a:lnTo>
                <a:lnTo>
                  <a:pt x="889" y="1060"/>
                </a:lnTo>
                <a:lnTo>
                  <a:pt x="872" y="1070"/>
                </a:lnTo>
                <a:lnTo>
                  <a:pt x="855" y="1080"/>
                </a:lnTo>
                <a:lnTo>
                  <a:pt x="839" y="1089"/>
                </a:lnTo>
                <a:lnTo>
                  <a:pt x="822" y="1099"/>
                </a:lnTo>
                <a:lnTo>
                  <a:pt x="805" y="1107"/>
                </a:lnTo>
                <a:lnTo>
                  <a:pt x="788" y="1115"/>
                </a:lnTo>
                <a:lnTo>
                  <a:pt x="771" y="1122"/>
                </a:lnTo>
                <a:lnTo>
                  <a:pt x="753" y="1128"/>
                </a:lnTo>
                <a:lnTo>
                  <a:pt x="736" y="1134"/>
                </a:lnTo>
                <a:lnTo>
                  <a:pt x="718" y="1139"/>
                </a:lnTo>
                <a:lnTo>
                  <a:pt x="701" y="1143"/>
                </a:lnTo>
                <a:lnTo>
                  <a:pt x="683" y="1147"/>
                </a:lnTo>
                <a:lnTo>
                  <a:pt x="665" y="1151"/>
                </a:lnTo>
                <a:lnTo>
                  <a:pt x="646" y="1153"/>
                </a:lnTo>
                <a:lnTo>
                  <a:pt x="628" y="1155"/>
                </a:lnTo>
                <a:lnTo>
                  <a:pt x="609" y="1157"/>
                </a:lnTo>
                <a:lnTo>
                  <a:pt x="590" y="1158"/>
                </a:lnTo>
                <a:lnTo>
                  <a:pt x="570" y="1158"/>
                </a:lnTo>
                <a:lnTo>
                  <a:pt x="551" y="1158"/>
                </a:lnTo>
                <a:lnTo>
                  <a:pt x="532" y="1157"/>
                </a:lnTo>
                <a:lnTo>
                  <a:pt x="513" y="1155"/>
                </a:lnTo>
                <a:lnTo>
                  <a:pt x="494" y="1153"/>
                </a:lnTo>
                <a:lnTo>
                  <a:pt x="476" y="1151"/>
                </a:lnTo>
                <a:lnTo>
                  <a:pt x="458" y="1147"/>
                </a:lnTo>
                <a:lnTo>
                  <a:pt x="440" y="1143"/>
                </a:lnTo>
                <a:lnTo>
                  <a:pt x="423" y="1139"/>
                </a:lnTo>
                <a:lnTo>
                  <a:pt x="406" y="1134"/>
                </a:lnTo>
                <a:lnTo>
                  <a:pt x="388" y="1128"/>
                </a:lnTo>
                <a:lnTo>
                  <a:pt x="371" y="1122"/>
                </a:lnTo>
                <a:lnTo>
                  <a:pt x="354" y="1115"/>
                </a:lnTo>
                <a:lnTo>
                  <a:pt x="336" y="1107"/>
                </a:lnTo>
                <a:lnTo>
                  <a:pt x="319" y="1099"/>
                </a:lnTo>
                <a:lnTo>
                  <a:pt x="302" y="1089"/>
                </a:lnTo>
                <a:lnTo>
                  <a:pt x="285" y="1080"/>
                </a:lnTo>
                <a:lnTo>
                  <a:pt x="268" y="1070"/>
                </a:lnTo>
                <a:lnTo>
                  <a:pt x="253" y="1060"/>
                </a:lnTo>
                <a:lnTo>
                  <a:pt x="237" y="1049"/>
                </a:lnTo>
                <a:lnTo>
                  <a:pt x="222" y="1038"/>
                </a:lnTo>
                <a:lnTo>
                  <a:pt x="207" y="1026"/>
                </a:lnTo>
                <a:lnTo>
                  <a:pt x="193" y="1014"/>
                </a:lnTo>
                <a:lnTo>
                  <a:pt x="180" y="1002"/>
                </a:lnTo>
                <a:lnTo>
                  <a:pt x="166" y="989"/>
                </a:lnTo>
                <a:lnTo>
                  <a:pt x="153" y="975"/>
                </a:lnTo>
                <a:lnTo>
                  <a:pt x="142" y="962"/>
                </a:lnTo>
                <a:lnTo>
                  <a:pt x="130" y="948"/>
                </a:lnTo>
                <a:lnTo>
                  <a:pt x="118" y="933"/>
                </a:lnTo>
                <a:lnTo>
                  <a:pt x="108" y="917"/>
                </a:lnTo>
                <a:lnTo>
                  <a:pt x="96" y="901"/>
                </a:lnTo>
                <a:lnTo>
                  <a:pt x="87" y="886"/>
                </a:lnTo>
                <a:lnTo>
                  <a:pt x="76" y="869"/>
                </a:lnTo>
                <a:lnTo>
                  <a:pt x="67" y="851"/>
                </a:lnTo>
                <a:lnTo>
                  <a:pt x="58" y="834"/>
                </a:lnTo>
                <a:lnTo>
                  <a:pt x="50" y="817"/>
                </a:lnTo>
                <a:lnTo>
                  <a:pt x="42" y="799"/>
                </a:lnTo>
                <a:lnTo>
                  <a:pt x="35" y="782"/>
                </a:lnTo>
                <a:lnTo>
                  <a:pt x="29" y="764"/>
                </a:lnTo>
                <a:lnTo>
                  <a:pt x="23" y="746"/>
                </a:lnTo>
                <a:lnTo>
                  <a:pt x="18" y="729"/>
                </a:lnTo>
                <a:lnTo>
                  <a:pt x="14" y="711"/>
                </a:lnTo>
                <a:lnTo>
                  <a:pt x="11" y="693"/>
                </a:lnTo>
                <a:lnTo>
                  <a:pt x="8" y="674"/>
                </a:lnTo>
                <a:lnTo>
                  <a:pt x="4" y="656"/>
                </a:lnTo>
                <a:lnTo>
                  <a:pt x="2" y="637"/>
                </a:lnTo>
                <a:lnTo>
                  <a:pt x="1" y="618"/>
                </a:lnTo>
                <a:lnTo>
                  <a:pt x="0" y="598"/>
                </a:lnTo>
                <a:lnTo>
                  <a:pt x="0" y="579"/>
                </a:lnTo>
                <a:lnTo>
                  <a:pt x="0" y="559"/>
                </a:lnTo>
                <a:lnTo>
                  <a:pt x="1" y="539"/>
                </a:lnTo>
                <a:lnTo>
                  <a:pt x="2" y="520"/>
                </a:lnTo>
                <a:lnTo>
                  <a:pt x="4" y="501"/>
                </a:lnTo>
                <a:lnTo>
                  <a:pt x="8" y="483"/>
                </a:lnTo>
                <a:lnTo>
                  <a:pt x="11" y="464"/>
                </a:lnTo>
                <a:lnTo>
                  <a:pt x="14" y="446"/>
                </a:lnTo>
                <a:lnTo>
                  <a:pt x="18" y="428"/>
                </a:lnTo>
                <a:lnTo>
                  <a:pt x="23" y="411"/>
                </a:lnTo>
                <a:lnTo>
                  <a:pt x="29" y="393"/>
                </a:lnTo>
                <a:lnTo>
                  <a:pt x="35" y="375"/>
                </a:lnTo>
                <a:lnTo>
                  <a:pt x="42" y="359"/>
                </a:lnTo>
                <a:lnTo>
                  <a:pt x="50" y="341"/>
                </a:lnTo>
                <a:lnTo>
                  <a:pt x="58" y="324"/>
                </a:lnTo>
                <a:lnTo>
                  <a:pt x="67" y="307"/>
                </a:lnTo>
                <a:lnTo>
                  <a:pt x="76" y="289"/>
                </a:lnTo>
                <a:lnTo>
                  <a:pt x="87" y="272"/>
                </a:lnTo>
                <a:lnTo>
                  <a:pt x="96" y="256"/>
                </a:lnTo>
                <a:lnTo>
                  <a:pt x="108" y="240"/>
                </a:lnTo>
                <a:lnTo>
                  <a:pt x="118" y="224"/>
                </a:lnTo>
                <a:lnTo>
                  <a:pt x="130" y="210"/>
                </a:lnTo>
                <a:lnTo>
                  <a:pt x="142" y="196"/>
                </a:lnTo>
                <a:lnTo>
                  <a:pt x="153" y="182"/>
                </a:lnTo>
                <a:lnTo>
                  <a:pt x="166" y="168"/>
                </a:lnTo>
                <a:lnTo>
                  <a:pt x="180" y="156"/>
                </a:lnTo>
                <a:lnTo>
                  <a:pt x="193" y="143"/>
                </a:lnTo>
                <a:lnTo>
                  <a:pt x="207" y="132"/>
                </a:lnTo>
                <a:lnTo>
                  <a:pt x="222" y="120"/>
                </a:lnTo>
                <a:lnTo>
                  <a:pt x="237" y="108"/>
                </a:lnTo>
                <a:lnTo>
                  <a:pt x="253" y="98"/>
                </a:lnTo>
                <a:lnTo>
                  <a:pt x="268" y="87"/>
                </a:lnTo>
                <a:lnTo>
                  <a:pt x="285" y="78"/>
                </a:lnTo>
                <a:lnTo>
                  <a:pt x="302" y="67"/>
                </a:lnTo>
                <a:lnTo>
                  <a:pt x="319" y="59"/>
                </a:lnTo>
                <a:lnTo>
                  <a:pt x="336" y="50"/>
                </a:lnTo>
                <a:lnTo>
                  <a:pt x="354" y="43"/>
                </a:lnTo>
                <a:lnTo>
                  <a:pt x="371" y="35"/>
                </a:lnTo>
                <a:lnTo>
                  <a:pt x="388" y="29"/>
                </a:lnTo>
                <a:lnTo>
                  <a:pt x="406" y="24"/>
                </a:lnTo>
                <a:lnTo>
                  <a:pt x="423" y="19"/>
                </a:lnTo>
                <a:lnTo>
                  <a:pt x="440" y="14"/>
                </a:lnTo>
                <a:lnTo>
                  <a:pt x="458" y="10"/>
                </a:lnTo>
                <a:lnTo>
                  <a:pt x="476" y="7"/>
                </a:lnTo>
                <a:lnTo>
                  <a:pt x="494" y="5"/>
                </a:lnTo>
                <a:lnTo>
                  <a:pt x="513" y="3"/>
                </a:lnTo>
                <a:lnTo>
                  <a:pt x="532" y="1"/>
                </a:lnTo>
                <a:lnTo>
                  <a:pt x="551" y="0"/>
                </a:lnTo>
                <a:lnTo>
                  <a:pt x="570" y="0"/>
                </a:lnTo>
                <a:lnTo>
                  <a:pt x="590" y="0"/>
                </a:lnTo>
                <a:lnTo>
                  <a:pt x="609" y="1"/>
                </a:lnTo>
                <a:lnTo>
                  <a:pt x="628" y="3"/>
                </a:lnTo>
                <a:lnTo>
                  <a:pt x="646" y="5"/>
                </a:lnTo>
                <a:lnTo>
                  <a:pt x="665" y="7"/>
                </a:lnTo>
                <a:lnTo>
                  <a:pt x="683" y="10"/>
                </a:lnTo>
                <a:lnTo>
                  <a:pt x="701" y="14"/>
                </a:lnTo>
                <a:lnTo>
                  <a:pt x="718" y="19"/>
                </a:lnTo>
                <a:lnTo>
                  <a:pt x="736" y="24"/>
                </a:lnTo>
                <a:lnTo>
                  <a:pt x="753" y="29"/>
                </a:lnTo>
                <a:lnTo>
                  <a:pt x="771" y="35"/>
                </a:lnTo>
                <a:lnTo>
                  <a:pt x="788" y="43"/>
                </a:lnTo>
                <a:lnTo>
                  <a:pt x="805" y="50"/>
                </a:lnTo>
                <a:lnTo>
                  <a:pt x="822" y="59"/>
                </a:lnTo>
                <a:lnTo>
                  <a:pt x="839" y="67"/>
                </a:lnTo>
                <a:lnTo>
                  <a:pt x="855" y="78"/>
                </a:lnTo>
                <a:lnTo>
                  <a:pt x="872" y="87"/>
                </a:lnTo>
                <a:lnTo>
                  <a:pt x="889" y="98"/>
                </a:lnTo>
                <a:lnTo>
                  <a:pt x="904" y="108"/>
                </a:lnTo>
                <a:lnTo>
                  <a:pt x="920" y="120"/>
                </a:lnTo>
                <a:lnTo>
                  <a:pt x="934" y="132"/>
                </a:lnTo>
                <a:lnTo>
                  <a:pt x="948" y="143"/>
                </a:lnTo>
                <a:lnTo>
                  <a:pt x="962" y="156"/>
                </a:lnTo>
                <a:lnTo>
                  <a:pt x="975" y="168"/>
                </a:lnTo>
                <a:lnTo>
                  <a:pt x="987" y="182"/>
                </a:lnTo>
                <a:lnTo>
                  <a:pt x="999" y="196"/>
                </a:lnTo>
                <a:lnTo>
                  <a:pt x="1012" y="210"/>
                </a:lnTo>
                <a:lnTo>
                  <a:pt x="1022" y="224"/>
                </a:lnTo>
                <a:lnTo>
                  <a:pt x="1034" y="240"/>
                </a:lnTo>
                <a:lnTo>
                  <a:pt x="1044" y="256"/>
                </a:lnTo>
                <a:lnTo>
                  <a:pt x="1055" y="272"/>
                </a:lnTo>
                <a:lnTo>
                  <a:pt x="1065" y="289"/>
                </a:lnTo>
                <a:lnTo>
                  <a:pt x="1074" y="307"/>
                </a:lnTo>
                <a:lnTo>
                  <a:pt x="1082" y="324"/>
                </a:lnTo>
                <a:lnTo>
                  <a:pt x="1091" y="341"/>
                </a:lnTo>
                <a:lnTo>
                  <a:pt x="1098" y="359"/>
                </a:lnTo>
                <a:lnTo>
                  <a:pt x="1106" y="375"/>
                </a:lnTo>
                <a:lnTo>
                  <a:pt x="1112" y="393"/>
                </a:lnTo>
                <a:lnTo>
                  <a:pt x="1117" y="411"/>
                </a:lnTo>
                <a:lnTo>
                  <a:pt x="1123" y="428"/>
                </a:lnTo>
                <a:lnTo>
                  <a:pt x="1127" y="446"/>
                </a:lnTo>
                <a:lnTo>
                  <a:pt x="1131" y="464"/>
                </a:lnTo>
                <a:lnTo>
                  <a:pt x="1134" y="483"/>
                </a:lnTo>
                <a:lnTo>
                  <a:pt x="1136" y="501"/>
                </a:lnTo>
                <a:lnTo>
                  <a:pt x="1138" y="520"/>
                </a:lnTo>
                <a:lnTo>
                  <a:pt x="1139" y="539"/>
                </a:lnTo>
                <a:lnTo>
                  <a:pt x="1141" y="559"/>
                </a:lnTo>
                <a:lnTo>
                  <a:pt x="1141" y="579"/>
                </a:lnTo>
                <a:close/>
              </a:path>
            </a:pathLst>
          </a:custGeom>
          <a:noFill/>
          <a:ln w="9525">
            <a:noFill/>
            <a:round/>
            <a:headEnd/>
            <a:tailEnd/>
          </a:ln>
        </p:spPr>
        <p:txBody>
          <a:bodyPr/>
          <a:lstStyle/>
          <a:p>
            <a:endParaRPr lang="uk-UA"/>
          </a:p>
        </p:txBody>
      </p:sp>
      <p:sp>
        <p:nvSpPr>
          <p:cNvPr id="55324" name="Freeform 231"/>
          <p:cNvSpPr>
            <a:spLocks noEditPoints="1"/>
          </p:cNvSpPr>
          <p:nvPr/>
        </p:nvSpPr>
        <p:spPr bwMode="auto">
          <a:xfrm>
            <a:off x="2874963" y="3187700"/>
            <a:ext cx="260350" cy="263525"/>
          </a:xfrm>
          <a:custGeom>
            <a:avLst/>
            <a:gdLst>
              <a:gd name="T0" fmla="*/ 2147483647 w 1145"/>
              <a:gd name="T1" fmla="*/ 2147483647 h 1161"/>
              <a:gd name="T2" fmla="*/ 2147483647 w 1145"/>
              <a:gd name="T3" fmla="*/ 2147483647 h 1161"/>
              <a:gd name="T4" fmla="*/ 2147483647 w 1145"/>
              <a:gd name="T5" fmla="*/ 2147483647 h 1161"/>
              <a:gd name="T6" fmla="*/ 2147483647 w 1145"/>
              <a:gd name="T7" fmla="*/ 2147483647 h 1161"/>
              <a:gd name="T8" fmla="*/ 2147483647 w 1145"/>
              <a:gd name="T9" fmla="*/ 2147483647 h 1161"/>
              <a:gd name="T10" fmla="*/ 2147483647 w 1145"/>
              <a:gd name="T11" fmla="*/ 2147483647 h 1161"/>
              <a:gd name="T12" fmla="*/ 2147483647 w 1145"/>
              <a:gd name="T13" fmla="*/ 2147483647 h 1161"/>
              <a:gd name="T14" fmla="*/ 2147483647 w 1145"/>
              <a:gd name="T15" fmla="*/ 2147483647 h 1161"/>
              <a:gd name="T16" fmla="*/ 2147483647 w 1145"/>
              <a:gd name="T17" fmla="*/ 2147483647 h 1161"/>
              <a:gd name="T18" fmla="*/ 2147483647 w 1145"/>
              <a:gd name="T19" fmla="*/ 2147483647 h 1161"/>
              <a:gd name="T20" fmla="*/ 2147483647 w 1145"/>
              <a:gd name="T21" fmla="*/ 2147483647 h 1161"/>
              <a:gd name="T22" fmla="*/ 2147483647 w 1145"/>
              <a:gd name="T23" fmla="*/ 2147483647 h 1161"/>
              <a:gd name="T24" fmla="*/ 2147483647 w 1145"/>
              <a:gd name="T25" fmla="*/ 2147483647 h 1161"/>
              <a:gd name="T26" fmla="*/ 2147483647 w 1145"/>
              <a:gd name="T27" fmla="*/ 2147483647 h 1161"/>
              <a:gd name="T28" fmla="*/ 2147483647 w 1145"/>
              <a:gd name="T29" fmla="*/ 2147483647 h 1161"/>
              <a:gd name="T30" fmla="*/ 2147483647 w 1145"/>
              <a:gd name="T31" fmla="*/ 2147483647 h 1161"/>
              <a:gd name="T32" fmla="*/ 2147483647 w 1145"/>
              <a:gd name="T33" fmla="*/ 2147483647 h 1161"/>
              <a:gd name="T34" fmla="*/ 2147483647 w 1145"/>
              <a:gd name="T35" fmla="*/ 2147483647 h 1161"/>
              <a:gd name="T36" fmla="*/ 2147483647 w 1145"/>
              <a:gd name="T37" fmla="*/ 2147483647 h 1161"/>
              <a:gd name="T38" fmla="*/ 2147483647 w 1145"/>
              <a:gd name="T39" fmla="*/ 2147483647 h 1161"/>
              <a:gd name="T40" fmla="*/ 2147483647 w 1145"/>
              <a:gd name="T41" fmla="*/ 2147483647 h 1161"/>
              <a:gd name="T42" fmla="*/ 2147483647 w 1145"/>
              <a:gd name="T43" fmla="*/ 2147483647 h 1161"/>
              <a:gd name="T44" fmla="*/ 2147483647 w 1145"/>
              <a:gd name="T45" fmla="*/ 2147483647 h 1161"/>
              <a:gd name="T46" fmla="*/ 2147483647 w 1145"/>
              <a:gd name="T47" fmla="*/ 2147483647 h 1161"/>
              <a:gd name="T48" fmla="*/ 2147483647 w 1145"/>
              <a:gd name="T49" fmla="*/ 2147483647 h 1161"/>
              <a:gd name="T50" fmla="*/ 2147483647 w 1145"/>
              <a:gd name="T51" fmla="*/ 2147483647 h 1161"/>
              <a:gd name="T52" fmla="*/ 2147483647 w 1145"/>
              <a:gd name="T53" fmla="*/ 2147483647 h 1161"/>
              <a:gd name="T54" fmla="*/ 2147483647 w 1145"/>
              <a:gd name="T55" fmla="*/ 2147483647 h 1161"/>
              <a:gd name="T56" fmla="*/ 2147483647 w 1145"/>
              <a:gd name="T57" fmla="*/ 2147483647 h 1161"/>
              <a:gd name="T58" fmla="*/ 2147483647 w 1145"/>
              <a:gd name="T59" fmla="*/ 2147483647 h 1161"/>
              <a:gd name="T60" fmla="*/ 2147483647 w 1145"/>
              <a:gd name="T61" fmla="*/ 2147483647 h 1161"/>
              <a:gd name="T62" fmla="*/ 2147483647 w 1145"/>
              <a:gd name="T63" fmla="*/ 2147483647 h 1161"/>
              <a:gd name="T64" fmla="*/ 2147483647 w 1145"/>
              <a:gd name="T65" fmla="*/ 2147483647 h 1161"/>
              <a:gd name="T66" fmla="*/ 2147483647 w 1145"/>
              <a:gd name="T67" fmla="*/ 2147483647 h 1161"/>
              <a:gd name="T68" fmla="*/ 2147483647 w 1145"/>
              <a:gd name="T69" fmla="*/ 2147483647 h 1161"/>
              <a:gd name="T70" fmla="*/ 2147483647 w 1145"/>
              <a:gd name="T71" fmla="*/ 2147483647 h 1161"/>
              <a:gd name="T72" fmla="*/ 2147483647 w 1145"/>
              <a:gd name="T73" fmla="*/ 2147483647 h 1161"/>
              <a:gd name="T74" fmla="*/ 2147483647 w 1145"/>
              <a:gd name="T75" fmla="*/ 2147483647 h 1161"/>
              <a:gd name="T76" fmla="*/ 2147483647 w 1145"/>
              <a:gd name="T77" fmla="*/ 2147483647 h 1161"/>
              <a:gd name="T78" fmla="*/ 2147483647 w 1145"/>
              <a:gd name="T79" fmla="*/ 2147483647 h 1161"/>
              <a:gd name="T80" fmla="*/ 2147483647 w 1145"/>
              <a:gd name="T81" fmla="*/ 2147483647 h 1161"/>
              <a:gd name="T82" fmla="*/ 2147483647 w 1145"/>
              <a:gd name="T83" fmla="*/ 2147483647 h 1161"/>
              <a:gd name="T84" fmla="*/ 2147483647 w 1145"/>
              <a:gd name="T85" fmla="*/ 2147483647 h 1161"/>
              <a:gd name="T86" fmla="*/ 2147483647 w 1145"/>
              <a:gd name="T87" fmla="*/ 2147483647 h 1161"/>
              <a:gd name="T88" fmla="*/ 2147483647 w 1145"/>
              <a:gd name="T89" fmla="*/ 2147483647 h 1161"/>
              <a:gd name="T90" fmla="*/ 2147483647 w 1145"/>
              <a:gd name="T91" fmla="*/ 2147483647 h 1161"/>
              <a:gd name="T92" fmla="*/ 2147483647 w 1145"/>
              <a:gd name="T93" fmla="*/ 2147483647 h 1161"/>
              <a:gd name="T94" fmla="*/ 2147483647 w 1145"/>
              <a:gd name="T95" fmla="*/ 2147483647 h 1161"/>
              <a:gd name="T96" fmla="*/ 2147483647 w 1145"/>
              <a:gd name="T97" fmla="*/ 2147483647 h 1161"/>
              <a:gd name="T98" fmla="*/ 2147483647 w 1145"/>
              <a:gd name="T99" fmla="*/ 2147483647 h 1161"/>
              <a:gd name="T100" fmla="*/ 2147483647 w 1145"/>
              <a:gd name="T101" fmla="*/ 2147483647 h 1161"/>
              <a:gd name="T102" fmla="*/ 2147483647 w 1145"/>
              <a:gd name="T103" fmla="*/ 2147483647 h 1161"/>
              <a:gd name="T104" fmla="*/ 2147483647 w 1145"/>
              <a:gd name="T105" fmla="*/ 2147483647 h 1161"/>
              <a:gd name="T106" fmla="*/ 2147483647 w 1145"/>
              <a:gd name="T107" fmla="*/ 2147483647 h 1161"/>
              <a:gd name="T108" fmla="*/ 2147483647 w 1145"/>
              <a:gd name="T109" fmla="*/ 2147483647 h 1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5"/>
              <a:gd name="T166" fmla="*/ 0 h 1161"/>
              <a:gd name="T167" fmla="*/ 1145 w 1145"/>
              <a:gd name="T168" fmla="*/ 1161 h 11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5" h="1161">
                <a:moveTo>
                  <a:pt x="1126" y="731"/>
                </a:moveTo>
                <a:lnTo>
                  <a:pt x="1120" y="749"/>
                </a:lnTo>
                <a:lnTo>
                  <a:pt x="1115" y="767"/>
                </a:lnTo>
                <a:lnTo>
                  <a:pt x="1109" y="784"/>
                </a:lnTo>
                <a:lnTo>
                  <a:pt x="1102" y="802"/>
                </a:lnTo>
                <a:lnTo>
                  <a:pt x="1095" y="819"/>
                </a:lnTo>
                <a:lnTo>
                  <a:pt x="1087" y="837"/>
                </a:lnTo>
                <a:lnTo>
                  <a:pt x="1077" y="854"/>
                </a:lnTo>
                <a:lnTo>
                  <a:pt x="1068" y="871"/>
                </a:lnTo>
                <a:lnTo>
                  <a:pt x="1058" y="889"/>
                </a:lnTo>
                <a:lnTo>
                  <a:pt x="1048" y="904"/>
                </a:lnTo>
                <a:lnTo>
                  <a:pt x="1037" y="920"/>
                </a:lnTo>
                <a:lnTo>
                  <a:pt x="1025" y="936"/>
                </a:lnTo>
                <a:lnTo>
                  <a:pt x="1015" y="951"/>
                </a:lnTo>
                <a:lnTo>
                  <a:pt x="1002" y="965"/>
                </a:lnTo>
                <a:lnTo>
                  <a:pt x="990" y="978"/>
                </a:lnTo>
                <a:lnTo>
                  <a:pt x="978" y="992"/>
                </a:lnTo>
                <a:lnTo>
                  <a:pt x="964" y="1005"/>
                </a:lnTo>
                <a:lnTo>
                  <a:pt x="951" y="1017"/>
                </a:lnTo>
                <a:lnTo>
                  <a:pt x="937" y="1029"/>
                </a:lnTo>
                <a:lnTo>
                  <a:pt x="922" y="1041"/>
                </a:lnTo>
                <a:lnTo>
                  <a:pt x="907" y="1052"/>
                </a:lnTo>
                <a:lnTo>
                  <a:pt x="891" y="1063"/>
                </a:lnTo>
                <a:lnTo>
                  <a:pt x="875" y="1073"/>
                </a:lnTo>
                <a:lnTo>
                  <a:pt x="858" y="1084"/>
                </a:lnTo>
                <a:lnTo>
                  <a:pt x="842" y="1093"/>
                </a:lnTo>
                <a:lnTo>
                  <a:pt x="825" y="1102"/>
                </a:lnTo>
                <a:lnTo>
                  <a:pt x="807" y="1110"/>
                </a:lnTo>
                <a:lnTo>
                  <a:pt x="790" y="1118"/>
                </a:lnTo>
                <a:lnTo>
                  <a:pt x="773" y="1125"/>
                </a:lnTo>
                <a:lnTo>
                  <a:pt x="756" y="1131"/>
                </a:lnTo>
                <a:lnTo>
                  <a:pt x="738" y="1138"/>
                </a:lnTo>
                <a:lnTo>
                  <a:pt x="721" y="1142"/>
                </a:lnTo>
                <a:lnTo>
                  <a:pt x="703" y="1147"/>
                </a:lnTo>
                <a:lnTo>
                  <a:pt x="685" y="1150"/>
                </a:lnTo>
                <a:lnTo>
                  <a:pt x="667" y="1154"/>
                </a:lnTo>
                <a:lnTo>
                  <a:pt x="648" y="1157"/>
                </a:lnTo>
                <a:lnTo>
                  <a:pt x="630" y="1159"/>
                </a:lnTo>
                <a:lnTo>
                  <a:pt x="611" y="1160"/>
                </a:lnTo>
                <a:lnTo>
                  <a:pt x="592" y="1161"/>
                </a:lnTo>
                <a:lnTo>
                  <a:pt x="572" y="1161"/>
                </a:lnTo>
                <a:lnTo>
                  <a:pt x="553" y="1161"/>
                </a:lnTo>
                <a:lnTo>
                  <a:pt x="533" y="1160"/>
                </a:lnTo>
                <a:lnTo>
                  <a:pt x="515" y="1159"/>
                </a:lnTo>
                <a:lnTo>
                  <a:pt x="496" y="1157"/>
                </a:lnTo>
                <a:lnTo>
                  <a:pt x="477" y="1154"/>
                </a:lnTo>
                <a:lnTo>
                  <a:pt x="459" y="1150"/>
                </a:lnTo>
                <a:lnTo>
                  <a:pt x="441" y="1147"/>
                </a:lnTo>
                <a:lnTo>
                  <a:pt x="425" y="1142"/>
                </a:lnTo>
                <a:lnTo>
                  <a:pt x="407" y="1138"/>
                </a:lnTo>
                <a:lnTo>
                  <a:pt x="390" y="1131"/>
                </a:lnTo>
                <a:lnTo>
                  <a:pt x="372" y="1125"/>
                </a:lnTo>
                <a:lnTo>
                  <a:pt x="355" y="1118"/>
                </a:lnTo>
                <a:lnTo>
                  <a:pt x="338" y="1110"/>
                </a:lnTo>
                <a:lnTo>
                  <a:pt x="321" y="1102"/>
                </a:lnTo>
                <a:lnTo>
                  <a:pt x="304" y="1093"/>
                </a:lnTo>
                <a:lnTo>
                  <a:pt x="286" y="1084"/>
                </a:lnTo>
                <a:lnTo>
                  <a:pt x="269" y="1073"/>
                </a:lnTo>
                <a:lnTo>
                  <a:pt x="253" y="1063"/>
                </a:lnTo>
                <a:lnTo>
                  <a:pt x="238" y="1052"/>
                </a:lnTo>
                <a:lnTo>
                  <a:pt x="223" y="1041"/>
                </a:lnTo>
                <a:lnTo>
                  <a:pt x="208" y="1029"/>
                </a:lnTo>
                <a:lnTo>
                  <a:pt x="194" y="1017"/>
                </a:lnTo>
                <a:lnTo>
                  <a:pt x="181" y="1005"/>
                </a:lnTo>
                <a:lnTo>
                  <a:pt x="167" y="992"/>
                </a:lnTo>
                <a:lnTo>
                  <a:pt x="154" y="978"/>
                </a:lnTo>
                <a:lnTo>
                  <a:pt x="143" y="965"/>
                </a:lnTo>
                <a:lnTo>
                  <a:pt x="131" y="951"/>
                </a:lnTo>
                <a:lnTo>
                  <a:pt x="119" y="936"/>
                </a:lnTo>
                <a:lnTo>
                  <a:pt x="108" y="920"/>
                </a:lnTo>
                <a:lnTo>
                  <a:pt x="97" y="904"/>
                </a:lnTo>
                <a:lnTo>
                  <a:pt x="88" y="889"/>
                </a:lnTo>
                <a:lnTo>
                  <a:pt x="77" y="871"/>
                </a:lnTo>
                <a:lnTo>
                  <a:pt x="68" y="854"/>
                </a:lnTo>
                <a:lnTo>
                  <a:pt x="59" y="837"/>
                </a:lnTo>
                <a:lnTo>
                  <a:pt x="51" y="819"/>
                </a:lnTo>
                <a:lnTo>
                  <a:pt x="43" y="802"/>
                </a:lnTo>
                <a:lnTo>
                  <a:pt x="36" y="784"/>
                </a:lnTo>
                <a:lnTo>
                  <a:pt x="30" y="767"/>
                </a:lnTo>
                <a:lnTo>
                  <a:pt x="24" y="749"/>
                </a:lnTo>
                <a:lnTo>
                  <a:pt x="19" y="731"/>
                </a:lnTo>
                <a:lnTo>
                  <a:pt x="15" y="713"/>
                </a:lnTo>
                <a:lnTo>
                  <a:pt x="11" y="695"/>
                </a:lnTo>
                <a:lnTo>
                  <a:pt x="7" y="676"/>
                </a:lnTo>
                <a:lnTo>
                  <a:pt x="5" y="658"/>
                </a:lnTo>
                <a:lnTo>
                  <a:pt x="3" y="639"/>
                </a:lnTo>
                <a:lnTo>
                  <a:pt x="2" y="620"/>
                </a:lnTo>
                <a:lnTo>
                  <a:pt x="1" y="600"/>
                </a:lnTo>
                <a:lnTo>
                  <a:pt x="0" y="581"/>
                </a:lnTo>
                <a:lnTo>
                  <a:pt x="1" y="561"/>
                </a:lnTo>
                <a:lnTo>
                  <a:pt x="2" y="541"/>
                </a:lnTo>
                <a:lnTo>
                  <a:pt x="3" y="522"/>
                </a:lnTo>
                <a:lnTo>
                  <a:pt x="5" y="503"/>
                </a:lnTo>
                <a:lnTo>
                  <a:pt x="7" y="485"/>
                </a:lnTo>
                <a:lnTo>
                  <a:pt x="11" y="466"/>
                </a:lnTo>
                <a:lnTo>
                  <a:pt x="15" y="448"/>
                </a:lnTo>
                <a:lnTo>
                  <a:pt x="19" y="430"/>
                </a:lnTo>
                <a:lnTo>
                  <a:pt x="24" y="412"/>
                </a:lnTo>
                <a:lnTo>
                  <a:pt x="30" y="394"/>
                </a:lnTo>
                <a:lnTo>
                  <a:pt x="36" y="377"/>
                </a:lnTo>
                <a:lnTo>
                  <a:pt x="43" y="360"/>
                </a:lnTo>
                <a:lnTo>
                  <a:pt x="51" y="343"/>
                </a:lnTo>
                <a:lnTo>
                  <a:pt x="59" y="325"/>
                </a:lnTo>
                <a:lnTo>
                  <a:pt x="68" y="308"/>
                </a:lnTo>
                <a:lnTo>
                  <a:pt x="77" y="291"/>
                </a:lnTo>
                <a:lnTo>
                  <a:pt x="88" y="274"/>
                </a:lnTo>
                <a:lnTo>
                  <a:pt x="97" y="257"/>
                </a:lnTo>
                <a:lnTo>
                  <a:pt x="108" y="241"/>
                </a:lnTo>
                <a:lnTo>
                  <a:pt x="119" y="225"/>
                </a:lnTo>
                <a:lnTo>
                  <a:pt x="131" y="211"/>
                </a:lnTo>
                <a:lnTo>
                  <a:pt x="143" y="197"/>
                </a:lnTo>
                <a:lnTo>
                  <a:pt x="154" y="183"/>
                </a:lnTo>
                <a:lnTo>
                  <a:pt x="167" y="169"/>
                </a:lnTo>
                <a:lnTo>
                  <a:pt x="181" y="157"/>
                </a:lnTo>
                <a:lnTo>
                  <a:pt x="194" y="144"/>
                </a:lnTo>
                <a:lnTo>
                  <a:pt x="208" y="132"/>
                </a:lnTo>
                <a:lnTo>
                  <a:pt x="223" y="121"/>
                </a:lnTo>
                <a:lnTo>
                  <a:pt x="238" y="109"/>
                </a:lnTo>
                <a:lnTo>
                  <a:pt x="253" y="99"/>
                </a:lnTo>
                <a:lnTo>
                  <a:pt x="269" y="88"/>
                </a:lnTo>
                <a:lnTo>
                  <a:pt x="286" y="78"/>
                </a:lnTo>
                <a:lnTo>
                  <a:pt x="304" y="68"/>
                </a:lnTo>
                <a:lnTo>
                  <a:pt x="321" y="60"/>
                </a:lnTo>
                <a:lnTo>
                  <a:pt x="338" y="51"/>
                </a:lnTo>
                <a:lnTo>
                  <a:pt x="355" y="44"/>
                </a:lnTo>
                <a:lnTo>
                  <a:pt x="372" y="36"/>
                </a:lnTo>
                <a:lnTo>
                  <a:pt x="390" y="30"/>
                </a:lnTo>
                <a:lnTo>
                  <a:pt x="407" y="25"/>
                </a:lnTo>
                <a:lnTo>
                  <a:pt x="425" y="19"/>
                </a:lnTo>
                <a:lnTo>
                  <a:pt x="441" y="15"/>
                </a:lnTo>
                <a:lnTo>
                  <a:pt x="459" y="11"/>
                </a:lnTo>
                <a:lnTo>
                  <a:pt x="477" y="8"/>
                </a:lnTo>
                <a:lnTo>
                  <a:pt x="496" y="5"/>
                </a:lnTo>
                <a:lnTo>
                  <a:pt x="515" y="3"/>
                </a:lnTo>
                <a:lnTo>
                  <a:pt x="533" y="2"/>
                </a:lnTo>
                <a:lnTo>
                  <a:pt x="553" y="0"/>
                </a:lnTo>
                <a:lnTo>
                  <a:pt x="572" y="0"/>
                </a:lnTo>
                <a:lnTo>
                  <a:pt x="592" y="0"/>
                </a:lnTo>
                <a:lnTo>
                  <a:pt x="611" y="2"/>
                </a:lnTo>
                <a:lnTo>
                  <a:pt x="630" y="3"/>
                </a:lnTo>
                <a:lnTo>
                  <a:pt x="648" y="5"/>
                </a:lnTo>
                <a:lnTo>
                  <a:pt x="667" y="8"/>
                </a:lnTo>
                <a:lnTo>
                  <a:pt x="685" y="11"/>
                </a:lnTo>
                <a:lnTo>
                  <a:pt x="703" y="15"/>
                </a:lnTo>
                <a:lnTo>
                  <a:pt x="721" y="19"/>
                </a:lnTo>
                <a:lnTo>
                  <a:pt x="738" y="25"/>
                </a:lnTo>
                <a:lnTo>
                  <a:pt x="756" y="30"/>
                </a:lnTo>
                <a:lnTo>
                  <a:pt x="773" y="36"/>
                </a:lnTo>
                <a:lnTo>
                  <a:pt x="790" y="44"/>
                </a:lnTo>
                <a:lnTo>
                  <a:pt x="807" y="51"/>
                </a:lnTo>
                <a:lnTo>
                  <a:pt x="825" y="60"/>
                </a:lnTo>
                <a:lnTo>
                  <a:pt x="842" y="68"/>
                </a:lnTo>
                <a:lnTo>
                  <a:pt x="858" y="78"/>
                </a:lnTo>
                <a:lnTo>
                  <a:pt x="875" y="88"/>
                </a:lnTo>
                <a:lnTo>
                  <a:pt x="891" y="99"/>
                </a:lnTo>
                <a:lnTo>
                  <a:pt x="907" y="109"/>
                </a:lnTo>
                <a:lnTo>
                  <a:pt x="922" y="121"/>
                </a:lnTo>
                <a:lnTo>
                  <a:pt x="937" y="132"/>
                </a:lnTo>
                <a:lnTo>
                  <a:pt x="951" y="144"/>
                </a:lnTo>
                <a:lnTo>
                  <a:pt x="964" y="157"/>
                </a:lnTo>
                <a:lnTo>
                  <a:pt x="978" y="169"/>
                </a:lnTo>
                <a:lnTo>
                  <a:pt x="990" y="183"/>
                </a:lnTo>
                <a:lnTo>
                  <a:pt x="1002" y="197"/>
                </a:lnTo>
                <a:lnTo>
                  <a:pt x="1015" y="211"/>
                </a:lnTo>
                <a:lnTo>
                  <a:pt x="1025" y="225"/>
                </a:lnTo>
                <a:lnTo>
                  <a:pt x="1037" y="241"/>
                </a:lnTo>
                <a:lnTo>
                  <a:pt x="1048" y="257"/>
                </a:lnTo>
                <a:lnTo>
                  <a:pt x="1058" y="274"/>
                </a:lnTo>
                <a:lnTo>
                  <a:pt x="1068" y="291"/>
                </a:lnTo>
                <a:lnTo>
                  <a:pt x="1077" y="308"/>
                </a:lnTo>
                <a:lnTo>
                  <a:pt x="1087" y="325"/>
                </a:lnTo>
                <a:lnTo>
                  <a:pt x="1095" y="343"/>
                </a:lnTo>
                <a:lnTo>
                  <a:pt x="1102" y="360"/>
                </a:lnTo>
                <a:lnTo>
                  <a:pt x="1109" y="377"/>
                </a:lnTo>
                <a:lnTo>
                  <a:pt x="1115" y="394"/>
                </a:lnTo>
                <a:lnTo>
                  <a:pt x="1120" y="412"/>
                </a:lnTo>
                <a:lnTo>
                  <a:pt x="1126" y="430"/>
                </a:lnTo>
                <a:lnTo>
                  <a:pt x="1130" y="448"/>
                </a:lnTo>
                <a:lnTo>
                  <a:pt x="1134" y="466"/>
                </a:lnTo>
                <a:lnTo>
                  <a:pt x="1137" y="485"/>
                </a:lnTo>
                <a:lnTo>
                  <a:pt x="1140" y="503"/>
                </a:lnTo>
                <a:lnTo>
                  <a:pt x="1141" y="522"/>
                </a:lnTo>
                <a:lnTo>
                  <a:pt x="1144" y="541"/>
                </a:lnTo>
                <a:lnTo>
                  <a:pt x="1145" y="561"/>
                </a:lnTo>
                <a:lnTo>
                  <a:pt x="1145" y="581"/>
                </a:lnTo>
                <a:lnTo>
                  <a:pt x="1145" y="600"/>
                </a:lnTo>
                <a:lnTo>
                  <a:pt x="1144" y="620"/>
                </a:lnTo>
                <a:lnTo>
                  <a:pt x="1141" y="639"/>
                </a:lnTo>
                <a:lnTo>
                  <a:pt x="1140" y="658"/>
                </a:lnTo>
                <a:lnTo>
                  <a:pt x="1137" y="676"/>
                </a:lnTo>
                <a:lnTo>
                  <a:pt x="1134" y="695"/>
                </a:lnTo>
                <a:lnTo>
                  <a:pt x="1130" y="713"/>
                </a:lnTo>
                <a:lnTo>
                  <a:pt x="1126" y="731"/>
                </a:lnTo>
                <a:close/>
                <a:moveTo>
                  <a:pt x="1141" y="581"/>
                </a:moveTo>
                <a:lnTo>
                  <a:pt x="1141" y="561"/>
                </a:lnTo>
                <a:lnTo>
                  <a:pt x="1140" y="541"/>
                </a:lnTo>
                <a:lnTo>
                  <a:pt x="1139" y="522"/>
                </a:lnTo>
                <a:lnTo>
                  <a:pt x="1137" y="504"/>
                </a:lnTo>
                <a:lnTo>
                  <a:pt x="1134" y="485"/>
                </a:lnTo>
                <a:lnTo>
                  <a:pt x="1131" y="467"/>
                </a:lnTo>
                <a:lnTo>
                  <a:pt x="1128" y="449"/>
                </a:lnTo>
                <a:lnTo>
                  <a:pt x="1124" y="431"/>
                </a:lnTo>
                <a:lnTo>
                  <a:pt x="1118" y="413"/>
                </a:lnTo>
                <a:lnTo>
                  <a:pt x="1113" y="395"/>
                </a:lnTo>
                <a:lnTo>
                  <a:pt x="1107" y="379"/>
                </a:lnTo>
                <a:lnTo>
                  <a:pt x="1099" y="361"/>
                </a:lnTo>
                <a:lnTo>
                  <a:pt x="1092" y="344"/>
                </a:lnTo>
                <a:lnTo>
                  <a:pt x="1083" y="327"/>
                </a:lnTo>
                <a:lnTo>
                  <a:pt x="1075" y="309"/>
                </a:lnTo>
                <a:lnTo>
                  <a:pt x="1065" y="292"/>
                </a:lnTo>
                <a:lnTo>
                  <a:pt x="1055" y="275"/>
                </a:lnTo>
                <a:lnTo>
                  <a:pt x="1045" y="258"/>
                </a:lnTo>
                <a:lnTo>
                  <a:pt x="1035" y="242"/>
                </a:lnTo>
                <a:lnTo>
                  <a:pt x="1023" y="228"/>
                </a:lnTo>
                <a:lnTo>
                  <a:pt x="1013" y="213"/>
                </a:lnTo>
                <a:lnTo>
                  <a:pt x="1000" y="199"/>
                </a:lnTo>
                <a:lnTo>
                  <a:pt x="988" y="185"/>
                </a:lnTo>
                <a:lnTo>
                  <a:pt x="976" y="172"/>
                </a:lnTo>
                <a:lnTo>
                  <a:pt x="963" y="159"/>
                </a:lnTo>
                <a:lnTo>
                  <a:pt x="949" y="146"/>
                </a:lnTo>
                <a:lnTo>
                  <a:pt x="936" y="135"/>
                </a:lnTo>
                <a:lnTo>
                  <a:pt x="921" y="123"/>
                </a:lnTo>
                <a:lnTo>
                  <a:pt x="905" y="112"/>
                </a:lnTo>
                <a:lnTo>
                  <a:pt x="890" y="101"/>
                </a:lnTo>
                <a:lnTo>
                  <a:pt x="873" y="90"/>
                </a:lnTo>
                <a:lnTo>
                  <a:pt x="857" y="81"/>
                </a:lnTo>
                <a:lnTo>
                  <a:pt x="841" y="71"/>
                </a:lnTo>
                <a:lnTo>
                  <a:pt x="824" y="62"/>
                </a:lnTo>
                <a:lnTo>
                  <a:pt x="806" y="53"/>
                </a:lnTo>
                <a:lnTo>
                  <a:pt x="789" y="46"/>
                </a:lnTo>
                <a:lnTo>
                  <a:pt x="772" y="40"/>
                </a:lnTo>
                <a:lnTo>
                  <a:pt x="755" y="32"/>
                </a:lnTo>
                <a:lnTo>
                  <a:pt x="737" y="27"/>
                </a:lnTo>
                <a:lnTo>
                  <a:pt x="720" y="22"/>
                </a:lnTo>
                <a:lnTo>
                  <a:pt x="702" y="17"/>
                </a:lnTo>
                <a:lnTo>
                  <a:pt x="684" y="13"/>
                </a:lnTo>
                <a:lnTo>
                  <a:pt x="666" y="10"/>
                </a:lnTo>
                <a:lnTo>
                  <a:pt x="648" y="8"/>
                </a:lnTo>
                <a:lnTo>
                  <a:pt x="629" y="6"/>
                </a:lnTo>
                <a:lnTo>
                  <a:pt x="611" y="5"/>
                </a:lnTo>
                <a:lnTo>
                  <a:pt x="591" y="4"/>
                </a:lnTo>
                <a:lnTo>
                  <a:pt x="572" y="3"/>
                </a:lnTo>
                <a:lnTo>
                  <a:pt x="553" y="4"/>
                </a:lnTo>
                <a:lnTo>
                  <a:pt x="533" y="5"/>
                </a:lnTo>
                <a:lnTo>
                  <a:pt x="515" y="6"/>
                </a:lnTo>
                <a:lnTo>
                  <a:pt x="496" y="8"/>
                </a:lnTo>
                <a:lnTo>
                  <a:pt x="478" y="10"/>
                </a:lnTo>
                <a:lnTo>
                  <a:pt x="460" y="13"/>
                </a:lnTo>
                <a:lnTo>
                  <a:pt x="442" y="17"/>
                </a:lnTo>
                <a:lnTo>
                  <a:pt x="425" y="22"/>
                </a:lnTo>
                <a:lnTo>
                  <a:pt x="408" y="27"/>
                </a:lnTo>
                <a:lnTo>
                  <a:pt x="390" y="32"/>
                </a:lnTo>
                <a:lnTo>
                  <a:pt x="373" y="40"/>
                </a:lnTo>
                <a:lnTo>
                  <a:pt x="356" y="46"/>
                </a:lnTo>
                <a:lnTo>
                  <a:pt x="339" y="53"/>
                </a:lnTo>
                <a:lnTo>
                  <a:pt x="322" y="62"/>
                </a:lnTo>
                <a:lnTo>
                  <a:pt x="305" y="71"/>
                </a:lnTo>
                <a:lnTo>
                  <a:pt x="288" y="81"/>
                </a:lnTo>
                <a:lnTo>
                  <a:pt x="271" y="90"/>
                </a:lnTo>
                <a:lnTo>
                  <a:pt x="256" y="101"/>
                </a:lnTo>
                <a:lnTo>
                  <a:pt x="240" y="112"/>
                </a:lnTo>
                <a:lnTo>
                  <a:pt x="224" y="123"/>
                </a:lnTo>
                <a:lnTo>
                  <a:pt x="210" y="135"/>
                </a:lnTo>
                <a:lnTo>
                  <a:pt x="196" y="146"/>
                </a:lnTo>
                <a:lnTo>
                  <a:pt x="183" y="159"/>
                </a:lnTo>
                <a:lnTo>
                  <a:pt x="169" y="172"/>
                </a:lnTo>
                <a:lnTo>
                  <a:pt x="156" y="185"/>
                </a:lnTo>
                <a:lnTo>
                  <a:pt x="145" y="199"/>
                </a:lnTo>
                <a:lnTo>
                  <a:pt x="133" y="213"/>
                </a:lnTo>
                <a:lnTo>
                  <a:pt x="121" y="228"/>
                </a:lnTo>
                <a:lnTo>
                  <a:pt x="111" y="242"/>
                </a:lnTo>
                <a:lnTo>
                  <a:pt x="100" y="258"/>
                </a:lnTo>
                <a:lnTo>
                  <a:pt x="90" y="275"/>
                </a:lnTo>
                <a:lnTo>
                  <a:pt x="79" y="292"/>
                </a:lnTo>
                <a:lnTo>
                  <a:pt x="70" y="309"/>
                </a:lnTo>
                <a:lnTo>
                  <a:pt x="61" y="327"/>
                </a:lnTo>
                <a:lnTo>
                  <a:pt x="53" y="344"/>
                </a:lnTo>
                <a:lnTo>
                  <a:pt x="45" y="361"/>
                </a:lnTo>
                <a:lnTo>
                  <a:pt x="39" y="379"/>
                </a:lnTo>
                <a:lnTo>
                  <a:pt x="33" y="395"/>
                </a:lnTo>
                <a:lnTo>
                  <a:pt x="26" y="413"/>
                </a:lnTo>
                <a:lnTo>
                  <a:pt x="22" y="431"/>
                </a:lnTo>
                <a:lnTo>
                  <a:pt x="18" y="449"/>
                </a:lnTo>
                <a:lnTo>
                  <a:pt x="14" y="467"/>
                </a:lnTo>
                <a:lnTo>
                  <a:pt x="11" y="485"/>
                </a:lnTo>
                <a:lnTo>
                  <a:pt x="7" y="504"/>
                </a:lnTo>
                <a:lnTo>
                  <a:pt x="6" y="522"/>
                </a:lnTo>
                <a:lnTo>
                  <a:pt x="4" y="541"/>
                </a:lnTo>
                <a:lnTo>
                  <a:pt x="3" y="561"/>
                </a:lnTo>
                <a:lnTo>
                  <a:pt x="3" y="581"/>
                </a:lnTo>
                <a:lnTo>
                  <a:pt x="3" y="600"/>
                </a:lnTo>
                <a:lnTo>
                  <a:pt x="4" y="620"/>
                </a:lnTo>
                <a:lnTo>
                  <a:pt x="6" y="639"/>
                </a:lnTo>
                <a:lnTo>
                  <a:pt x="7" y="657"/>
                </a:lnTo>
                <a:lnTo>
                  <a:pt x="11" y="676"/>
                </a:lnTo>
                <a:lnTo>
                  <a:pt x="14" y="694"/>
                </a:lnTo>
                <a:lnTo>
                  <a:pt x="18" y="712"/>
                </a:lnTo>
                <a:lnTo>
                  <a:pt x="22" y="730"/>
                </a:lnTo>
                <a:lnTo>
                  <a:pt x="26" y="748"/>
                </a:lnTo>
                <a:lnTo>
                  <a:pt x="33" y="766"/>
                </a:lnTo>
                <a:lnTo>
                  <a:pt x="39" y="783"/>
                </a:lnTo>
                <a:lnTo>
                  <a:pt x="45" y="801"/>
                </a:lnTo>
                <a:lnTo>
                  <a:pt x="53" y="818"/>
                </a:lnTo>
                <a:lnTo>
                  <a:pt x="61" y="835"/>
                </a:lnTo>
                <a:lnTo>
                  <a:pt x="70" y="853"/>
                </a:lnTo>
                <a:lnTo>
                  <a:pt x="79" y="870"/>
                </a:lnTo>
                <a:lnTo>
                  <a:pt x="90" y="886"/>
                </a:lnTo>
                <a:lnTo>
                  <a:pt x="100" y="903"/>
                </a:lnTo>
                <a:lnTo>
                  <a:pt x="111" y="918"/>
                </a:lnTo>
                <a:lnTo>
                  <a:pt x="121" y="934"/>
                </a:lnTo>
                <a:lnTo>
                  <a:pt x="133" y="949"/>
                </a:lnTo>
                <a:lnTo>
                  <a:pt x="145" y="962"/>
                </a:lnTo>
                <a:lnTo>
                  <a:pt x="156" y="976"/>
                </a:lnTo>
                <a:lnTo>
                  <a:pt x="169" y="990"/>
                </a:lnTo>
                <a:lnTo>
                  <a:pt x="183" y="1003"/>
                </a:lnTo>
                <a:lnTo>
                  <a:pt x="196" y="1015"/>
                </a:lnTo>
                <a:lnTo>
                  <a:pt x="210" y="1027"/>
                </a:lnTo>
                <a:lnTo>
                  <a:pt x="224" y="1039"/>
                </a:lnTo>
                <a:lnTo>
                  <a:pt x="240" y="1049"/>
                </a:lnTo>
                <a:lnTo>
                  <a:pt x="256" y="1061"/>
                </a:lnTo>
                <a:lnTo>
                  <a:pt x="271" y="1071"/>
                </a:lnTo>
                <a:lnTo>
                  <a:pt x="288" y="1081"/>
                </a:lnTo>
                <a:lnTo>
                  <a:pt x="305" y="1090"/>
                </a:lnTo>
                <a:lnTo>
                  <a:pt x="322" y="1100"/>
                </a:lnTo>
                <a:lnTo>
                  <a:pt x="339" y="1108"/>
                </a:lnTo>
                <a:lnTo>
                  <a:pt x="356" y="1116"/>
                </a:lnTo>
                <a:lnTo>
                  <a:pt x="373" y="1123"/>
                </a:lnTo>
                <a:lnTo>
                  <a:pt x="390" y="1129"/>
                </a:lnTo>
                <a:lnTo>
                  <a:pt x="408" y="1135"/>
                </a:lnTo>
                <a:lnTo>
                  <a:pt x="425" y="1140"/>
                </a:lnTo>
                <a:lnTo>
                  <a:pt x="442" y="1144"/>
                </a:lnTo>
                <a:lnTo>
                  <a:pt x="460" y="1147"/>
                </a:lnTo>
                <a:lnTo>
                  <a:pt x="478" y="1152"/>
                </a:lnTo>
                <a:lnTo>
                  <a:pt x="496" y="1154"/>
                </a:lnTo>
                <a:lnTo>
                  <a:pt x="515" y="1156"/>
                </a:lnTo>
                <a:lnTo>
                  <a:pt x="533" y="1157"/>
                </a:lnTo>
                <a:lnTo>
                  <a:pt x="553" y="1158"/>
                </a:lnTo>
                <a:lnTo>
                  <a:pt x="572" y="1158"/>
                </a:lnTo>
                <a:lnTo>
                  <a:pt x="591" y="1158"/>
                </a:lnTo>
                <a:lnTo>
                  <a:pt x="611" y="1157"/>
                </a:lnTo>
                <a:lnTo>
                  <a:pt x="629" y="1156"/>
                </a:lnTo>
                <a:lnTo>
                  <a:pt x="648" y="1154"/>
                </a:lnTo>
                <a:lnTo>
                  <a:pt x="666" y="1152"/>
                </a:lnTo>
                <a:lnTo>
                  <a:pt x="684" y="1147"/>
                </a:lnTo>
                <a:lnTo>
                  <a:pt x="702" y="1144"/>
                </a:lnTo>
                <a:lnTo>
                  <a:pt x="720" y="1140"/>
                </a:lnTo>
                <a:lnTo>
                  <a:pt x="737" y="1135"/>
                </a:lnTo>
                <a:lnTo>
                  <a:pt x="755" y="1129"/>
                </a:lnTo>
                <a:lnTo>
                  <a:pt x="772" y="1123"/>
                </a:lnTo>
                <a:lnTo>
                  <a:pt x="789" y="1116"/>
                </a:lnTo>
                <a:lnTo>
                  <a:pt x="806" y="1108"/>
                </a:lnTo>
                <a:lnTo>
                  <a:pt x="824" y="1100"/>
                </a:lnTo>
                <a:lnTo>
                  <a:pt x="841" y="1090"/>
                </a:lnTo>
                <a:lnTo>
                  <a:pt x="857" y="1081"/>
                </a:lnTo>
                <a:lnTo>
                  <a:pt x="873" y="1071"/>
                </a:lnTo>
                <a:lnTo>
                  <a:pt x="890" y="1061"/>
                </a:lnTo>
                <a:lnTo>
                  <a:pt x="905" y="1049"/>
                </a:lnTo>
                <a:lnTo>
                  <a:pt x="921" y="1039"/>
                </a:lnTo>
                <a:lnTo>
                  <a:pt x="936" y="1027"/>
                </a:lnTo>
                <a:lnTo>
                  <a:pt x="949" y="1015"/>
                </a:lnTo>
                <a:lnTo>
                  <a:pt x="963" y="1003"/>
                </a:lnTo>
                <a:lnTo>
                  <a:pt x="976" y="990"/>
                </a:lnTo>
                <a:lnTo>
                  <a:pt x="988" y="976"/>
                </a:lnTo>
                <a:lnTo>
                  <a:pt x="1000" y="962"/>
                </a:lnTo>
                <a:lnTo>
                  <a:pt x="1013" y="949"/>
                </a:lnTo>
                <a:lnTo>
                  <a:pt x="1023" y="934"/>
                </a:lnTo>
                <a:lnTo>
                  <a:pt x="1035" y="918"/>
                </a:lnTo>
                <a:lnTo>
                  <a:pt x="1045" y="903"/>
                </a:lnTo>
                <a:lnTo>
                  <a:pt x="1055" y="886"/>
                </a:lnTo>
                <a:lnTo>
                  <a:pt x="1065" y="870"/>
                </a:lnTo>
                <a:lnTo>
                  <a:pt x="1075" y="853"/>
                </a:lnTo>
                <a:lnTo>
                  <a:pt x="1083" y="835"/>
                </a:lnTo>
                <a:lnTo>
                  <a:pt x="1092" y="818"/>
                </a:lnTo>
                <a:lnTo>
                  <a:pt x="1099" y="801"/>
                </a:lnTo>
                <a:lnTo>
                  <a:pt x="1107" y="783"/>
                </a:lnTo>
                <a:lnTo>
                  <a:pt x="1113" y="766"/>
                </a:lnTo>
                <a:lnTo>
                  <a:pt x="1118" y="748"/>
                </a:lnTo>
                <a:lnTo>
                  <a:pt x="1124" y="730"/>
                </a:lnTo>
                <a:lnTo>
                  <a:pt x="1128" y="712"/>
                </a:lnTo>
                <a:lnTo>
                  <a:pt x="1131" y="694"/>
                </a:lnTo>
                <a:lnTo>
                  <a:pt x="1134" y="676"/>
                </a:lnTo>
                <a:lnTo>
                  <a:pt x="1137" y="657"/>
                </a:lnTo>
                <a:lnTo>
                  <a:pt x="1139" y="639"/>
                </a:lnTo>
                <a:lnTo>
                  <a:pt x="1140" y="620"/>
                </a:lnTo>
                <a:lnTo>
                  <a:pt x="1141" y="600"/>
                </a:lnTo>
                <a:lnTo>
                  <a:pt x="1141" y="581"/>
                </a:lnTo>
                <a:close/>
              </a:path>
            </a:pathLst>
          </a:custGeom>
          <a:solidFill>
            <a:srgbClr val="000000"/>
          </a:solidFill>
          <a:ln w="9525">
            <a:noFill/>
            <a:round/>
            <a:headEnd/>
            <a:tailEnd/>
          </a:ln>
        </p:spPr>
        <p:txBody>
          <a:bodyPr/>
          <a:lstStyle/>
          <a:p>
            <a:endParaRPr lang="uk-UA"/>
          </a:p>
        </p:txBody>
      </p:sp>
      <p:sp>
        <p:nvSpPr>
          <p:cNvPr id="55325" name="Freeform 232"/>
          <p:cNvSpPr>
            <a:spLocks/>
          </p:cNvSpPr>
          <p:nvPr/>
        </p:nvSpPr>
        <p:spPr bwMode="auto">
          <a:xfrm>
            <a:off x="2876550" y="3189288"/>
            <a:ext cx="141288" cy="261937"/>
          </a:xfrm>
          <a:custGeom>
            <a:avLst/>
            <a:gdLst>
              <a:gd name="T0" fmla="*/ 2147483647 w 627"/>
              <a:gd name="T1" fmla="*/ 2147483647 h 1158"/>
              <a:gd name="T2" fmla="*/ 2147483647 w 627"/>
              <a:gd name="T3" fmla="*/ 2147483647 h 1158"/>
              <a:gd name="T4" fmla="*/ 2147483647 w 627"/>
              <a:gd name="T5" fmla="*/ 2147483647 h 1158"/>
              <a:gd name="T6" fmla="*/ 2147483647 w 627"/>
              <a:gd name="T7" fmla="*/ 2147483647 h 1158"/>
              <a:gd name="T8" fmla="*/ 2147483647 w 627"/>
              <a:gd name="T9" fmla="*/ 2147483647 h 1158"/>
              <a:gd name="T10" fmla="*/ 2147483647 w 627"/>
              <a:gd name="T11" fmla="*/ 2147483647 h 1158"/>
              <a:gd name="T12" fmla="*/ 2147483647 w 627"/>
              <a:gd name="T13" fmla="*/ 2147483647 h 1158"/>
              <a:gd name="T14" fmla="*/ 2147483647 w 627"/>
              <a:gd name="T15" fmla="*/ 2147483647 h 1158"/>
              <a:gd name="T16" fmla="*/ 2147483647 w 627"/>
              <a:gd name="T17" fmla="*/ 2147483647 h 1158"/>
              <a:gd name="T18" fmla="*/ 2147483647 w 627"/>
              <a:gd name="T19" fmla="*/ 2147483647 h 1158"/>
              <a:gd name="T20" fmla="*/ 2147483647 w 627"/>
              <a:gd name="T21" fmla="*/ 2147483647 h 1158"/>
              <a:gd name="T22" fmla="*/ 2147483647 w 627"/>
              <a:gd name="T23" fmla="*/ 2147483647 h 1158"/>
              <a:gd name="T24" fmla="*/ 2147483647 w 627"/>
              <a:gd name="T25" fmla="*/ 2147483647 h 1158"/>
              <a:gd name="T26" fmla="*/ 2147483647 w 627"/>
              <a:gd name="T27" fmla="*/ 2147483647 h 1158"/>
              <a:gd name="T28" fmla="*/ 2147483647 w 627"/>
              <a:gd name="T29" fmla="*/ 2147483647 h 1158"/>
              <a:gd name="T30" fmla="*/ 2147483647 w 627"/>
              <a:gd name="T31" fmla="*/ 2147483647 h 1158"/>
              <a:gd name="T32" fmla="*/ 2147483647 w 627"/>
              <a:gd name="T33" fmla="*/ 2147483647 h 1158"/>
              <a:gd name="T34" fmla="*/ 2147483647 w 627"/>
              <a:gd name="T35" fmla="*/ 2147483647 h 1158"/>
              <a:gd name="T36" fmla="*/ 2147483647 w 627"/>
              <a:gd name="T37" fmla="*/ 2147483647 h 1158"/>
              <a:gd name="T38" fmla="*/ 2147483647 w 627"/>
              <a:gd name="T39" fmla="*/ 2147483647 h 1158"/>
              <a:gd name="T40" fmla="*/ 2147483647 w 627"/>
              <a:gd name="T41" fmla="*/ 2147483647 h 1158"/>
              <a:gd name="T42" fmla="*/ 2147483647 w 627"/>
              <a:gd name="T43" fmla="*/ 2147483647 h 1158"/>
              <a:gd name="T44" fmla="*/ 2147483647 w 627"/>
              <a:gd name="T45" fmla="*/ 2147483647 h 1158"/>
              <a:gd name="T46" fmla="*/ 2147483647 w 627"/>
              <a:gd name="T47" fmla="*/ 2147483647 h 1158"/>
              <a:gd name="T48" fmla="*/ 2147483647 w 627"/>
              <a:gd name="T49" fmla="*/ 2147483647 h 1158"/>
              <a:gd name="T50" fmla="*/ 2147483647 w 627"/>
              <a:gd name="T51" fmla="*/ 2147483647 h 1158"/>
              <a:gd name="T52" fmla="*/ 2147483647 w 627"/>
              <a:gd name="T53" fmla="*/ 2147483647 h 1158"/>
              <a:gd name="T54" fmla="*/ 2147483647 w 627"/>
              <a:gd name="T55" fmla="*/ 2147483647 h 1158"/>
              <a:gd name="T56" fmla="*/ 2147483647 w 627"/>
              <a:gd name="T57" fmla="*/ 2147483647 h 1158"/>
              <a:gd name="T58" fmla="*/ 2147483647 w 627"/>
              <a:gd name="T59" fmla="*/ 2147483647 h 1158"/>
              <a:gd name="T60" fmla="*/ 2147483647 w 627"/>
              <a:gd name="T61" fmla="*/ 2147483647 h 1158"/>
              <a:gd name="T62" fmla="*/ 2147483647 w 627"/>
              <a:gd name="T63" fmla="*/ 2147483647 h 1158"/>
              <a:gd name="T64" fmla="*/ 2147483647 w 627"/>
              <a:gd name="T65" fmla="*/ 2147483647 h 1158"/>
              <a:gd name="T66" fmla="*/ 2147483647 w 627"/>
              <a:gd name="T67" fmla="*/ 2147483647 h 1158"/>
              <a:gd name="T68" fmla="*/ 2147483647 w 627"/>
              <a:gd name="T69" fmla="*/ 2147483647 h 1158"/>
              <a:gd name="T70" fmla="*/ 2147483647 w 627"/>
              <a:gd name="T71" fmla="*/ 2147483647 h 1158"/>
              <a:gd name="T72" fmla="*/ 2147483647 w 627"/>
              <a:gd name="T73" fmla="*/ 2147483647 h 1158"/>
              <a:gd name="T74" fmla="*/ 2147483647 w 627"/>
              <a:gd name="T75" fmla="*/ 2147483647 h 1158"/>
              <a:gd name="T76" fmla="*/ 2147483647 w 627"/>
              <a:gd name="T77" fmla="*/ 2147483647 h 1158"/>
              <a:gd name="T78" fmla="*/ 2147483647 w 627"/>
              <a:gd name="T79" fmla="*/ 2147483647 h 1158"/>
              <a:gd name="T80" fmla="*/ 0 w 627"/>
              <a:gd name="T81" fmla="*/ 2147483647 h 1158"/>
              <a:gd name="T82" fmla="*/ 2147483647 w 627"/>
              <a:gd name="T83" fmla="*/ 2147483647 h 1158"/>
              <a:gd name="T84" fmla="*/ 2147483647 w 627"/>
              <a:gd name="T85" fmla="*/ 2147483647 h 1158"/>
              <a:gd name="T86" fmla="*/ 2147483647 w 627"/>
              <a:gd name="T87" fmla="*/ 2147483647 h 1158"/>
              <a:gd name="T88" fmla="*/ 2147483647 w 627"/>
              <a:gd name="T89" fmla="*/ 2147483647 h 1158"/>
              <a:gd name="T90" fmla="*/ 2147483647 w 627"/>
              <a:gd name="T91" fmla="*/ 2147483647 h 1158"/>
              <a:gd name="T92" fmla="*/ 2147483647 w 627"/>
              <a:gd name="T93" fmla="*/ 2147483647 h 1158"/>
              <a:gd name="T94" fmla="*/ 2147483647 w 627"/>
              <a:gd name="T95" fmla="*/ 2147483647 h 1158"/>
              <a:gd name="T96" fmla="*/ 2147483647 w 627"/>
              <a:gd name="T97" fmla="*/ 2147483647 h 1158"/>
              <a:gd name="T98" fmla="*/ 2147483647 w 627"/>
              <a:gd name="T99" fmla="*/ 2147483647 h 1158"/>
              <a:gd name="T100" fmla="*/ 2147483647 w 627"/>
              <a:gd name="T101" fmla="*/ 2147483647 h 1158"/>
              <a:gd name="T102" fmla="*/ 2147483647 w 627"/>
              <a:gd name="T103" fmla="*/ 2147483647 h 1158"/>
              <a:gd name="T104" fmla="*/ 2147483647 w 627"/>
              <a:gd name="T105" fmla="*/ 2147483647 h 1158"/>
              <a:gd name="T106" fmla="*/ 2147483647 w 627"/>
              <a:gd name="T107" fmla="*/ 2147483647 h 1158"/>
              <a:gd name="T108" fmla="*/ 2147483647 w 627"/>
              <a:gd name="T109" fmla="*/ 2147483647 h 1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7"/>
              <a:gd name="T166" fmla="*/ 0 h 1158"/>
              <a:gd name="T167" fmla="*/ 627 w 627"/>
              <a:gd name="T168" fmla="*/ 1158 h 1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7" h="1158">
                <a:moveTo>
                  <a:pt x="627" y="980"/>
                </a:moveTo>
                <a:lnTo>
                  <a:pt x="614" y="982"/>
                </a:lnTo>
                <a:lnTo>
                  <a:pt x="600" y="983"/>
                </a:lnTo>
                <a:lnTo>
                  <a:pt x="585" y="984"/>
                </a:lnTo>
                <a:lnTo>
                  <a:pt x="570" y="984"/>
                </a:lnTo>
                <a:lnTo>
                  <a:pt x="560" y="984"/>
                </a:lnTo>
                <a:lnTo>
                  <a:pt x="550" y="984"/>
                </a:lnTo>
                <a:lnTo>
                  <a:pt x="540" y="983"/>
                </a:lnTo>
                <a:lnTo>
                  <a:pt x="529" y="982"/>
                </a:lnTo>
                <a:lnTo>
                  <a:pt x="520" y="981"/>
                </a:lnTo>
                <a:lnTo>
                  <a:pt x="510" y="980"/>
                </a:lnTo>
                <a:lnTo>
                  <a:pt x="500" y="977"/>
                </a:lnTo>
                <a:lnTo>
                  <a:pt x="490" y="976"/>
                </a:lnTo>
                <a:lnTo>
                  <a:pt x="481" y="974"/>
                </a:lnTo>
                <a:lnTo>
                  <a:pt x="471" y="971"/>
                </a:lnTo>
                <a:lnTo>
                  <a:pt x="462" y="969"/>
                </a:lnTo>
                <a:lnTo>
                  <a:pt x="452" y="966"/>
                </a:lnTo>
                <a:lnTo>
                  <a:pt x="443" y="963"/>
                </a:lnTo>
                <a:lnTo>
                  <a:pt x="433" y="959"/>
                </a:lnTo>
                <a:lnTo>
                  <a:pt x="424" y="956"/>
                </a:lnTo>
                <a:lnTo>
                  <a:pt x="415" y="952"/>
                </a:lnTo>
                <a:lnTo>
                  <a:pt x="406" y="949"/>
                </a:lnTo>
                <a:lnTo>
                  <a:pt x="397" y="944"/>
                </a:lnTo>
                <a:lnTo>
                  <a:pt x="389" y="939"/>
                </a:lnTo>
                <a:lnTo>
                  <a:pt x="380" y="935"/>
                </a:lnTo>
                <a:lnTo>
                  <a:pt x="372" y="931"/>
                </a:lnTo>
                <a:lnTo>
                  <a:pt x="363" y="926"/>
                </a:lnTo>
                <a:lnTo>
                  <a:pt x="355" y="920"/>
                </a:lnTo>
                <a:lnTo>
                  <a:pt x="348" y="915"/>
                </a:lnTo>
                <a:lnTo>
                  <a:pt x="339" y="910"/>
                </a:lnTo>
                <a:lnTo>
                  <a:pt x="332" y="903"/>
                </a:lnTo>
                <a:lnTo>
                  <a:pt x="324" y="897"/>
                </a:lnTo>
                <a:lnTo>
                  <a:pt x="317" y="892"/>
                </a:lnTo>
                <a:lnTo>
                  <a:pt x="310" y="886"/>
                </a:lnTo>
                <a:lnTo>
                  <a:pt x="302" y="879"/>
                </a:lnTo>
                <a:lnTo>
                  <a:pt x="295" y="872"/>
                </a:lnTo>
                <a:lnTo>
                  <a:pt x="288" y="865"/>
                </a:lnTo>
                <a:lnTo>
                  <a:pt x="281" y="858"/>
                </a:lnTo>
                <a:lnTo>
                  <a:pt x="275" y="852"/>
                </a:lnTo>
                <a:lnTo>
                  <a:pt x="268" y="844"/>
                </a:lnTo>
                <a:lnTo>
                  <a:pt x="262" y="837"/>
                </a:lnTo>
                <a:lnTo>
                  <a:pt x="257" y="828"/>
                </a:lnTo>
                <a:lnTo>
                  <a:pt x="250" y="821"/>
                </a:lnTo>
                <a:lnTo>
                  <a:pt x="245" y="814"/>
                </a:lnTo>
                <a:lnTo>
                  <a:pt x="239" y="805"/>
                </a:lnTo>
                <a:lnTo>
                  <a:pt x="234" y="797"/>
                </a:lnTo>
                <a:lnTo>
                  <a:pt x="229" y="788"/>
                </a:lnTo>
                <a:lnTo>
                  <a:pt x="224" y="780"/>
                </a:lnTo>
                <a:lnTo>
                  <a:pt x="220" y="771"/>
                </a:lnTo>
                <a:lnTo>
                  <a:pt x="215" y="763"/>
                </a:lnTo>
                <a:lnTo>
                  <a:pt x="210" y="755"/>
                </a:lnTo>
                <a:lnTo>
                  <a:pt x="206" y="745"/>
                </a:lnTo>
                <a:lnTo>
                  <a:pt x="203" y="737"/>
                </a:lnTo>
                <a:lnTo>
                  <a:pt x="199" y="727"/>
                </a:lnTo>
                <a:lnTo>
                  <a:pt x="196" y="718"/>
                </a:lnTo>
                <a:lnTo>
                  <a:pt x="192" y="709"/>
                </a:lnTo>
                <a:lnTo>
                  <a:pt x="189" y="700"/>
                </a:lnTo>
                <a:lnTo>
                  <a:pt x="186" y="690"/>
                </a:lnTo>
                <a:lnTo>
                  <a:pt x="184" y="680"/>
                </a:lnTo>
                <a:lnTo>
                  <a:pt x="182" y="670"/>
                </a:lnTo>
                <a:lnTo>
                  <a:pt x="180" y="661"/>
                </a:lnTo>
                <a:lnTo>
                  <a:pt x="178" y="650"/>
                </a:lnTo>
                <a:lnTo>
                  <a:pt x="175" y="641"/>
                </a:lnTo>
                <a:lnTo>
                  <a:pt x="174" y="630"/>
                </a:lnTo>
                <a:lnTo>
                  <a:pt x="173" y="620"/>
                </a:lnTo>
                <a:lnTo>
                  <a:pt x="172" y="610"/>
                </a:lnTo>
                <a:lnTo>
                  <a:pt x="171" y="599"/>
                </a:lnTo>
                <a:lnTo>
                  <a:pt x="171" y="589"/>
                </a:lnTo>
                <a:lnTo>
                  <a:pt x="171" y="579"/>
                </a:lnTo>
                <a:lnTo>
                  <a:pt x="171" y="569"/>
                </a:lnTo>
                <a:lnTo>
                  <a:pt x="171" y="558"/>
                </a:lnTo>
                <a:lnTo>
                  <a:pt x="172" y="548"/>
                </a:lnTo>
                <a:lnTo>
                  <a:pt x="173" y="537"/>
                </a:lnTo>
                <a:lnTo>
                  <a:pt x="174" y="528"/>
                </a:lnTo>
                <a:lnTo>
                  <a:pt x="175" y="517"/>
                </a:lnTo>
                <a:lnTo>
                  <a:pt x="178" y="507"/>
                </a:lnTo>
                <a:lnTo>
                  <a:pt x="180" y="497"/>
                </a:lnTo>
                <a:lnTo>
                  <a:pt x="182" y="487"/>
                </a:lnTo>
                <a:lnTo>
                  <a:pt x="184" y="478"/>
                </a:lnTo>
                <a:lnTo>
                  <a:pt x="186" y="467"/>
                </a:lnTo>
                <a:lnTo>
                  <a:pt x="189" y="458"/>
                </a:lnTo>
                <a:lnTo>
                  <a:pt x="192" y="448"/>
                </a:lnTo>
                <a:lnTo>
                  <a:pt x="196" y="440"/>
                </a:lnTo>
                <a:lnTo>
                  <a:pt x="199" y="430"/>
                </a:lnTo>
                <a:lnTo>
                  <a:pt x="203" y="421"/>
                </a:lnTo>
                <a:lnTo>
                  <a:pt x="206" y="412"/>
                </a:lnTo>
                <a:lnTo>
                  <a:pt x="210" y="403"/>
                </a:lnTo>
                <a:lnTo>
                  <a:pt x="215" y="394"/>
                </a:lnTo>
                <a:lnTo>
                  <a:pt x="220" y="386"/>
                </a:lnTo>
                <a:lnTo>
                  <a:pt x="224" y="378"/>
                </a:lnTo>
                <a:lnTo>
                  <a:pt x="229" y="369"/>
                </a:lnTo>
                <a:lnTo>
                  <a:pt x="234" y="361"/>
                </a:lnTo>
                <a:lnTo>
                  <a:pt x="239" y="352"/>
                </a:lnTo>
                <a:lnTo>
                  <a:pt x="245" y="344"/>
                </a:lnTo>
                <a:lnTo>
                  <a:pt x="250" y="336"/>
                </a:lnTo>
                <a:lnTo>
                  <a:pt x="257" y="329"/>
                </a:lnTo>
                <a:lnTo>
                  <a:pt x="262" y="321"/>
                </a:lnTo>
                <a:lnTo>
                  <a:pt x="268" y="313"/>
                </a:lnTo>
                <a:lnTo>
                  <a:pt x="275" y="306"/>
                </a:lnTo>
                <a:lnTo>
                  <a:pt x="281" y="299"/>
                </a:lnTo>
                <a:lnTo>
                  <a:pt x="288" y="292"/>
                </a:lnTo>
                <a:lnTo>
                  <a:pt x="295" y="286"/>
                </a:lnTo>
                <a:lnTo>
                  <a:pt x="302" y="278"/>
                </a:lnTo>
                <a:lnTo>
                  <a:pt x="310" y="272"/>
                </a:lnTo>
                <a:lnTo>
                  <a:pt x="317" y="266"/>
                </a:lnTo>
                <a:lnTo>
                  <a:pt x="324" y="260"/>
                </a:lnTo>
                <a:lnTo>
                  <a:pt x="332" y="254"/>
                </a:lnTo>
                <a:lnTo>
                  <a:pt x="339" y="249"/>
                </a:lnTo>
                <a:lnTo>
                  <a:pt x="348" y="242"/>
                </a:lnTo>
                <a:lnTo>
                  <a:pt x="355" y="237"/>
                </a:lnTo>
                <a:lnTo>
                  <a:pt x="363" y="232"/>
                </a:lnTo>
                <a:lnTo>
                  <a:pt x="372" y="228"/>
                </a:lnTo>
                <a:lnTo>
                  <a:pt x="380" y="222"/>
                </a:lnTo>
                <a:lnTo>
                  <a:pt x="389" y="218"/>
                </a:lnTo>
                <a:lnTo>
                  <a:pt x="397" y="214"/>
                </a:lnTo>
                <a:lnTo>
                  <a:pt x="406" y="210"/>
                </a:lnTo>
                <a:lnTo>
                  <a:pt x="415" y="205"/>
                </a:lnTo>
                <a:lnTo>
                  <a:pt x="424" y="201"/>
                </a:lnTo>
                <a:lnTo>
                  <a:pt x="433" y="198"/>
                </a:lnTo>
                <a:lnTo>
                  <a:pt x="443" y="195"/>
                </a:lnTo>
                <a:lnTo>
                  <a:pt x="452" y="192"/>
                </a:lnTo>
                <a:lnTo>
                  <a:pt x="462" y="189"/>
                </a:lnTo>
                <a:lnTo>
                  <a:pt x="471" y="186"/>
                </a:lnTo>
                <a:lnTo>
                  <a:pt x="481" y="184"/>
                </a:lnTo>
                <a:lnTo>
                  <a:pt x="490" y="181"/>
                </a:lnTo>
                <a:lnTo>
                  <a:pt x="500" y="180"/>
                </a:lnTo>
                <a:lnTo>
                  <a:pt x="510" y="178"/>
                </a:lnTo>
                <a:lnTo>
                  <a:pt x="520" y="177"/>
                </a:lnTo>
                <a:lnTo>
                  <a:pt x="529" y="176"/>
                </a:lnTo>
                <a:lnTo>
                  <a:pt x="540" y="175"/>
                </a:lnTo>
                <a:lnTo>
                  <a:pt x="550" y="174"/>
                </a:lnTo>
                <a:lnTo>
                  <a:pt x="560" y="174"/>
                </a:lnTo>
                <a:lnTo>
                  <a:pt x="570" y="174"/>
                </a:lnTo>
                <a:lnTo>
                  <a:pt x="585" y="174"/>
                </a:lnTo>
                <a:lnTo>
                  <a:pt x="600" y="175"/>
                </a:lnTo>
                <a:lnTo>
                  <a:pt x="614" y="176"/>
                </a:lnTo>
                <a:lnTo>
                  <a:pt x="627" y="178"/>
                </a:lnTo>
                <a:lnTo>
                  <a:pt x="627" y="3"/>
                </a:lnTo>
                <a:lnTo>
                  <a:pt x="614" y="2"/>
                </a:lnTo>
                <a:lnTo>
                  <a:pt x="600" y="1"/>
                </a:lnTo>
                <a:lnTo>
                  <a:pt x="585" y="0"/>
                </a:lnTo>
                <a:lnTo>
                  <a:pt x="570" y="0"/>
                </a:lnTo>
                <a:lnTo>
                  <a:pt x="556" y="0"/>
                </a:lnTo>
                <a:lnTo>
                  <a:pt x="541" y="1"/>
                </a:lnTo>
                <a:lnTo>
                  <a:pt x="527" y="2"/>
                </a:lnTo>
                <a:lnTo>
                  <a:pt x="512" y="3"/>
                </a:lnTo>
                <a:lnTo>
                  <a:pt x="497" y="5"/>
                </a:lnTo>
                <a:lnTo>
                  <a:pt x="484" y="7"/>
                </a:lnTo>
                <a:lnTo>
                  <a:pt x="470" y="9"/>
                </a:lnTo>
                <a:lnTo>
                  <a:pt x="455" y="11"/>
                </a:lnTo>
                <a:lnTo>
                  <a:pt x="442" y="14"/>
                </a:lnTo>
                <a:lnTo>
                  <a:pt x="428" y="19"/>
                </a:lnTo>
                <a:lnTo>
                  <a:pt x="414" y="22"/>
                </a:lnTo>
                <a:lnTo>
                  <a:pt x="401" y="26"/>
                </a:lnTo>
                <a:lnTo>
                  <a:pt x="388" y="30"/>
                </a:lnTo>
                <a:lnTo>
                  <a:pt x="374" y="35"/>
                </a:lnTo>
                <a:lnTo>
                  <a:pt x="361" y="40"/>
                </a:lnTo>
                <a:lnTo>
                  <a:pt x="349" y="45"/>
                </a:lnTo>
                <a:lnTo>
                  <a:pt x="336" y="51"/>
                </a:lnTo>
                <a:lnTo>
                  <a:pt x="323" y="57"/>
                </a:lnTo>
                <a:lnTo>
                  <a:pt x="311" y="63"/>
                </a:lnTo>
                <a:lnTo>
                  <a:pt x="299" y="69"/>
                </a:lnTo>
                <a:lnTo>
                  <a:pt x="286" y="77"/>
                </a:lnTo>
                <a:lnTo>
                  <a:pt x="275" y="84"/>
                </a:lnTo>
                <a:lnTo>
                  <a:pt x="263" y="91"/>
                </a:lnTo>
                <a:lnTo>
                  <a:pt x="251" y="99"/>
                </a:lnTo>
                <a:lnTo>
                  <a:pt x="240" y="106"/>
                </a:lnTo>
                <a:lnTo>
                  <a:pt x="229" y="115"/>
                </a:lnTo>
                <a:lnTo>
                  <a:pt x="219" y="123"/>
                </a:lnTo>
                <a:lnTo>
                  <a:pt x="208" y="133"/>
                </a:lnTo>
                <a:lnTo>
                  <a:pt x="198" y="141"/>
                </a:lnTo>
                <a:lnTo>
                  <a:pt x="187" y="151"/>
                </a:lnTo>
                <a:lnTo>
                  <a:pt x="177" y="160"/>
                </a:lnTo>
                <a:lnTo>
                  <a:pt x="167" y="170"/>
                </a:lnTo>
                <a:lnTo>
                  <a:pt x="157" y="179"/>
                </a:lnTo>
                <a:lnTo>
                  <a:pt x="148" y="190"/>
                </a:lnTo>
                <a:lnTo>
                  <a:pt x="140" y="200"/>
                </a:lnTo>
                <a:lnTo>
                  <a:pt x="130" y="211"/>
                </a:lnTo>
                <a:lnTo>
                  <a:pt x="122" y="221"/>
                </a:lnTo>
                <a:lnTo>
                  <a:pt x="113" y="233"/>
                </a:lnTo>
                <a:lnTo>
                  <a:pt x="106" y="243"/>
                </a:lnTo>
                <a:lnTo>
                  <a:pt x="97" y="255"/>
                </a:lnTo>
                <a:lnTo>
                  <a:pt x="90" y="267"/>
                </a:lnTo>
                <a:lnTo>
                  <a:pt x="83" y="278"/>
                </a:lnTo>
                <a:lnTo>
                  <a:pt x="75" y="291"/>
                </a:lnTo>
                <a:lnTo>
                  <a:pt x="69" y="303"/>
                </a:lnTo>
                <a:lnTo>
                  <a:pt x="62" y="315"/>
                </a:lnTo>
                <a:lnTo>
                  <a:pt x="56" y="328"/>
                </a:lnTo>
                <a:lnTo>
                  <a:pt x="51" y="341"/>
                </a:lnTo>
                <a:lnTo>
                  <a:pt x="45" y="353"/>
                </a:lnTo>
                <a:lnTo>
                  <a:pt x="39" y="367"/>
                </a:lnTo>
                <a:lnTo>
                  <a:pt x="35" y="380"/>
                </a:lnTo>
                <a:lnTo>
                  <a:pt x="30" y="393"/>
                </a:lnTo>
                <a:lnTo>
                  <a:pt x="26" y="407"/>
                </a:lnTo>
                <a:lnTo>
                  <a:pt x="21" y="420"/>
                </a:lnTo>
                <a:lnTo>
                  <a:pt x="18" y="435"/>
                </a:lnTo>
                <a:lnTo>
                  <a:pt x="15" y="448"/>
                </a:lnTo>
                <a:lnTo>
                  <a:pt x="12" y="462"/>
                </a:lnTo>
                <a:lnTo>
                  <a:pt x="9" y="476"/>
                </a:lnTo>
                <a:lnTo>
                  <a:pt x="7" y="491"/>
                </a:lnTo>
                <a:lnTo>
                  <a:pt x="4" y="505"/>
                </a:lnTo>
                <a:lnTo>
                  <a:pt x="3" y="520"/>
                </a:lnTo>
                <a:lnTo>
                  <a:pt x="1" y="534"/>
                </a:lnTo>
                <a:lnTo>
                  <a:pt x="1" y="549"/>
                </a:lnTo>
                <a:lnTo>
                  <a:pt x="0" y="563"/>
                </a:lnTo>
                <a:lnTo>
                  <a:pt x="0" y="579"/>
                </a:lnTo>
                <a:lnTo>
                  <a:pt x="0" y="594"/>
                </a:lnTo>
                <a:lnTo>
                  <a:pt x="1" y="609"/>
                </a:lnTo>
                <a:lnTo>
                  <a:pt x="1" y="624"/>
                </a:lnTo>
                <a:lnTo>
                  <a:pt x="3" y="638"/>
                </a:lnTo>
                <a:lnTo>
                  <a:pt x="4" y="652"/>
                </a:lnTo>
                <a:lnTo>
                  <a:pt x="7" y="667"/>
                </a:lnTo>
                <a:lnTo>
                  <a:pt x="9" y="682"/>
                </a:lnTo>
                <a:lnTo>
                  <a:pt x="12" y="695"/>
                </a:lnTo>
                <a:lnTo>
                  <a:pt x="15" y="709"/>
                </a:lnTo>
                <a:lnTo>
                  <a:pt x="18" y="723"/>
                </a:lnTo>
                <a:lnTo>
                  <a:pt x="21" y="738"/>
                </a:lnTo>
                <a:lnTo>
                  <a:pt x="26" y="750"/>
                </a:lnTo>
                <a:lnTo>
                  <a:pt x="30" y="764"/>
                </a:lnTo>
                <a:lnTo>
                  <a:pt x="35" y="778"/>
                </a:lnTo>
                <a:lnTo>
                  <a:pt x="39" y="792"/>
                </a:lnTo>
                <a:lnTo>
                  <a:pt x="45" y="804"/>
                </a:lnTo>
                <a:lnTo>
                  <a:pt x="51" y="817"/>
                </a:lnTo>
                <a:lnTo>
                  <a:pt x="56" y="830"/>
                </a:lnTo>
                <a:lnTo>
                  <a:pt x="62" y="842"/>
                </a:lnTo>
                <a:lnTo>
                  <a:pt x="69" y="855"/>
                </a:lnTo>
                <a:lnTo>
                  <a:pt x="75" y="867"/>
                </a:lnTo>
                <a:lnTo>
                  <a:pt x="83" y="879"/>
                </a:lnTo>
                <a:lnTo>
                  <a:pt x="90" y="891"/>
                </a:lnTo>
                <a:lnTo>
                  <a:pt x="97" y="902"/>
                </a:lnTo>
                <a:lnTo>
                  <a:pt x="106" y="914"/>
                </a:lnTo>
                <a:lnTo>
                  <a:pt x="113" y="926"/>
                </a:lnTo>
                <a:lnTo>
                  <a:pt x="122" y="936"/>
                </a:lnTo>
                <a:lnTo>
                  <a:pt x="130" y="947"/>
                </a:lnTo>
                <a:lnTo>
                  <a:pt x="140" y="957"/>
                </a:lnTo>
                <a:lnTo>
                  <a:pt x="148" y="968"/>
                </a:lnTo>
                <a:lnTo>
                  <a:pt x="157" y="978"/>
                </a:lnTo>
                <a:lnTo>
                  <a:pt x="167" y="988"/>
                </a:lnTo>
                <a:lnTo>
                  <a:pt x="177" y="997"/>
                </a:lnTo>
                <a:lnTo>
                  <a:pt x="187" y="1007"/>
                </a:lnTo>
                <a:lnTo>
                  <a:pt x="198" y="1016"/>
                </a:lnTo>
                <a:lnTo>
                  <a:pt x="208" y="1026"/>
                </a:lnTo>
                <a:lnTo>
                  <a:pt x="219" y="1034"/>
                </a:lnTo>
                <a:lnTo>
                  <a:pt x="229" y="1043"/>
                </a:lnTo>
                <a:lnTo>
                  <a:pt x="240" y="1051"/>
                </a:lnTo>
                <a:lnTo>
                  <a:pt x="251" y="1059"/>
                </a:lnTo>
                <a:lnTo>
                  <a:pt x="263" y="1066"/>
                </a:lnTo>
                <a:lnTo>
                  <a:pt x="275" y="1073"/>
                </a:lnTo>
                <a:lnTo>
                  <a:pt x="286" y="1081"/>
                </a:lnTo>
                <a:lnTo>
                  <a:pt x="299" y="1088"/>
                </a:lnTo>
                <a:lnTo>
                  <a:pt x="311" y="1095"/>
                </a:lnTo>
                <a:lnTo>
                  <a:pt x="323" y="1101"/>
                </a:lnTo>
                <a:lnTo>
                  <a:pt x="336" y="1106"/>
                </a:lnTo>
                <a:lnTo>
                  <a:pt x="349" y="1113"/>
                </a:lnTo>
                <a:lnTo>
                  <a:pt x="361" y="1118"/>
                </a:lnTo>
                <a:lnTo>
                  <a:pt x="374" y="1122"/>
                </a:lnTo>
                <a:lnTo>
                  <a:pt x="388" y="1127"/>
                </a:lnTo>
                <a:lnTo>
                  <a:pt x="401" y="1132"/>
                </a:lnTo>
                <a:lnTo>
                  <a:pt x="414" y="1136"/>
                </a:lnTo>
                <a:lnTo>
                  <a:pt x="428" y="1140"/>
                </a:lnTo>
                <a:lnTo>
                  <a:pt x="442" y="1143"/>
                </a:lnTo>
                <a:lnTo>
                  <a:pt x="455" y="1146"/>
                </a:lnTo>
                <a:lnTo>
                  <a:pt x="470" y="1148"/>
                </a:lnTo>
                <a:lnTo>
                  <a:pt x="484" y="1151"/>
                </a:lnTo>
                <a:lnTo>
                  <a:pt x="497" y="1153"/>
                </a:lnTo>
                <a:lnTo>
                  <a:pt x="512" y="1155"/>
                </a:lnTo>
                <a:lnTo>
                  <a:pt x="527" y="1156"/>
                </a:lnTo>
                <a:lnTo>
                  <a:pt x="541" y="1157"/>
                </a:lnTo>
                <a:lnTo>
                  <a:pt x="556" y="1158"/>
                </a:lnTo>
                <a:lnTo>
                  <a:pt x="570" y="1158"/>
                </a:lnTo>
                <a:lnTo>
                  <a:pt x="585" y="1158"/>
                </a:lnTo>
                <a:lnTo>
                  <a:pt x="600" y="1157"/>
                </a:lnTo>
                <a:lnTo>
                  <a:pt x="614" y="1156"/>
                </a:lnTo>
                <a:lnTo>
                  <a:pt x="627" y="1155"/>
                </a:lnTo>
                <a:lnTo>
                  <a:pt x="627" y="980"/>
                </a:lnTo>
                <a:close/>
              </a:path>
            </a:pathLst>
          </a:custGeom>
          <a:solidFill>
            <a:srgbClr val="000000"/>
          </a:solidFill>
          <a:ln w="9525">
            <a:noFill/>
            <a:round/>
            <a:headEnd/>
            <a:tailEnd/>
          </a:ln>
        </p:spPr>
        <p:txBody>
          <a:bodyPr/>
          <a:lstStyle/>
          <a:p>
            <a:endParaRPr lang="uk-UA"/>
          </a:p>
        </p:txBody>
      </p:sp>
      <p:sp>
        <p:nvSpPr>
          <p:cNvPr id="55326" name="Freeform 233"/>
          <p:cNvSpPr>
            <a:spLocks/>
          </p:cNvSpPr>
          <p:nvPr/>
        </p:nvSpPr>
        <p:spPr bwMode="auto">
          <a:xfrm>
            <a:off x="2876550" y="3189288"/>
            <a:ext cx="141288" cy="261937"/>
          </a:xfrm>
          <a:custGeom>
            <a:avLst/>
            <a:gdLst>
              <a:gd name="T0" fmla="*/ 2147483647 w 627"/>
              <a:gd name="T1" fmla="*/ 2147483647 h 1158"/>
              <a:gd name="T2" fmla="*/ 2147483647 w 627"/>
              <a:gd name="T3" fmla="*/ 2147483647 h 1158"/>
              <a:gd name="T4" fmla="*/ 2147483647 w 627"/>
              <a:gd name="T5" fmla="*/ 2147483647 h 1158"/>
              <a:gd name="T6" fmla="*/ 2147483647 w 627"/>
              <a:gd name="T7" fmla="*/ 2147483647 h 1158"/>
              <a:gd name="T8" fmla="*/ 2147483647 w 627"/>
              <a:gd name="T9" fmla="*/ 2147483647 h 1158"/>
              <a:gd name="T10" fmla="*/ 2147483647 w 627"/>
              <a:gd name="T11" fmla="*/ 2147483647 h 1158"/>
              <a:gd name="T12" fmla="*/ 2147483647 w 627"/>
              <a:gd name="T13" fmla="*/ 2147483647 h 1158"/>
              <a:gd name="T14" fmla="*/ 2147483647 w 627"/>
              <a:gd name="T15" fmla="*/ 2147483647 h 1158"/>
              <a:gd name="T16" fmla="*/ 2147483647 w 627"/>
              <a:gd name="T17" fmla="*/ 2147483647 h 1158"/>
              <a:gd name="T18" fmla="*/ 2147483647 w 627"/>
              <a:gd name="T19" fmla="*/ 2147483647 h 1158"/>
              <a:gd name="T20" fmla="*/ 2147483647 w 627"/>
              <a:gd name="T21" fmla="*/ 2147483647 h 1158"/>
              <a:gd name="T22" fmla="*/ 2147483647 w 627"/>
              <a:gd name="T23" fmla="*/ 2147483647 h 1158"/>
              <a:gd name="T24" fmla="*/ 2147483647 w 627"/>
              <a:gd name="T25" fmla="*/ 2147483647 h 1158"/>
              <a:gd name="T26" fmla="*/ 2147483647 w 627"/>
              <a:gd name="T27" fmla="*/ 2147483647 h 1158"/>
              <a:gd name="T28" fmla="*/ 2147483647 w 627"/>
              <a:gd name="T29" fmla="*/ 2147483647 h 1158"/>
              <a:gd name="T30" fmla="*/ 2147483647 w 627"/>
              <a:gd name="T31" fmla="*/ 2147483647 h 1158"/>
              <a:gd name="T32" fmla="*/ 2147483647 w 627"/>
              <a:gd name="T33" fmla="*/ 2147483647 h 1158"/>
              <a:gd name="T34" fmla="*/ 2147483647 w 627"/>
              <a:gd name="T35" fmla="*/ 2147483647 h 1158"/>
              <a:gd name="T36" fmla="*/ 2147483647 w 627"/>
              <a:gd name="T37" fmla="*/ 2147483647 h 1158"/>
              <a:gd name="T38" fmla="*/ 2147483647 w 627"/>
              <a:gd name="T39" fmla="*/ 2147483647 h 1158"/>
              <a:gd name="T40" fmla="*/ 2147483647 w 627"/>
              <a:gd name="T41" fmla="*/ 2147483647 h 1158"/>
              <a:gd name="T42" fmla="*/ 2147483647 w 627"/>
              <a:gd name="T43" fmla="*/ 2147483647 h 1158"/>
              <a:gd name="T44" fmla="*/ 2147483647 w 627"/>
              <a:gd name="T45" fmla="*/ 2147483647 h 1158"/>
              <a:gd name="T46" fmla="*/ 2147483647 w 627"/>
              <a:gd name="T47" fmla="*/ 2147483647 h 1158"/>
              <a:gd name="T48" fmla="*/ 2147483647 w 627"/>
              <a:gd name="T49" fmla="*/ 2147483647 h 1158"/>
              <a:gd name="T50" fmla="*/ 2147483647 w 627"/>
              <a:gd name="T51" fmla="*/ 2147483647 h 1158"/>
              <a:gd name="T52" fmla="*/ 2147483647 w 627"/>
              <a:gd name="T53" fmla="*/ 2147483647 h 1158"/>
              <a:gd name="T54" fmla="*/ 2147483647 w 627"/>
              <a:gd name="T55" fmla="*/ 2147483647 h 1158"/>
              <a:gd name="T56" fmla="*/ 2147483647 w 627"/>
              <a:gd name="T57" fmla="*/ 2147483647 h 1158"/>
              <a:gd name="T58" fmla="*/ 2147483647 w 627"/>
              <a:gd name="T59" fmla="*/ 2147483647 h 1158"/>
              <a:gd name="T60" fmla="*/ 2147483647 w 627"/>
              <a:gd name="T61" fmla="*/ 2147483647 h 1158"/>
              <a:gd name="T62" fmla="*/ 2147483647 w 627"/>
              <a:gd name="T63" fmla="*/ 2147483647 h 1158"/>
              <a:gd name="T64" fmla="*/ 2147483647 w 627"/>
              <a:gd name="T65" fmla="*/ 2147483647 h 1158"/>
              <a:gd name="T66" fmla="*/ 2147483647 w 627"/>
              <a:gd name="T67" fmla="*/ 2147483647 h 1158"/>
              <a:gd name="T68" fmla="*/ 2147483647 w 627"/>
              <a:gd name="T69" fmla="*/ 2147483647 h 1158"/>
              <a:gd name="T70" fmla="*/ 2147483647 w 627"/>
              <a:gd name="T71" fmla="*/ 2147483647 h 1158"/>
              <a:gd name="T72" fmla="*/ 2147483647 w 627"/>
              <a:gd name="T73" fmla="*/ 2147483647 h 1158"/>
              <a:gd name="T74" fmla="*/ 2147483647 w 627"/>
              <a:gd name="T75" fmla="*/ 2147483647 h 1158"/>
              <a:gd name="T76" fmla="*/ 2147483647 w 627"/>
              <a:gd name="T77" fmla="*/ 2147483647 h 1158"/>
              <a:gd name="T78" fmla="*/ 2147483647 w 627"/>
              <a:gd name="T79" fmla="*/ 2147483647 h 1158"/>
              <a:gd name="T80" fmla="*/ 0 w 627"/>
              <a:gd name="T81" fmla="*/ 2147483647 h 1158"/>
              <a:gd name="T82" fmla="*/ 2147483647 w 627"/>
              <a:gd name="T83" fmla="*/ 2147483647 h 1158"/>
              <a:gd name="T84" fmla="*/ 2147483647 w 627"/>
              <a:gd name="T85" fmla="*/ 2147483647 h 1158"/>
              <a:gd name="T86" fmla="*/ 2147483647 w 627"/>
              <a:gd name="T87" fmla="*/ 2147483647 h 1158"/>
              <a:gd name="T88" fmla="*/ 2147483647 w 627"/>
              <a:gd name="T89" fmla="*/ 2147483647 h 1158"/>
              <a:gd name="T90" fmla="*/ 2147483647 w 627"/>
              <a:gd name="T91" fmla="*/ 2147483647 h 1158"/>
              <a:gd name="T92" fmla="*/ 2147483647 w 627"/>
              <a:gd name="T93" fmla="*/ 2147483647 h 1158"/>
              <a:gd name="T94" fmla="*/ 2147483647 w 627"/>
              <a:gd name="T95" fmla="*/ 2147483647 h 1158"/>
              <a:gd name="T96" fmla="*/ 2147483647 w 627"/>
              <a:gd name="T97" fmla="*/ 2147483647 h 1158"/>
              <a:gd name="T98" fmla="*/ 2147483647 w 627"/>
              <a:gd name="T99" fmla="*/ 2147483647 h 1158"/>
              <a:gd name="T100" fmla="*/ 2147483647 w 627"/>
              <a:gd name="T101" fmla="*/ 2147483647 h 1158"/>
              <a:gd name="T102" fmla="*/ 2147483647 w 627"/>
              <a:gd name="T103" fmla="*/ 2147483647 h 1158"/>
              <a:gd name="T104" fmla="*/ 2147483647 w 627"/>
              <a:gd name="T105" fmla="*/ 2147483647 h 1158"/>
              <a:gd name="T106" fmla="*/ 2147483647 w 627"/>
              <a:gd name="T107" fmla="*/ 2147483647 h 1158"/>
              <a:gd name="T108" fmla="*/ 2147483647 w 627"/>
              <a:gd name="T109" fmla="*/ 2147483647 h 1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7"/>
              <a:gd name="T166" fmla="*/ 0 h 1158"/>
              <a:gd name="T167" fmla="*/ 627 w 627"/>
              <a:gd name="T168" fmla="*/ 1158 h 1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7" h="1158">
                <a:moveTo>
                  <a:pt x="627" y="980"/>
                </a:moveTo>
                <a:lnTo>
                  <a:pt x="614" y="982"/>
                </a:lnTo>
                <a:lnTo>
                  <a:pt x="600" y="983"/>
                </a:lnTo>
                <a:lnTo>
                  <a:pt x="585" y="984"/>
                </a:lnTo>
                <a:lnTo>
                  <a:pt x="570" y="984"/>
                </a:lnTo>
                <a:lnTo>
                  <a:pt x="560" y="984"/>
                </a:lnTo>
                <a:lnTo>
                  <a:pt x="550" y="984"/>
                </a:lnTo>
                <a:lnTo>
                  <a:pt x="540" y="983"/>
                </a:lnTo>
                <a:lnTo>
                  <a:pt x="529" y="982"/>
                </a:lnTo>
                <a:lnTo>
                  <a:pt x="520" y="981"/>
                </a:lnTo>
                <a:lnTo>
                  <a:pt x="510" y="980"/>
                </a:lnTo>
                <a:lnTo>
                  <a:pt x="500" y="977"/>
                </a:lnTo>
                <a:lnTo>
                  <a:pt x="490" y="976"/>
                </a:lnTo>
                <a:lnTo>
                  <a:pt x="481" y="974"/>
                </a:lnTo>
                <a:lnTo>
                  <a:pt x="471" y="971"/>
                </a:lnTo>
                <a:lnTo>
                  <a:pt x="462" y="969"/>
                </a:lnTo>
                <a:lnTo>
                  <a:pt x="452" y="966"/>
                </a:lnTo>
                <a:lnTo>
                  <a:pt x="443" y="963"/>
                </a:lnTo>
                <a:lnTo>
                  <a:pt x="433" y="959"/>
                </a:lnTo>
                <a:lnTo>
                  <a:pt x="424" y="956"/>
                </a:lnTo>
                <a:lnTo>
                  <a:pt x="415" y="952"/>
                </a:lnTo>
                <a:lnTo>
                  <a:pt x="406" y="949"/>
                </a:lnTo>
                <a:lnTo>
                  <a:pt x="397" y="944"/>
                </a:lnTo>
                <a:lnTo>
                  <a:pt x="389" y="939"/>
                </a:lnTo>
                <a:lnTo>
                  <a:pt x="380" y="935"/>
                </a:lnTo>
                <a:lnTo>
                  <a:pt x="372" y="931"/>
                </a:lnTo>
                <a:lnTo>
                  <a:pt x="363" y="926"/>
                </a:lnTo>
                <a:lnTo>
                  <a:pt x="355" y="920"/>
                </a:lnTo>
                <a:lnTo>
                  <a:pt x="348" y="915"/>
                </a:lnTo>
                <a:lnTo>
                  <a:pt x="339" y="910"/>
                </a:lnTo>
                <a:lnTo>
                  <a:pt x="332" y="903"/>
                </a:lnTo>
                <a:lnTo>
                  <a:pt x="324" y="897"/>
                </a:lnTo>
                <a:lnTo>
                  <a:pt x="317" y="892"/>
                </a:lnTo>
                <a:lnTo>
                  <a:pt x="310" y="886"/>
                </a:lnTo>
                <a:lnTo>
                  <a:pt x="302" y="879"/>
                </a:lnTo>
                <a:lnTo>
                  <a:pt x="295" y="872"/>
                </a:lnTo>
                <a:lnTo>
                  <a:pt x="288" y="865"/>
                </a:lnTo>
                <a:lnTo>
                  <a:pt x="281" y="858"/>
                </a:lnTo>
                <a:lnTo>
                  <a:pt x="275" y="852"/>
                </a:lnTo>
                <a:lnTo>
                  <a:pt x="268" y="844"/>
                </a:lnTo>
                <a:lnTo>
                  <a:pt x="262" y="837"/>
                </a:lnTo>
                <a:lnTo>
                  <a:pt x="257" y="828"/>
                </a:lnTo>
                <a:lnTo>
                  <a:pt x="250" y="821"/>
                </a:lnTo>
                <a:lnTo>
                  <a:pt x="245" y="814"/>
                </a:lnTo>
                <a:lnTo>
                  <a:pt x="239" y="805"/>
                </a:lnTo>
                <a:lnTo>
                  <a:pt x="234" y="797"/>
                </a:lnTo>
                <a:lnTo>
                  <a:pt x="229" y="788"/>
                </a:lnTo>
                <a:lnTo>
                  <a:pt x="224" y="780"/>
                </a:lnTo>
                <a:lnTo>
                  <a:pt x="220" y="771"/>
                </a:lnTo>
                <a:lnTo>
                  <a:pt x="215" y="763"/>
                </a:lnTo>
                <a:lnTo>
                  <a:pt x="210" y="755"/>
                </a:lnTo>
                <a:lnTo>
                  <a:pt x="206" y="745"/>
                </a:lnTo>
                <a:lnTo>
                  <a:pt x="203" y="737"/>
                </a:lnTo>
                <a:lnTo>
                  <a:pt x="199" y="727"/>
                </a:lnTo>
                <a:lnTo>
                  <a:pt x="196" y="718"/>
                </a:lnTo>
                <a:lnTo>
                  <a:pt x="192" y="709"/>
                </a:lnTo>
                <a:lnTo>
                  <a:pt x="189" y="700"/>
                </a:lnTo>
                <a:lnTo>
                  <a:pt x="186" y="690"/>
                </a:lnTo>
                <a:lnTo>
                  <a:pt x="184" y="680"/>
                </a:lnTo>
                <a:lnTo>
                  <a:pt x="182" y="670"/>
                </a:lnTo>
                <a:lnTo>
                  <a:pt x="180" y="661"/>
                </a:lnTo>
                <a:lnTo>
                  <a:pt x="178" y="650"/>
                </a:lnTo>
                <a:lnTo>
                  <a:pt x="175" y="641"/>
                </a:lnTo>
                <a:lnTo>
                  <a:pt x="174" y="630"/>
                </a:lnTo>
                <a:lnTo>
                  <a:pt x="173" y="620"/>
                </a:lnTo>
                <a:lnTo>
                  <a:pt x="172" y="610"/>
                </a:lnTo>
                <a:lnTo>
                  <a:pt x="171" y="599"/>
                </a:lnTo>
                <a:lnTo>
                  <a:pt x="171" y="589"/>
                </a:lnTo>
                <a:lnTo>
                  <a:pt x="171" y="579"/>
                </a:lnTo>
                <a:lnTo>
                  <a:pt x="171" y="569"/>
                </a:lnTo>
                <a:lnTo>
                  <a:pt x="171" y="558"/>
                </a:lnTo>
                <a:lnTo>
                  <a:pt x="172" y="548"/>
                </a:lnTo>
                <a:lnTo>
                  <a:pt x="173" y="537"/>
                </a:lnTo>
                <a:lnTo>
                  <a:pt x="174" y="528"/>
                </a:lnTo>
                <a:lnTo>
                  <a:pt x="175" y="517"/>
                </a:lnTo>
                <a:lnTo>
                  <a:pt x="178" y="507"/>
                </a:lnTo>
                <a:lnTo>
                  <a:pt x="180" y="497"/>
                </a:lnTo>
                <a:lnTo>
                  <a:pt x="182" y="487"/>
                </a:lnTo>
                <a:lnTo>
                  <a:pt x="184" y="478"/>
                </a:lnTo>
                <a:lnTo>
                  <a:pt x="186" y="467"/>
                </a:lnTo>
                <a:lnTo>
                  <a:pt x="189" y="458"/>
                </a:lnTo>
                <a:lnTo>
                  <a:pt x="192" y="448"/>
                </a:lnTo>
                <a:lnTo>
                  <a:pt x="196" y="440"/>
                </a:lnTo>
                <a:lnTo>
                  <a:pt x="199" y="430"/>
                </a:lnTo>
                <a:lnTo>
                  <a:pt x="203" y="421"/>
                </a:lnTo>
                <a:lnTo>
                  <a:pt x="206" y="412"/>
                </a:lnTo>
                <a:lnTo>
                  <a:pt x="210" y="403"/>
                </a:lnTo>
                <a:lnTo>
                  <a:pt x="215" y="394"/>
                </a:lnTo>
                <a:lnTo>
                  <a:pt x="220" y="386"/>
                </a:lnTo>
                <a:lnTo>
                  <a:pt x="224" y="378"/>
                </a:lnTo>
                <a:lnTo>
                  <a:pt x="229" y="369"/>
                </a:lnTo>
                <a:lnTo>
                  <a:pt x="234" y="361"/>
                </a:lnTo>
                <a:lnTo>
                  <a:pt x="239" y="352"/>
                </a:lnTo>
                <a:lnTo>
                  <a:pt x="245" y="344"/>
                </a:lnTo>
                <a:lnTo>
                  <a:pt x="250" y="336"/>
                </a:lnTo>
                <a:lnTo>
                  <a:pt x="257" y="329"/>
                </a:lnTo>
                <a:lnTo>
                  <a:pt x="262" y="321"/>
                </a:lnTo>
                <a:lnTo>
                  <a:pt x="268" y="313"/>
                </a:lnTo>
                <a:lnTo>
                  <a:pt x="275" y="306"/>
                </a:lnTo>
                <a:lnTo>
                  <a:pt x="281" y="299"/>
                </a:lnTo>
                <a:lnTo>
                  <a:pt x="288" y="292"/>
                </a:lnTo>
                <a:lnTo>
                  <a:pt x="295" y="286"/>
                </a:lnTo>
                <a:lnTo>
                  <a:pt x="302" y="278"/>
                </a:lnTo>
                <a:lnTo>
                  <a:pt x="310" y="272"/>
                </a:lnTo>
                <a:lnTo>
                  <a:pt x="317" y="266"/>
                </a:lnTo>
                <a:lnTo>
                  <a:pt x="324" y="260"/>
                </a:lnTo>
                <a:lnTo>
                  <a:pt x="332" y="254"/>
                </a:lnTo>
                <a:lnTo>
                  <a:pt x="339" y="249"/>
                </a:lnTo>
                <a:lnTo>
                  <a:pt x="348" y="242"/>
                </a:lnTo>
                <a:lnTo>
                  <a:pt x="355" y="237"/>
                </a:lnTo>
                <a:lnTo>
                  <a:pt x="363" y="232"/>
                </a:lnTo>
                <a:lnTo>
                  <a:pt x="372" y="228"/>
                </a:lnTo>
                <a:lnTo>
                  <a:pt x="380" y="222"/>
                </a:lnTo>
                <a:lnTo>
                  <a:pt x="389" y="218"/>
                </a:lnTo>
                <a:lnTo>
                  <a:pt x="397" y="214"/>
                </a:lnTo>
                <a:lnTo>
                  <a:pt x="406" y="210"/>
                </a:lnTo>
                <a:lnTo>
                  <a:pt x="415" y="205"/>
                </a:lnTo>
                <a:lnTo>
                  <a:pt x="424" y="201"/>
                </a:lnTo>
                <a:lnTo>
                  <a:pt x="433" y="198"/>
                </a:lnTo>
                <a:lnTo>
                  <a:pt x="443" y="195"/>
                </a:lnTo>
                <a:lnTo>
                  <a:pt x="452" y="192"/>
                </a:lnTo>
                <a:lnTo>
                  <a:pt x="462" y="189"/>
                </a:lnTo>
                <a:lnTo>
                  <a:pt x="471" y="186"/>
                </a:lnTo>
                <a:lnTo>
                  <a:pt x="481" y="184"/>
                </a:lnTo>
                <a:lnTo>
                  <a:pt x="490" y="181"/>
                </a:lnTo>
                <a:lnTo>
                  <a:pt x="500" y="180"/>
                </a:lnTo>
                <a:lnTo>
                  <a:pt x="510" y="178"/>
                </a:lnTo>
                <a:lnTo>
                  <a:pt x="520" y="177"/>
                </a:lnTo>
                <a:lnTo>
                  <a:pt x="529" y="176"/>
                </a:lnTo>
                <a:lnTo>
                  <a:pt x="540" y="175"/>
                </a:lnTo>
                <a:lnTo>
                  <a:pt x="550" y="174"/>
                </a:lnTo>
                <a:lnTo>
                  <a:pt x="560" y="174"/>
                </a:lnTo>
                <a:lnTo>
                  <a:pt x="570" y="174"/>
                </a:lnTo>
                <a:lnTo>
                  <a:pt x="585" y="174"/>
                </a:lnTo>
                <a:lnTo>
                  <a:pt x="600" y="175"/>
                </a:lnTo>
                <a:lnTo>
                  <a:pt x="614" y="176"/>
                </a:lnTo>
                <a:lnTo>
                  <a:pt x="627" y="178"/>
                </a:lnTo>
                <a:lnTo>
                  <a:pt x="627" y="3"/>
                </a:lnTo>
                <a:lnTo>
                  <a:pt x="614" y="2"/>
                </a:lnTo>
                <a:lnTo>
                  <a:pt x="600" y="1"/>
                </a:lnTo>
                <a:lnTo>
                  <a:pt x="585" y="0"/>
                </a:lnTo>
                <a:lnTo>
                  <a:pt x="570" y="0"/>
                </a:lnTo>
                <a:lnTo>
                  <a:pt x="556" y="0"/>
                </a:lnTo>
                <a:lnTo>
                  <a:pt x="541" y="1"/>
                </a:lnTo>
                <a:lnTo>
                  <a:pt x="527" y="2"/>
                </a:lnTo>
                <a:lnTo>
                  <a:pt x="512" y="3"/>
                </a:lnTo>
                <a:lnTo>
                  <a:pt x="497" y="5"/>
                </a:lnTo>
                <a:lnTo>
                  <a:pt x="484" y="7"/>
                </a:lnTo>
                <a:lnTo>
                  <a:pt x="470" y="9"/>
                </a:lnTo>
                <a:lnTo>
                  <a:pt x="455" y="11"/>
                </a:lnTo>
                <a:lnTo>
                  <a:pt x="442" y="14"/>
                </a:lnTo>
                <a:lnTo>
                  <a:pt x="428" y="19"/>
                </a:lnTo>
                <a:lnTo>
                  <a:pt x="414" y="22"/>
                </a:lnTo>
                <a:lnTo>
                  <a:pt x="401" y="26"/>
                </a:lnTo>
                <a:lnTo>
                  <a:pt x="388" y="30"/>
                </a:lnTo>
                <a:lnTo>
                  <a:pt x="374" y="35"/>
                </a:lnTo>
                <a:lnTo>
                  <a:pt x="361" y="40"/>
                </a:lnTo>
                <a:lnTo>
                  <a:pt x="349" y="45"/>
                </a:lnTo>
                <a:lnTo>
                  <a:pt x="336" y="51"/>
                </a:lnTo>
                <a:lnTo>
                  <a:pt x="323" y="57"/>
                </a:lnTo>
                <a:lnTo>
                  <a:pt x="311" y="63"/>
                </a:lnTo>
                <a:lnTo>
                  <a:pt x="299" y="69"/>
                </a:lnTo>
                <a:lnTo>
                  <a:pt x="286" y="77"/>
                </a:lnTo>
                <a:lnTo>
                  <a:pt x="275" y="84"/>
                </a:lnTo>
                <a:lnTo>
                  <a:pt x="263" y="91"/>
                </a:lnTo>
                <a:lnTo>
                  <a:pt x="251" y="99"/>
                </a:lnTo>
                <a:lnTo>
                  <a:pt x="240" y="106"/>
                </a:lnTo>
                <a:lnTo>
                  <a:pt x="229" y="115"/>
                </a:lnTo>
                <a:lnTo>
                  <a:pt x="219" y="123"/>
                </a:lnTo>
                <a:lnTo>
                  <a:pt x="208" y="133"/>
                </a:lnTo>
                <a:lnTo>
                  <a:pt x="198" y="141"/>
                </a:lnTo>
                <a:lnTo>
                  <a:pt x="187" y="151"/>
                </a:lnTo>
                <a:lnTo>
                  <a:pt x="177" y="160"/>
                </a:lnTo>
                <a:lnTo>
                  <a:pt x="167" y="170"/>
                </a:lnTo>
                <a:lnTo>
                  <a:pt x="157" y="179"/>
                </a:lnTo>
                <a:lnTo>
                  <a:pt x="148" y="190"/>
                </a:lnTo>
                <a:lnTo>
                  <a:pt x="140" y="200"/>
                </a:lnTo>
                <a:lnTo>
                  <a:pt x="130" y="211"/>
                </a:lnTo>
                <a:lnTo>
                  <a:pt x="122" y="221"/>
                </a:lnTo>
                <a:lnTo>
                  <a:pt x="113" y="233"/>
                </a:lnTo>
                <a:lnTo>
                  <a:pt x="106" y="243"/>
                </a:lnTo>
                <a:lnTo>
                  <a:pt x="97" y="255"/>
                </a:lnTo>
                <a:lnTo>
                  <a:pt x="90" y="267"/>
                </a:lnTo>
                <a:lnTo>
                  <a:pt x="83" y="278"/>
                </a:lnTo>
                <a:lnTo>
                  <a:pt x="75" y="291"/>
                </a:lnTo>
                <a:lnTo>
                  <a:pt x="69" y="303"/>
                </a:lnTo>
                <a:lnTo>
                  <a:pt x="62" y="315"/>
                </a:lnTo>
                <a:lnTo>
                  <a:pt x="56" y="328"/>
                </a:lnTo>
                <a:lnTo>
                  <a:pt x="51" y="341"/>
                </a:lnTo>
                <a:lnTo>
                  <a:pt x="45" y="353"/>
                </a:lnTo>
                <a:lnTo>
                  <a:pt x="39" y="367"/>
                </a:lnTo>
                <a:lnTo>
                  <a:pt x="35" y="380"/>
                </a:lnTo>
                <a:lnTo>
                  <a:pt x="30" y="393"/>
                </a:lnTo>
                <a:lnTo>
                  <a:pt x="26" y="407"/>
                </a:lnTo>
                <a:lnTo>
                  <a:pt x="21" y="420"/>
                </a:lnTo>
                <a:lnTo>
                  <a:pt x="18" y="435"/>
                </a:lnTo>
                <a:lnTo>
                  <a:pt x="15" y="448"/>
                </a:lnTo>
                <a:lnTo>
                  <a:pt x="12" y="462"/>
                </a:lnTo>
                <a:lnTo>
                  <a:pt x="9" y="476"/>
                </a:lnTo>
                <a:lnTo>
                  <a:pt x="7" y="491"/>
                </a:lnTo>
                <a:lnTo>
                  <a:pt x="4" y="505"/>
                </a:lnTo>
                <a:lnTo>
                  <a:pt x="3" y="520"/>
                </a:lnTo>
                <a:lnTo>
                  <a:pt x="1" y="534"/>
                </a:lnTo>
                <a:lnTo>
                  <a:pt x="1" y="549"/>
                </a:lnTo>
                <a:lnTo>
                  <a:pt x="0" y="563"/>
                </a:lnTo>
                <a:lnTo>
                  <a:pt x="0" y="579"/>
                </a:lnTo>
                <a:lnTo>
                  <a:pt x="0" y="594"/>
                </a:lnTo>
                <a:lnTo>
                  <a:pt x="1" y="609"/>
                </a:lnTo>
                <a:lnTo>
                  <a:pt x="1" y="624"/>
                </a:lnTo>
                <a:lnTo>
                  <a:pt x="3" y="638"/>
                </a:lnTo>
                <a:lnTo>
                  <a:pt x="4" y="652"/>
                </a:lnTo>
                <a:lnTo>
                  <a:pt x="7" y="667"/>
                </a:lnTo>
                <a:lnTo>
                  <a:pt x="9" y="682"/>
                </a:lnTo>
                <a:lnTo>
                  <a:pt x="12" y="695"/>
                </a:lnTo>
                <a:lnTo>
                  <a:pt x="15" y="709"/>
                </a:lnTo>
                <a:lnTo>
                  <a:pt x="18" y="723"/>
                </a:lnTo>
                <a:lnTo>
                  <a:pt x="21" y="738"/>
                </a:lnTo>
                <a:lnTo>
                  <a:pt x="26" y="750"/>
                </a:lnTo>
                <a:lnTo>
                  <a:pt x="30" y="764"/>
                </a:lnTo>
                <a:lnTo>
                  <a:pt x="35" y="778"/>
                </a:lnTo>
                <a:lnTo>
                  <a:pt x="39" y="792"/>
                </a:lnTo>
                <a:lnTo>
                  <a:pt x="45" y="804"/>
                </a:lnTo>
                <a:lnTo>
                  <a:pt x="51" y="817"/>
                </a:lnTo>
                <a:lnTo>
                  <a:pt x="56" y="830"/>
                </a:lnTo>
                <a:lnTo>
                  <a:pt x="62" y="842"/>
                </a:lnTo>
                <a:lnTo>
                  <a:pt x="69" y="855"/>
                </a:lnTo>
                <a:lnTo>
                  <a:pt x="75" y="867"/>
                </a:lnTo>
                <a:lnTo>
                  <a:pt x="83" y="879"/>
                </a:lnTo>
                <a:lnTo>
                  <a:pt x="90" y="891"/>
                </a:lnTo>
                <a:lnTo>
                  <a:pt x="97" y="902"/>
                </a:lnTo>
                <a:lnTo>
                  <a:pt x="106" y="914"/>
                </a:lnTo>
                <a:lnTo>
                  <a:pt x="113" y="926"/>
                </a:lnTo>
                <a:lnTo>
                  <a:pt x="122" y="936"/>
                </a:lnTo>
                <a:lnTo>
                  <a:pt x="130" y="947"/>
                </a:lnTo>
                <a:lnTo>
                  <a:pt x="140" y="957"/>
                </a:lnTo>
                <a:lnTo>
                  <a:pt x="148" y="968"/>
                </a:lnTo>
                <a:lnTo>
                  <a:pt x="157" y="978"/>
                </a:lnTo>
                <a:lnTo>
                  <a:pt x="167" y="988"/>
                </a:lnTo>
                <a:lnTo>
                  <a:pt x="177" y="997"/>
                </a:lnTo>
                <a:lnTo>
                  <a:pt x="187" y="1007"/>
                </a:lnTo>
                <a:lnTo>
                  <a:pt x="198" y="1016"/>
                </a:lnTo>
                <a:lnTo>
                  <a:pt x="208" y="1026"/>
                </a:lnTo>
                <a:lnTo>
                  <a:pt x="219" y="1034"/>
                </a:lnTo>
                <a:lnTo>
                  <a:pt x="229" y="1043"/>
                </a:lnTo>
                <a:lnTo>
                  <a:pt x="240" y="1051"/>
                </a:lnTo>
                <a:lnTo>
                  <a:pt x="251" y="1059"/>
                </a:lnTo>
                <a:lnTo>
                  <a:pt x="263" y="1066"/>
                </a:lnTo>
                <a:lnTo>
                  <a:pt x="275" y="1073"/>
                </a:lnTo>
                <a:lnTo>
                  <a:pt x="286" y="1081"/>
                </a:lnTo>
                <a:lnTo>
                  <a:pt x="299" y="1088"/>
                </a:lnTo>
                <a:lnTo>
                  <a:pt x="311" y="1095"/>
                </a:lnTo>
                <a:lnTo>
                  <a:pt x="323" y="1101"/>
                </a:lnTo>
                <a:lnTo>
                  <a:pt x="336" y="1106"/>
                </a:lnTo>
                <a:lnTo>
                  <a:pt x="349" y="1113"/>
                </a:lnTo>
                <a:lnTo>
                  <a:pt x="361" y="1118"/>
                </a:lnTo>
                <a:lnTo>
                  <a:pt x="374" y="1122"/>
                </a:lnTo>
                <a:lnTo>
                  <a:pt x="388" y="1127"/>
                </a:lnTo>
                <a:lnTo>
                  <a:pt x="401" y="1132"/>
                </a:lnTo>
                <a:lnTo>
                  <a:pt x="414" y="1136"/>
                </a:lnTo>
                <a:lnTo>
                  <a:pt x="428" y="1140"/>
                </a:lnTo>
                <a:lnTo>
                  <a:pt x="442" y="1143"/>
                </a:lnTo>
                <a:lnTo>
                  <a:pt x="455" y="1146"/>
                </a:lnTo>
                <a:lnTo>
                  <a:pt x="470" y="1148"/>
                </a:lnTo>
                <a:lnTo>
                  <a:pt x="484" y="1151"/>
                </a:lnTo>
                <a:lnTo>
                  <a:pt x="497" y="1153"/>
                </a:lnTo>
                <a:lnTo>
                  <a:pt x="512" y="1155"/>
                </a:lnTo>
                <a:lnTo>
                  <a:pt x="527" y="1156"/>
                </a:lnTo>
                <a:lnTo>
                  <a:pt x="541" y="1157"/>
                </a:lnTo>
                <a:lnTo>
                  <a:pt x="556" y="1158"/>
                </a:lnTo>
                <a:lnTo>
                  <a:pt x="570" y="1158"/>
                </a:lnTo>
                <a:lnTo>
                  <a:pt x="585" y="1158"/>
                </a:lnTo>
                <a:lnTo>
                  <a:pt x="600" y="1157"/>
                </a:lnTo>
                <a:lnTo>
                  <a:pt x="614" y="1156"/>
                </a:lnTo>
                <a:lnTo>
                  <a:pt x="627" y="1155"/>
                </a:lnTo>
                <a:lnTo>
                  <a:pt x="627" y="980"/>
                </a:lnTo>
                <a:close/>
              </a:path>
            </a:pathLst>
          </a:custGeom>
          <a:noFill/>
          <a:ln w="9525">
            <a:noFill/>
            <a:round/>
            <a:headEnd/>
            <a:tailEnd/>
          </a:ln>
        </p:spPr>
        <p:txBody>
          <a:bodyPr/>
          <a:lstStyle/>
          <a:p>
            <a:endParaRPr lang="uk-UA"/>
          </a:p>
        </p:txBody>
      </p:sp>
      <p:sp>
        <p:nvSpPr>
          <p:cNvPr id="55327" name="Freeform 234"/>
          <p:cNvSpPr>
            <a:spLocks/>
          </p:cNvSpPr>
          <p:nvPr/>
        </p:nvSpPr>
        <p:spPr bwMode="auto">
          <a:xfrm>
            <a:off x="3095625" y="3189288"/>
            <a:ext cx="142875" cy="261937"/>
          </a:xfrm>
          <a:custGeom>
            <a:avLst/>
            <a:gdLst>
              <a:gd name="T0" fmla="*/ 2147483647 w 629"/>
              <a:gd name="T1" fmla="*/ 2147483647 h 1158"/>
              <a:gd name="T2" fmla="*/ 2147483647 w 629"/>
              <a:gd name="T3" fmla="*/ 2147483647 h 1158"/>
              <a:gd name="T4" fmla="*/ 2147483647 w 629"/>
              <a:gd name="T5" fmla="*/ 2147483647 h 1158"/>
              <a:gd name="T6" fmla="*/ 2147483647 w 629"/>
              <a:gd name="T7" fmla="*/ 2147483647 h 1158"/>
              <a:gd name="T8" fmla="*/ 2147483647 w 629"/>
              <a:gd name="T9" fmla="*/ 2147483647 h 1158"/>
              <a:gd name="T10" fmla="*/ 2147483647 w 629"/>
              <a:gd name="T11" fmla="*/ 2147483647 h 1158"/>
              <a:gd name="T12" fmla="*/ 2147483647 w 629"/>
              <a:gd name="T13" fmla="*/ 2147483647 h 1158"/>
              <a:gd name="T14" fmla="*/ 2147483647 w 629"/>
              <a:gd name="T15" fmla="*/ 2147483647 h 1158"/>
              <a:gd name="T16" fmla="*/ 2147483647 w 629"/>
              <a:gd name="T17" fmla="*/ 2147483647 h 1158"/>
              <a:gd name="T18" fmla="*/ 2147483647 w 629"/>
              <a:gd name="T19" fmla="*/ 2147483647 h 1158"/>
              <a:gd name="T20" fmla="*/ 2147483647 w 629"/>
              <a:gd name="T21" fmla="*/ 2147483647 h 1158"/>
              <a:gd name="T22" fmla="*/ 2147483647 w 629"/>
              <a:gd name="T23" fmla="*/ 2147483647 h 1158"/>
              <a:gd name="T24" fmla="*/ 2147483647 w 629"/>
              <a:gd name="T25" fmla="*/ 2147483647 h 1158"/>
              <a:gd name="T26" fmla="*/ 2147483647 w 629"/>
              <a:gd name="T27" fmla="*/ 2147483647 h 1158"/>
              <a:gd name="T28" fmla="*/ 2147483647 w 629"/>
              <a:gd name="T29" fmla="*/ 2147483647 h 1158"/>
              <a:gd name="T30" fmla="*/ 2147483647 w 629"/>
              <a:gd name="T31" fmla="*/ 2147483647 h 1158"/>
              <a:gd name="T32" fmla="*/ 2147483647 w 629"/>
              <a:gd name="T33" fmla="*/ 2147483647 h 1158"/>
              <a:gd name="T34" fmla="*/ 2147483647 w 629"/>
              <a:gd name="T35" fmla="*/ 2147483647 h 1158"/>
              <a:gd name="T36" fmla="*/ 2147483647 w 629"/>
              <a:gd name="T37" fmla="*/ 2147483647 h 1158"/>
              <a:gd name="T38" fmla="*/ 2147483647 w 629"/>
              <a:gd name="T39" fmla="*/ 2147483647 h 1158"/>
              <a:gd name="T40" fmla="*/ 2147483647 w 629"/>
              <a:gd name="T41" fmla="*/ 2147483647 h 1158"/>
              <a:gd name="T42" fmla="*/ 2147483647 w 629"/>
              <a:gd name="T43" fmla="*/ 2147483647 h 1158"/>
              <a:gd name="T44" fmla="*/ 2147483647 w 629"/>
              <a:gd name="T45" fmla="*/ 2147483647 h 1158"/>
              <a:gd name="T46" fmla="*/ 2147483647 w 629"/>
              <a:gd name="T47" fmla="*/ 2147483647 h 1158"/>
              <a:gd name="T48" fmla="*/ 2147483647 w 629"/>
              <a:gd name="T49" fmla="*/ 2147483647 h 1158"/>
              <a:gd name="T50" fmla="*/ 2147483647 w 629"/>
              <a:gd name="T51" fmla="*/ 2147483647 h 1158"/>
              <a:gd name="T52" fmla="*/ 2147483647 w 629"/>
              <a:gd name="T53" fmla="*/ 2147483647 h 1158"/>
              <a:gd name="T54" fmla="*/ 2147483647 w 629"/>
              <a:gd name="T55" fmla="*/ 2147483647 h 1158"/>
              <a:gd name="T56" fmla="*/ 2147483647 w 629"/>
              <a:gd name="T57" fmla="*/ 2147483647 h 1158"/>
              <a:gd name="T58" fmla="*/ 2147483647 w 629"/>
              <a:gd name="T59" fmla="*/ 2147483647 h 1158"/>
              <a:gd name="T60" fmla="*/ 2147483647 w 629"/>
              <a:gd name="T61" fmla="*/ 2147483647 h 1158"/>
              <a:gd name="T62" fmla="*/ 2147483647 w 629"/>
              <a:gd name="T63" fmla="*/ 2147483647 h 1158"/>
              <a:gd name="T64" fmla="*/ 2147483647 w 629"/>
              <a:gd name="T65" fmla="*/ 2147483647 h 1158"/>
              <a:gd name="T66" fmla="*/ 2147483647 w 629"/>
              <a:gd name="T67" fmla="*/ 2147483647 h 1158"/>
              <a:gd name="T68" fmla="*/ 2147483647 w 629"/>
              <a:gd name="T69" fmla="*/ 2147483647 h 1158"/>
              <a:gd name="T70" fmla="*/ 2147483647 w 629"/>
              <a:gd name="T71" fmla="*/ 2147483647 h 1158"/>
              <a:gd name="T72" fmla="*/ 2147483647 w 629"/>
              <a:gd name="T73" fmla="*/ 2147483647 h 1158"/>
              <a:gd name="T74" fmla="*/ 2147483647 w 629"/>
              <a:gd name="T75" fmla="*/ 2147483647 h 1158"/>
              <a:gd name="T76" fmla="*/ 2147483647 w 629"/>
              <a:gd name="T77" fmla="*/ 2147483647 h 1158"/>
              <a:gd name="T78" fmla="*/ 2147483647 w 629"/>
              <a:gd name="T79" fmla="*/ 2147483647 h 1158"/>
              <a:gd name="T80" fmla="*/ 2147483647 w 629"/>
              <a:gd name="T81" fmla="*/ 2147483647 h 1158"/>
              <a:gd name="T82" fmla="*/ 2147483647 w 629"/>
              <a:gd name="T83" fmla="*/ 2147483647 h 1158"/>
              <a:gd name="T84" fmla="*/ 2147483647 w 629"/>
              <a:gd name="T85" fmla="*/ 2147483647 h 1158"/>
              <a:gd name="T86" fmla="*/ 2147483647 w 629"/>
              <a:gd name="T87" fmla="*/ 2147483647 h 1158"/>
              <a:gd name="T88" fmla="*/ 2147483647 w 629"/>
              <a:gd name="T89" fmla="*/ 2147483647 h 1158"/>
              <a:gd name="T90" fmla="*/ 2147483647 w 629"/>
              <a:gd name="T91" fmla="*/ 2147483647 h 1158"/>
              <a:gd name="T92" fmla="*/ 2147483647 w 629"/>
              <a:gd name="T93" fmla="*/ 2147483647 h 1158"/>
              <a:gd name="T94" fmla="*/ 2147483647 w 629"/>
              <a:gd name="T95" fmla="*/ 2147483647 h 1158"/>
              <a:gd name="T96" fmla="*/ 2147483647 w 629"/>
              <a:gd name="T97" fmla="*/ 2147483647 h 1158"/>
              <a:gd name="T98" fmla="*/ 2147483647 w 629"/>
              <a:gd name="T99" fmla="*/ 2147483647 h 1158"/>
              <a:gd name="T100" fmla="*/ 2147483647 w 629"/>
              <a:gd name="T101" fmla="*/ 2147483647 h 1158"/>
              <a:gd name="T102" fmla="*/ 2147483647 w 629"/>
              <a:gd name="T103" fmla="*/ 2147483647 h 1158"/>
              <a:gd name="T104" fmla="*/ 2147483647 w 629"/>
              <a:gd name="T105" fmla="*/ 2147483647 h 1158"/>
              <a:gd name="T106" fmla="*/ 2147483647 w 629"/>
              <a:gd name="T107" fmla="*/ 2147483647 h 1158"/>
              <a:gd name="T108" fmla="*/ 2147483647 w 629"/>
              <a:gd name="T109" fmla="*/ 2147483647 h 1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9"/>
              <a:gd name="T166" fmla="*/ 0 h 1158"/>
              <a:gd name="T167" fmla="*/ 629 w 629"/>
              <a:gd name="T168" fmla="*/ 1158 h 1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9" h="1158">
                <a:moveTo>
                  <a:pt x="629" y="980"/>
                </a:moveTo>
                <a:lnTo>
                  <a:pt x="615" y="982"/>
                </a:lnTo>
                <a:lnTo>
                  <a:pt x="600" y="983"/>
                </a:lnTo>
                <a:lnTo>
                  <a:pt x="587" y="984"/>
                </a:lnTo>
                <a:lnTo>
                  <a:pt x="572" y="984"/>
                </a:lnTo>
                <a:lnTo>
                  <a:pt x="561" y="984"/>
                </a:lnTo>
                <a:lnTo>
                  <a:pt x="551" y="984"/>
                </a:lnTo>
                <a:lnTo>
                  <a:pt x="541" y="983"/>
                </a:lnTo>
                <a:lnTo>
                  <a:pt x="531" y="982"/>
                </a:lnTo>
                <a:lnTo>
                  <a:pt x="521" y="981"/>
                </a:lnTo>
                <a:lnTo>
                  <a:pt x="510" y="980"/>
                </a:lnTo>
                <a:lnTo>
                  <a:pt x="501" y="977"/>
                </a:lnTo>
                <a:lnTo>
                  <a:pt x="491" y="976"/>
                </a:lnTo>
                <a:lnTo>
                  <a:pt x="481" y="974"/>
                </a:lnTo>
                <a:lnTo>
                  <a:pt x="471" y="971"/>
                </a:lnTo>
                <a:lnTo>
                  <a:pt x="462" y="969"/>
                </a:lnTo>
                <a:lnTo>
                  <a:pt x="452" y="966"/>
                </a:lnTo>
                <a:lnTo>
                  <a:pt x="443" y="963"/>
                </a:lnTo>
                <a:lnTo>
                  <a:pt x="434" y="959"/>
                </a:lnTo>
                <a:lnTo>
                  <a:pt x="425" y="956"/>
                </a:lnTo>
                <a:lnTo>
                  <a:pt x="417" y="952"/>
                </a:lnTo>
                <a:lnTo>
                  <a:pt x="407" y="949"/>
                </a:lnTo>
                <a:lnTo>
                  <a:pt x="399" y="944"/>
                </a:lnTo>
                <a:lnTo>
                  <a:pt x="390" y="939"/>
                </a:lnTo>
                <a:lnTo>
                  <a:pt x="381" y="935"/>
                </a:lnTo>
                <a:lnTo>
                  <a:pt x="372" y="931"/>
                </a:lnTo>
                <a:lnTo>
                  <a:pt x="365" y="926"/>
                </a:lnTo>
                <a:lnTo>
                  <a:pt x="356" y="920"/>
                </a:lnTo>
                <a:lnTo>
                  <a:pt x="348" y="915"/>
                </a:lnTo>
                <a:lnTo>
                  <a:pt x="340" y="910"/>
                </a:lnTo>
                <a:lnTo>
                  <a:pt x="332" y="903"/>
                </a:lnTo>
                <a:lnTo>
                  <a:pt x="325" y="897"/>
                </a:lnTo>
                <a:lnTo>
                  <a:pt x="317" y="892"/>
                </a:lnTo>
                <a:lnTo>
                  <a:pt x="310" y="886"/>
                </a:lnTo>
                <a:lnTo>
                  <a:pt x="302" y="879"/>
                </a:lnTo>
                <a:lnTo>
                  <a:pt x="296" y="872"/>
                </a:lnTo>
                <a:lnTo>
                  <a:pt x="289" y="865"/>
                </a:lnTo>
                <a:lnTo>
                  <a:pt x="282" y="858"/>
                </a:lnTo>
                <a:lnTo>
                  <a:pt x="276" y="852"/>
                </a:lnTo>
                <a:lnTo>
                  <a:pt x="270" y="844"/>
                </a:lnTo>
                <a:lnTo>
                  <a:pt x="263" y="837"/>
                </a:lnTo>
                <a:lnTo>
                  <a:pt x="257" y="828"/>
                </a:lnTo>
                <a:lnTo>
                  <a:pt x="252" y="821"/>
                </a:lnTo>
                <a:lnTo>
                  <a:pt x="245" y="814"/>
                </a:lnTo>
                <a:lnTo>
                  <a:pt x="240" y="805"/>
                </a:lnTo>
                <a:lnTo>
                  <a:pt x="235" y="797"/>
                </a:lnTo>
                <a:lnTo>
                  <a:pt x="230" y="788"/>
                </a:lnTo>
                <a:lnTo>
                  <a:pt x="225" y="780"/>
                </a:lnTo>
                <a:lnTo>
                  <a:pt x="220" y="771"/>
                </a:lnTo>
                <a:lnTo>
                  <a:pt x="216" y="763"/>
                </a:lnTo>
                <a:lnTo>
                  <a:pt x="212" y="755"/>
                </a:lnTo>
                <a:lnTo>
                  <a:pt x="207" y="745"/>
                </a:lnTo>
                <a:lnTo>
                  <a:pt x="203" y="737"/>
                </a:lnTo>
                <a:lnTo>
                  <a:pt x="200" y="727"/>
                </a:lnTo>
                <a:lnTo>
                  <a:pt x="196" y="718"/>
                </a:lnTo>
                <a:lnTo>
                  <a:pt x="193" y="709"/>
                </a:lnTo>
                <a:lnTo>
                  <a:pt x="189" y="700"/>
                </a:lnTo>
                <a:lnTo>
                  <a:pt x="187" y="690"/>
                </a:lnTo>
                <a:lnTo>
                  <a:pt x="184" y="680"/>
                </a:lnTo>
                <a:lnTo>
                  <a:pt x="182" y="670"/>
                </a:lnTo>
                <a:lnTo>
                  <a:pt x="180" y="661"/>
                </a:lnTo>
                <a:lnTo>
                  <a:pt x="178" y="650"/>
                </a:lnTo>
                <a:lnTo>
                  <a:pt x="177" y="641"/>
                </a:lnTo>
                <a:lnTo>
                  <a:pt x="175" y="630"/>
                </a:lnTo>
                <a:lnTo>
                  <a:pt x="174" y="620"/>
                </a:lnTo>
                <a:lnTo>
                  <a:pt x="174" y="610"/>
                </a:lnTo>
                <a:lnTo>
                  <a:pt x="173" y="599"/>
                </a:lnTo>
                <a:lnTo>
                  <a:pt x="173" y="589"/>
                </a:lnTo>
                <a:lnTo>
                  <a:pt x="172" y="579"/>
                </a:lnTo>
                <a:lnTo>
                  <a:pt x="173" y="569"/>
                </a:lnTo>
                <a:lnTo>
                  <a:pt x="173" y="558"/>
                </a:lnTo>
                <a:lnTo>
                  <a:pt x="174" y="548"/>
                </a:lnTo>
                <a:lnTo>
                  <a:pt x="174" y="537"/>
                </a:lnTo>
                <a:lnTo>
                  <a:pt x="175" y="528"/>
                </a:lnTo>
                <a:lnTo>
                  <a:pt x="177" y="517"/>
                </a:lnTo>
                <a:lnTo>
                  <a:pt x="178" y="507"/>
                </a:lnTo>
                <a:lnTo>
                  <a:pt x="180" y="497"/>
                </a:lnTo>
                <a:lnTo>
                  <a:pt x="182" y="487"/>
                </a:lnTo>
                <a:lnTo>
                  <a:pt x="184" y="478"/>
                </a:lnTo>
                <a:lnTo>
                  <a:pt x="187" y="467"/>
                </a:lnTo>
                <a:lnTo>
                  <a:pt x="189" y="458"/>
                </a:lnTo>
                <a:lnTo>
                  <a:pt x="193" y="448"/>
                </a:lnTo>
                <a:lnTo>
                  <a:pt x="196" y="440"/>
                </a:lnTo>
                <a:lnTo>
                  <a:pt x="200" y="430"/>
                </a:lnTo>
                <a:lnTo>
                  <a:pt x="203" y="421"/>
                </a:lnTo>
                <a:lnTo>
                  <a:pt x="207" y="412"/>
                </a:lnTo>
                <a:lnTo>
                  <a:pt x="212" y="403"/>
                </a:lnTo>
                <a:lnTo>
                  <a:pt x="216" y="394"/>
                </a:lnTo>
                <a:lnTo>
                  <a:pt x="220" y="386"/>
                </a:lnTo>
                <a:lnTo>
                  <a:pt x="225" y="378"/>
                </a:lnTo>
                <a:lnTo>
                  <a:pt x="230" y="369"/>
                </a:lnTo>
                <a:lnTo>
                  <a:pt x="235" y="361"/>
                </a:lnTo>
                <a:lnTo>
                  <a:pt x="240" y="352"/>
                </a:lnTo>
                <a:lnTo>
                  <a:pt x="245" y="344"/>
                </a:lnTo>
                <a:lnTo>
                  <a:pt x="252" y="336"/>
                </a:lnTo>
                <a:lnTo>
                  <a:pt x="257" y="329"/>
                </a:lnTo>
                <a:lnTo>
                  <a:pt x="263" y="321"/>
                </a:lnTo>
                <a:lnTo>
                  <a:pt x="270" y="313"/>
                </a:lnTo>
                <a:lnTo>
                  <a:pt x="276" y="306"/>
                </a:lnTo>
                <a:lnTo>
                  <a:pt x="282" y="299"/>
                </a:lnTo>
                <a:lnTo>
                  <a:pt x="289" y="292"/>
                </a:lnTo>
                <a:lnTo>
                  <a:pt x="296" y="286"/>
                </a:lnTo>
                <a:lnTo>
                  <a:pt x="302" y="278"/>
                </a:lnTo>
                <a:lnTo>
                  <a:pt x="310" y="272"/>
                </a:lnTo>
                <a:lnTo>
                  <a:pt x="317" y="266"/>
                </a:lnTo>
                <a:lnTo>
                  <a:pt x="325" y="260"/>
                </a:lnTo>
                <a:lnTo>
                  <a:pt x="332" y="254"/>
                </a:lnTo>
                <a:lnTo>
                  <a:pt x="340" y="249"/>
                </a:lnTo>
                <a:lnTo>
                  <a:pt x="348" y="242"/>
                </a:lnTo>
                <a:lnTo>
                  <a:pt x="356" y="237"/>
                </a:lnTo>
                <a:lnTo>
                  <a:pt x="365" y="232"/>
                </a:lnTo>
                <a:lnTo>
                  <a:pt x="372" y="228"/>
                </a:lnTo>
                <a:lnTo>
                  <a:pt x="381" y="222"/>
                </a:lnTo>
                <a:lnTo>
                  <a:pt x="390" y="218"/>
                </a:lnTo>
                <a:lnTo>
                  <a:pt x="399" y="214"/>
                </a:lnTo>
                <a:lnTo>
                  <a:pt x="407" y="210"/>
                </a:lnTo>
                <a:lnTo>
                  <a:pt x="417" y="205"/>
                </a:lnTo>
                <a:lnTo>
                  <a:pt x="425" y="201"/>
                </a:lnTo>
                <a:lnTo>
                  <a:pt x="434" y="198"/>
                </a:lnTo>
                <a:lnTo>
                  <a:pt x="443" y="195"/>
                </a:lnTo>
                <a:lnTo>
                  <a:pt x="452" y="192"/>
                </a:lnTo>
                <a:lnTo>
                  <a:pt x="462" y="189"/>
                </a:lnTo>
                <a:lnTo>
                  <a:pt x="471" y="186"/>
                </a:lnTo>
                <a:lnTo>
                  <a:pt x="481" y="184"/>
                </a:lnTo>
                <a:lnTo>
                  <a:pt x="491" y="181"/>
                </a:lnTo>
                <a:lnTo>
                  <a:pt x="501" y="180"/>
                </a:lnTo>
                <a:lnTo>
                  <a:pt x="510" y="178"/>
                </a:lnTo>
                <a:lnTo>
                  <a:pt x="521" y="177"/>
                </a:lnTo>
                <a:lnTo>
                  <a:pt x="531" y="176"/>
                </a:lnTo>
                <a:lnTo>
                  <a:pt x="541" y="175"/>
                </a:lnTo>
                <a:lnTo>
                  <a:pt x="551" y="174"/>
                </a:lnTo>
                <a:lnTo>
                  <a:pt x="561" y="174"/>
                </a:lnTo>
                <a:lnTo>
                  <a:pt x="572" y="174"/>
                </a:lnTo>
                <a:lnTo>
                  <a:pt x="587" y="174"/>
                </a:lnTo>
                <a:lnTo>
                  <a:pt x="600" y="175"/>
                </a:lnTo>
                <a:lnTo>
                  <a:pt x="615" y="176"/>
                </a:lnTo>
                <a:lnTo>
                  <a:pt x="629" y="178"/>
                </a:lnTo>
                <a:lnTo>
                  <a:pt x="629" y="3"/>
                </a:lnTo>
                <a:lnTo>
                  <a:pt x="614" y="2"/>
                </a:lnTo>
                <a:lnTo>
                  <a:pt x="600" y="1"/>
                </a:lnTo>
                <a:lnTo>
                  <a:pt x="587" y="0"/>
                </a:lnTo>
                <a:lnTo>
                  <a:pt x="572" y="0"/>
                </a:lnTo>
                <a:lnTo>
                  <a:pt x="557" y="0"/>
                </a:lnTo>
                <a:lnTo>
                  <a:pt x="542" y="1"/>
                </a:lnTo>
                <a:lnTo>
                  <a:pt x="527" y="2"/>
                </a:lnTo>
                <a:lnTo>
                  <a:pt x="514" y="3"/>
                </a:lnTo>
                <a:lnTo>
                  <a:pt x="499" y="5"/>
                </a:lnTo>
                <a:lnTo>
                  <a:pt x="485" y="7"/>
                </a:lnTo>
                <a:lnTo>
                  <a:pt x="470" y="9"/>
                </a:lnTo>
                <a:lnTo>
                  <a:pt x="457" y="11"/>
                </a:lnTo>
                <a:lnTo>
                  <a:pt x="443" y="14"/>
                </a:lnTo>
                <a:lnTo>
                  <a:pt x="429" y="19"/>
                </a:lnTo>
                <a:lnTo>
                  <a:pt x="415" y="22"/>
                </a:lnTo>
                <a:lnTo>
                  <a:pt x="402" y="26"/>
                </a:lnTo>
                <a:lnTo>
                  <a:pt x="389" y="30"/>
                </a:lnTo>
                <a:lnTo>
                  <a:pt x="375" y="35"/>
                </a:lnTo>
                <a:lnTo>
                  <a:pt x="363" y="40"/>
                </a:lnTo>
                <a:lnTo>
                  <a:pt x="350" y="45"/>
                </a:lnTo>
                <a:lnTo>
                  <a:pt x="336" y="51"/>
                </a:lnTo>
                <a:lnTo>
                  <a:pt x="325" y="57"/>
                </a:lnTo>
                <a:lnTo>
                  <a:pt x="312" y="63"/>
                </a:lnTo>
                <a:lnTo>
                  <a:pt x="299" y="69"/>
                </a:lnTo>
                <a:lnTo>
                  <a:pt x="288" y="77"/>
                </a:lnTo>
                <a:lnTo>
                  <a:pt x="276" y="84"/>
                </a:lnTo>
                <a:lnTo>
                  <a:pt x="264" y="91"/>
                </a:lnTo>
                <a:lnTo>
                  <a:pt x="253" y="99"/>
                </a:lnTo>
                <a:lnTo>
                  <a:pt x="241" y="106"/>
                </a:lnTo>
                <a:lnTo>
                  <a:pt x="231" y="115"/>
                </a:lnTo>
                <a:lnTo>
                  <a:pt x="219" y="123"/>
                </a:lnTo>
                <a:lnTo>
                  <a:pt x="208" y="133"/>
                </a:lnTo>
                <a:lnTo>
                  <a:pt x="198" y="141"/>
                </a:lnTo>
                <a:lnTo>
                  <a:pt x="188" y="151"/>
                </a:lnTo>
                <a:lnTo>
                  <a:pt x="178" y="160"/>
                </a:lnTo>
                <a:lnTo>
                  <a:pt x="168" y="170"/>
                </a:lnTo>
                <a:lnTo>
                  <a:pt x="159" y="179"/>
                </a:lnTo>
                <a:lnTo>
                  <a:pt x="149" y="190"/>
                </a:lnTo>
                <a:lnTo>
                  <a:pt x="140" y="200"/>
                </a:lnTo>
                <a:lnTo>
                  <a:pt x="131" y="211"/>
                </a:lnTo>
                <a:lnTo>
                  <a:pt x="123" y="221"/>
                </a:lnTo>
                <a:lnTo>
                  <a:pt x="115" y="233"/>
                </a:lnTo>
                <a:lnTo>
                  <a:pt x="106" y="243"/>
                </a:lnTo>
                <a:lnTo>
                  <a:pt x="99" y="255"/>
                </a:lnTo>
                <a:lnTo>
                  <a:pt x="91" y="267"/>
                </a:lnTo>
                <a:lnTo>
                  <a:pt x="84" y="278"/>
                </a:lnTo>
                <a:lnTo>
                  <a:pt x="77" y="291"/>
                </a:lnTo>
                <a:lnTo>
                  <a:pt x="70" y="303"/>
                </a:lnTo>
                <a:lnTo>
                  <a:pt x="64" y="315"/>
                </a:lnTo>
                <a:lnTo>
                  <a:pt x="57" y="328"/>
                </a:lnTo>
                <a:lnTo>
                  <a:pt x="51" y="341"/>
                </a:lnTo>
                <a:lnTo>
                  <a:pt x="46" y="353"/>
                </a:lnTo>
                <a:lnTo>
                  <a:pt x="41" y="367"/>
                </a:lnTo>
                <a:lnTo>
                  <a:pt x="35" y="380"/>
                </a:lnTo>
                <a:lnTo>
                  <a:pt x="31" y="393"/>
                </a:lnTo>
                <a:lnTo>
                  <a:pt x="27" y="407"/>
                </a:lnTo>
                <a:lnTo>
                  <a:pt x="23" y="420"/>
                </a:lnTo>
                <a:lnTo>
                  <a:pt x="18" y="435"/>
                </a:lnTo>
                <a:lnTo>
                  <a:pt x="15" y="448"/>
                </a:lnTo>
                <a:lnTo>
                  <a:pt x="12" y="462"/>
                </a:lnTo>
                <a:lnTo>
                  <a:pt x="10" y="476"/>
                </a:lnTo>
                <a:lnTo>
                  <a:pt x="8" y="491"/>
                </a:lnTo>
                <a:lnTo>
                  <a:pt x="6" y="505"/>
                </a:lnTo>
                <a:lnTo>
                  <a:pt x="4" y="520"/>
                </a:lnTo>
                <a:lnTo>
                  <a:pt x="3" y="534"/>
                </a:lnTo>
                <a:lnTo>
                  <a:pt x="2" y="549"/>
                </a:lnTo>
                <a:lnTo>
                  <a:pt x="2" y="563"/>
                </a:lnTo>
                <a:lnTo>
                  <a:pt x="0" y="579"/>
                </a:lnTo>
                <a:lnTo>
                  <a:pt x="2" y="594"/>
                </a:lnTo>
                <a:lnTo>
                  <a:pt x="2" y="609"/>
                </a:lnTo>
                <a:lnTo>
                  <a:pt x="3" y="624"/>
                </a:lnTo>
                <a:lnTo>
                  <a:pt x="4" y="638"/>
                </a:lnTo>
                <a:lnTo>
                  <a:pt x="6" y="652"/>
                </a:lnTo>
                <a:lnTo>
                  <a:pt x="8" y="667"/>
                </a:lnTo>
                <a:lnTo>
                  <a:pt x="10" y="682"/>
                </a:lnTo>
                <a:lnTo>
                  <a:pt x="12" y="695"/>
                </a:lnTo>
                <a:lnTo>
                  <a:pt x="15" y="709"/>
                </a:lnTo>
                <a:lnTo>
                  <a:pt x="18" y="723"/>
                </a:lnTo>
                <a:lnTo>
                  <a:pt x="23" y="738"/>
                </a:lnTo>
                <a:lnTo>
                  <a:pt x="27" y="750"/>
                </a:lnTo>
                <a:lnTo>
                  <a:pt x="31" y="764"/>
                </a:lnTo>
                <a:lnTo>
                  <a:pt x="35" y="778"/>
                </a:lnTo>
                <a:lnTo>
                  <a:pt x="41" y="792"/>
                </a:lnTo>
                <a:lnTo>
                  <a:pt x="46" y="804"/>
                </a:lnTo>
                <a:lnTo>
                  <a:pt x="51" y="817"/>
                </a:lnTo>
                <a:lnTo>
                  <a:pt x="57" y="830"/>
                </a:lnTo>
                <a:lnTo>
                  <a:pt x="64" y="842"/>
                </a:lnTo>
                <a:lnTo>
                  <a:pt x="70" y="855"/>
                </a:lnTo>
                <a:lnTo>
                  <a:pt x="77" y="867"/>
                </a:lnTo>
                <a:lnTo>
                  <a:pt x="84" y="879"/>
                </a:lnTo>
                <a:lnTo>
                  <a:pt x="91" y="891"/>
                </a:lnTo>
                <a:lnTo>
                  <a:pt x="99" y="902"/>
                </a:lnTo>
                <a:lnTo>
                  <a:pt x="106" y="914"/>
                </a:lnTo>
                <a:lnTo>
                  <a:pt x="115" y="926"/>
                </a:lnTo>
                <a:lnTo>
                  <a:pt x="123" y="936"/>
                </a:lnTo>
                <a:lnTo>
                  <a:pt x="131" y="947"/>
                </a:lnTo>
                <a:lnTo>
                  <a:pt x="140" y="957"/>
                </a:lnTo>
                <a:lnTo>
                  <a:pt x="149" y="968"/>
                </a:lnTo>
                <a:lnTo>
                  <a:pt x="159" y="978"/>
                </a:lnTo>
                <a:lnTo>
                  <a:pt x="168" y="988"/>
                </a:lnTo>
                <a:lnTo>
                  <a:pt x="178" y="997"/>
                </a:lnTo>
                <a:lnTo>
                  <a:pt x="188" y="1007"/>
                </a:lnTo>
                <a:lnTo>
                  <a:pt x="198" y="1016"/>
                </a:lnTo>
                <a:lnTo>
                  <a:pt x="208" y="1026"/>
                </a:lnTo>
                <a:lnTo>
                  <a:pt x="219" y="1034"/>
                </a:lnTo>
                <a:lnTo>
                  <a:pt x="231" y="1043"/>
                </a:lnTo>
                <a:lnTo>
                  <a:pt x="241" y="1051"/>
                </a:lnTo>
                <a:lnTo>
                  <a:pt x="253" y="1059"/>
                </a:lnTo>
                <a:lnTo>
                  <a:pt x="264" y="1066"/>
                </a:lnTo>
                <a:lnTo>
                  <a:pt x="276" y="1073"/>
                </a:lnTo>
                <a:lnTo>
                  <a:pt x="288" y="1081"/>
                </a:lnTo>
                <a:lnTo>
                  <a:pt x="299" y="1088"/>
                </a:lnTo>
                <a:lnTo>
                  <a:pt x="312" y="1095"/>
                </a:lnTo>
                <a:lnTo>
                  <a:pt x="325" y="1101"/>
                </a:lnTo>
                <a:lnTo>
                  <a:pt x="336" y="1106"/>
                </a:lnTo>
                <a:lnTo>
                  <a:pt x="350" y="1113"/>
                </a:lnTo>
                <a:lnTo>
                  <a:pt x="363" y="1118"/>
                </a:lnTo>
                <a:lnTo>
                  <a:pt x="375" y="1122"/>
                </a:lnTo>
                <a:lnTo>
                  <a:pt x="389" y="1127"/>
                </a:lnTo>
                <a:lnTo>
                  <a:pt x="402" y="1132"/>
                </a:lnTo>
                <a:lnTo>
                  <a:pt x="415" y="1136"/>
                </a:lnTo>
                <a:lnTo>
                  <a:pt x="429" y="1140"/>
                </a:lnTo>
                <a:lnTo>
                  <a:pt x="443" y="1143"/>
                </a:lnTo>
                <a:lnTo>
                  <a:pt x="457" y="1146"/>
                </a:lnTo>
                <a:lnTo>
                  <a:pt x="470" y="1148"/>
                </a:lnTo>
                <a:lnTo>
                  <a:pt x="485" y="1151"/>
                </a:lnTo>
                <a:lnTo>
                  <a:pt x="499" y="1153"/>
                </a:lnTo>
                <a:lnTo>
                  <a:pt x="514" y="1155"/>
                </a:lnTo>
                <a:lnTo>
                  <a:pt x="527" y="1156"/>
                </a:lnTo>
                <a:lnTo>
                  <a:pt x="542" y="1157"/>
                </a:lnTo>
                <a:lnTo>
                  <a:pt x="557" y="1158"/>
                </a:lnTo>
                <a:lnTo>
                  <a:pt x="572" y="1158"/>
                </a:lnTo>
                <a:lnTo>
                  <a:pt x="587" y="1158"/>
                </a:lnTo>
                <a:lnTo>
                  <a:pt x="600" y="1157"/>
                </a:lnTo>
                <a:lnTo>
                  <a:pt x="614" y="1156"/>
                </a:lnTo>
                <a:lnTo>
                  <a:pt x="629" y="1155"/>
                </a:lnTo>
                <a:lnTo>
                  <a:pt x="629" y="980"/>
                </a:lnTo>
                <a:close/>
              </a:path>
            </a:pathLst>
          </a:custGeom>
          <a:solidFill>
            <a:srgbClr val="000000"/>
          </a:solidFill>
          <a:ln w="9525">
            <a:noFill/>
            <a:round/>
            <a:headEnd/>
            <a:tailEnd/>
          </a:ln>
        </p:spPr>
        <p:txBody>
          <a:bodyPr/>
          <a:lstStyle/>
          <a:p>
            <a:endParaRPr lang="uk-UA"/>
          </a:p>
        </p:txBody>
      </p:sp>
      <p:sp>
        <p:nvSpPr>
          <p:cNvPr id="55328" name="Freeform 235"/>
          <p:cNvSpPr>
            <a:spLocks/>
          </p:cNvSpPr>
          <p:nvPr/>
        </p:nvSpPr>
        <p:spPr bwMode="auto">
          <a:xfrm>
            <a:off x="3095625" y="3189288"/>
            <a:ext cx="142875" cy="261937"/>
          </a:xfrm>
          <a:custGeom>
            <a:avLst/>
            <a:gdLst>
              <a:gd name="T0" fmla="*/ 2147483647 w 629"/>
              <a:gd name="T1" fmla="*/ 2147483647 h 1158"/>
              <a:gd name="T2" fmla="*/ 2147483647 w 629"/>
              <a:gd name="T3" fmla="*/ 2147483647 h 1158"/>
              <a:gd name="T4" fmla="*/ 2147483647 w 629"/>
              <a:gd name="T5" fmla="*/ 2147483647 h 1158"/>
              <a:gd name="T6" fmla="*/ 2147483647 w 629"/>
              <a:gd name="T7" fmla="*/ 2147483647 h 1158"/>
              <a:gd name="T8" fmla="*/ 2147483647 w 629"/>
              <a:gd name="T9" fmla="*/ 2147483647 h 1158"/>
              <a:gd name="T10" fmla="*/ 2147483647 w 629"/>
              <a:gd name="T11" fmla="*/ 2147483647 h 1158"/>
              <a:gd name="T12" fmla="*/ 2147483647 w 629"/>
              <a:gd name="T13" fmla="*/ 2147483647 h 1158"/>
              <a:gd name="T14" fmla="*/ 2147483647 w 629"/>
              <a:gd name="T15" fmla="*/ 2147483647 h 1158"/>
              <a:gd name="T16" fmla="*/ 2147483647 w 629"/>
              <a:gd name="T17" fmla="*/ 2147483647 h 1158"/>
              <a:gd name="T18" fmla="*/ 2147483647 w 629"/>
              <a:gd name="T19" fmla="*/ 2147483647 h 1158"/>
              <a:gd name="T20" fmla="*/ 2147483647 w 629"/>
              <a:gd name="T21" fmla="*/ 2147483647 h 1158"/>
              <a:gd name="T22" fmla="*/ 2147483647 w 629"/>
              <a:gd name="T23" fmla="*/ 2147483647 h 1158"/>
              <a:gd name="T24" fmla="*/ 2147483647 w 629"/>
              <a:gd name="T25" fmla="*/ 2147483647 h 1158"/>
              <a:gd name="T26" fmla="*/ 2147483647 w 629"/>
              <a:gd name="T27" fmla="*/ 2147483647 h 1158"/>
              <a:gd name="T28" fmla="*/ 2147483647 w 629"/>
              <a:gd name="T29" fmla="*/ 2147483647 h 1158"/>
              <a:gd name="T30" fmla="*/ 2147483647 w 629"/>
              <a:gd name="T31" fmla="*/ 2147483647 h 1158"/>
              <a:gd name="T32" fmla="*/ 2147483647 w 629"/>
              <a:gd name="T33" fmla="*/ 2147483647 h 1158"/>
              <a:gd name="T34" fmla="*/ 2147483647 w 629"/>
              <a:gd name="T35" fmla="*/ 2147483647 h 1158"/>
              <a:gd name="T36" fmla="*/ 2147483647 w 629"/>
              <a:gd name="T37" fmla="*/ 2147483647 h 1158"/>
              <a:gd name="T38" fmla="*/ 2147483647 w 629"/>
              <a:gd name="T39" fmla="*/ 2147483647 h 1158"/>
              <a:gd name="T40" fmla="*/ 2147483647 w 629"/>
              <a:gd name="T41" fmla="*/ 2147483647 h 1158"/>
              <a:gd name="T42" fmla="*/ 2147483647 w 629"/>
              <a:gd name="T43" fmla="*/ 2147483647 h 1158"/>
              <a:gd name="T44" fmla="*/ 2147483647 w 629"/>
              <a:gd name="T45" fmla="*/ 2147483647 h 1158"/>
              <a:gd name="T46" fmla="*/ 2147483647 w 629"/>
              <a:gd name="T47" fmla="*/ 2147483647 h 1158"/>
              <a:gd name="T48" fmla="*/ 2147483647 w 629"/>
              <a:gd name="T49" fmla="*/ 2147483647 h 1158"/>
              <a:gd name="T50" fmla="*/ 2147483647 w 629"/>
              <a:gd name="T51" fmla="*/ 2147483647 h 1158"/>
              <a:gd name="T52" fmla="*/ 2147483647 w 629"/>
              <a:gd name="T53" fmla="*/ 2147483647 h 1158"/>
              <a:gd name="T54" fmla="*/ 2147483647 w 629"/>
              <a:gd name="T55" fmla="*/ 2147483647 h 1158"/>
              <a:gd name="T56" fmla="*/ 2147483647 w 629"/>
              <a:gd name="T57" fmla="*/ 2147483647 h 1158"/>
              <a:gd name="T58" fmla="*/ 2147483647 w 629"/>
              <a:gd name="T59" fmla="*/ 2147483647 h 1158"/>
              <a:gd name="T60" fmla="*/ 2147483647 w 629"/>
              <a:gd name="T61" fmla="*/ 2147483647 h 1158"/>
              <a:gd name="T62" fmla="*/ 2147483647 w 629"/>
              <a:gd name="T63" fmla="*/ 2147483647 h 1158"/>
              <a:gd name="T64" fmla="*/ 2147483647 w 629"/>
              <a:gd name="T65" fmla="*/ 2147483647 h 1158"/>
              <a:gd name="T66" fmla="*/ 2147483647 w 629"/>
              <a:gd name="T67" fmla="*/ 2147483647 h 1158"/>
              <a:gd name="T68" fmla="*/ 2147483647 w 629"/>
              <a:gd name="T69" fmla="*/ 2147483647 h 1158"/>
              <a:gd name="T70" fmla="*/ 2147483647 w 629"/>
              <a:gd name="T71" fmla="*/ 2147483647 h 1158"/>
              <a:gd name="T72" fmla="*/ 2147483647 w 629"/>
              <a:gd name="T73" fmla="*/ 2147483647 h 1158"/>
              <a:gd name="T74" fmla="*/ 2147483647 w 629"/>
              <a:gd name="T75" fmla="*/ 2147483647 h 1158"/>
              <a:gd name="T76" fmla="*/ 2147483647 w 629"/>
              <a:gd name="T77" fmla="*/ 2147483647 h 1158"/>
              <a:gd name="T78" fmla="*/ 2147483647 w 629"/>
              <a:gd name="T79" fmla="*/ 2147483647 h 1158"/>
              <a:gd name="T80" fmla="*/ 2147483647 w 629"/>
              <a:gd name="T81" fmla="*/ 2147483647 h 1158"/>
              <a:gd name="T82" fmla="*/ 2147483647 w 629"/>
              <a:gd name="T83" fmla="*/ 2147483647 h 1158"/>
              <a:gd name="T84" fmla="*/ 2147483647 w 629"/>
              <a:gd name="T85" fmla="*/ 2147483647 h 1158"/>
              <a:gd name="T86" fmla="*/ 2147483647 w 629"/>
              <a:gd name="T87" fmla="*/ 2147483647 h 1158"/>
              <a:gd name="T88" fmla="*/ 2147483647 w 629"/>
              <a:gd name="T89" fmla="*/ 2147483647 h 1158"/>
              <a:gd name="T90" fmla="*/ 2147483647 w 629"/>
              <a:gd name="T91" fmla="*/ 2147483647 h 1158"/>
              <a:gd name="T92" fmla="*/ 2147483647 w 629"/>
              <a:gd name="T93" fmla="*/ 2147483647 h 1158"/>
              <a:gd name="T94" fmla="*/ 2147483647 w 629"/>
              <a:gd name="T95" fmla="*/ 2147483647 h 1158"/>
              <a:gd name="T96" fmla="*/ 2147483647 w 629"/>
              <a:gd name="T97" fmla="*/ 2147483647 h 1158"/>
              <a:gd name="T98" fmla="*/ 2147483647 w 629"/>
              <a:gd name="T99" fmla="*/ 2147483647 h 1158"/>
              <a:gd name="T100" fmla="*/ 2147483647 w 629"/>
              <a:gd name="T101" fmla="*/ 2147483647 h 1158"/>
              <a:gd name="T102" fmla="*/ 2147483647 w 629"/>
              <a:gd name="T103" fmla="*/ 2147483647 h 1158"/>
              <a:gd name="T104" fmla="*/ 2147483647 w 629"/>
              <a:gd name="T105" fmla="*/ 2147483647 h 1158"/>
              <a:gd name="T106" fmla="*/ 2147483647 w 629"/>
              <a:gd name="T107" fmla="*/ 2147483647 h 1158"/>
              <a:gd name="T108" fmla="*/ 2147483647 w 629"/>
              <a:gd name="T109" fmla="*/ 2147483647 h 1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9"/>
              <a:gd name="T166" fmla="*/ 0 h 1158"/>
              <a:gd name="T167" fmla="*/ 629 w 629"/>
              <a:gd name="T168" fmla="*/ 1158 h 1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9" h="1158">
                <a:moveTo>
                  <a:pt x="629" y="980"/>
                </a:moveTo>
                <a:lnTo>
                  <a:pt x="615" y="982"/>
                </a:lnTo>
                <a:lnTo>
                  <a:pt x="600" y="983"/>
                </a:lnTo>
                <a:lnTo>
                  <a:pt x="587" y="984"/>
                </a:lnTo>
                <a:lnTo>
                  <a:pt x="572" y="984"/>
                </a:lnTo>
                <a:lnTo>
                  <a:pt x="561" y="984"/>
                </a:lnTo>
                <a:lnTo>
                  <a:pt x="551" y="984"/>
                </a:lnTo>
                <a:lnTo>
                  <a:pt x="541" y="983"/>
                </a:lnTo>
                <a:lnTo>
                  <a:pt x="531" y="982"/>
                </a:lnTo>
                <a:lnTo>
                  <a:pt x="521" y="981"/>
                </a:lnTo>
                <a:lnTo>
                  <a:pt x="510" y="980"/>
                </a:lnTo>
                <a:lnTo>
                  <a:pt x="501" y="977"/>
                </a:lnTo>
                <a:lnTo>
                  <a:pt x="491" y="976"/>
                </a:lnTo>
                <a:lnTo>
                  <a:pt x="481" y="974"/>
                </a:lnTo>
                <a:lnTo>
                  <a:pt x="471" y="971"/>
                </a:lnTo>
                <a:lnTo>
                  <a:pt x="462" y="969"/>
                </a:lnTo>
                <a:lnTo>
                  <a:pt x="452" y="966"/>
                </a:lnTo>
                <a:lnTo>
                  <a:pt x="443" y="963"/>
                </a:lnTo>
                <a:lnTo>
                  <a:pt x="434" y="959"/>
                </a:lnTo>
                <a:lnTo>
                  <a:pt x="425" y="956"/>
                </a:lnTo>
                <a:lnTo>
                  <a:pt x="417" y="952"/>
                </a:lnTo>
                <a:lnTo>
                  <a:pt x="407" y="949"/>
                </a:lnTo>
                <a:lnTo>
                  <a:pt x="399" y="944"/>
                </a:lnTo>
                <a:lnTo>
                  <a:pt x="390" y="939"/>
                </a:lnTo>
                <a:lnTo>
                  <a:pt x="381" y="935"/>
                </a:lnTo>
                <a:lnTo>
                  <a:pt x="372" y="931"/>
                </a:lnTo>
                <a:lnTo>
                  <a:pt x="365" y="926"/>
                </a:lnTo>
                <a:lnTo>
                  <a:pt x="356" y="920"/>
                </a:lnTo>
                <a:lnTo>
                  <a:pt x="348" y="915"/>
                </a:lnTo>
                <a:lnTo>
                  <a:pt x="340" y="910"/>
                </a:lnTo>
                <a:lnTo>
                  <a:pt x="332" y="903"/>
                </a:lnTo>
                <a:lnTo>
                  <a:pt x="325" y="897"/>
                </a:lnTo>
                <a:lnTo>
                  <a:pt x="317" y="892"/>
                </a:lnTo>
                <a:lnTo>
                  <a:pt x="310" y="886"/>
                </a:lnTo>
                <a:lnTo>
                  <a:pt x="302" y="879"/>
                </a:lnTo>
                <a:lnTo>
                  <a:pt x="296" y="872"/>
                </a:lnTo>
                <a:lnTo>
                  <a:pt x="289" y="865"/>
                </a:lnTo>
                <a:lnTo>
                  <a:pt x="282" y="858"/>
                </a:lnTo>
                <a:lnTo>
                  <a:pt x="276" y="852"/>
                </a:lnTo>
                <a:lnTo>
                  <a:pt x="270" y="844"/>
                </a:lnTo>
                <a:lnTo>
                  <a:pt x="263" y="837"/>
                </a:lnTo>
                <a:lnTo>
                  <a:pt x="257" y="828"/>
                </a:lnTo>
                <a:lnTo>
                  <a:pt x="252" y="821"/>
                </a:lnTo>
                <a:lnTo>
                  <a:pt x="245" y="814"/>
                </a:lnTo>
                <a:lnTo>
                  <a:pt x="240" y="805"/>
                </a:lnTo>
                <a:lnTo>
                  <a:pt x="235" y="797"/>
                </a:lnTo>
                <a:lnTo>
                  <a:pt x="230" y="788"/>
                </a:lnTo>
                <a:lnTo>
                  <a:pt x="225" y="780"/>
                </a:lnTo>
                <a:lnTo>
                  <a:pt x="220" y="771"/>
                </a:lnTo>
                <a:lnTo>
                  <a:pt x="216" y="763"/>
                </a:lnTo>
                <a:lnTo>
                  <a:pt x="212" y="755"/>
                </a:lnTo>
                <a:lnTo>
                  <a:pt x="207" y="745"/>
                </a:lnTo>
                <a:lnTo>
                  <a:pt x="203" y="737"/>
                </a:lnTo>
                <a:lnTo>
                  <a:pt x="200" y="727"/>
                </a:lnTo>
                <a:lnTo>
                  <a:pt x="196" y="718"/>
                </a:lnTo>
                <a:lnTo>
                  <a:pt x="193" y="709"/>
                </a:lnTo>
                <a:lnTo>
                  <a:pt x="189" y="700"/>
                </a:lnTo>
                <a:lnTo>
                  <a:pt x="187" y="690"/>
                </a:lnTo>
                <a:lnTo>
                  <a:pt x="184" y="680"/>
                </a:lnTo>
                <a:lnTo>
                  <a:pt x="182" y="670"/>
                </a:lnTo>
                <a:lnTo>
                  <a:pt x="180" y="661"/>
                </a:lnTo>
                <a:lnTo>
                  <a:pt x="178" y="650"/>
                </a:lnTo>
                <a:lnTo>
                  <a:pt x="177" y="641"/>
                </a:lnTo>
                <a:lnTo>
                  <a:pt x="175" y="630"/>
                </a:lnTo>
                <a:lnTo>
                  <a:pt x="174" y="620"/>
                </a:lnTo>
                <a:lnTo>
                  <a:pt x="174" y="610"/>
                </a:lnTo>
                <a:lnTo>
                  <a:pt x="173" y="599"/>
                </a:lnTo>
                <a:lnTo>
                  <a:pt x="173" y="589"/>
                </a:lnTo>
                <a:lnTo>
                  <a:pt x="172" y="579"/>
                </a:lnTo>
                <a:lnTo>
                  <a:pt x="173" y="569"/>
                </a:lnTo>
                <a:lnTo>
                  <a:pt x="173" y="558"/>
                </a:lnTo>
                <a:lnTo>
                  <a:pt x="174" y="548"/>
                </a:lnTo>
                <a:lnTo>
                  <a:pt x="174" y="537"/>
                </a:lnTo>
                <a:lnTo>
                  <a:pt x="175" y="528"/>
                </a:lnTo>
                <a:lnTo>
                  <a:pt x="177" y="517"/>
                </a:lnTo>
                <a:lnTo>
                  <a:pt x="178" y="507"/>
                </a:lnTo>
                <a:lnTo>
                  <a:pt x="180" y="497"/>
                </a:lnTo>
                <a:lnTo>
                  <a:pt x="182" y="487"/>
                </a:lnTo>
                <a:lnTo>
                  <a:pt x="184" y="478"/>
                </a:lnTo>
                <a:lnTo>
                  <a:pt x="187" y="467"/>
                </a:lnTo>
                <a:lnTo>
                  <a:pt x="189" y="458"/>
                </a:lnTo>
                <a:lnTo>
                  <a:pt x="193" y="448"/>
                </a:lnTo>
                <a:lnTo>
                  <a:pt x="196" y="440"/>
                </a:lnTo>
                <a:lnTo>
                  <a:pt x="200" y="430"/>
                </a:lnTo>
                <a:lnTo>
                  <a:pt x="203" y="421"/>
                </a:lnTo>
                <a:lnTo>
                  <a:pt x="207" y="412"/>
                </a:lnTo>
                <a:lnTo>
                  <a:pt x="212" y="403"/>
                </a:lnTo>
                <a:lnTo>
                  <a:pt x="216" y="394"/>
                </a:lnTo>
                <a:lnTo>
                  <a:pt x="220" y="386"/>
                </a:lnTo>
                <a:lnTo>
                  <a:pt x="225" y="378"/>
                </a:lnTo>
                <a:lnTo>
                  <a:pt x="230" y="369"/>
                </a:lnTo>
                <a:lnTo>
                  <a:pt x="235" y="361"/>
                </a:lnTo>
                <a:lnTo>
                  <a:pt x="240" y="352"/>
                </a:lnTo>
                <a:lnTo>
                  <a:pt x="245" y="344"/>
                </a:lnTo>
                <a:lnTo>
                  <a:pt x="252" y="336"/>
                </a:lnTo>
                <a:lnTo>
                  <a:pt x="257" y="329"/>
                </a:lnTo>
                <a:lnTo>
                  <a:pt x="263" y="321"/>
                </a:lnTo>
                <a:lnTo>
                  <a:pt x="270" y="313"/>
                </a:lnTo>
                <a:lnTo>
                  <a:pt x="276" y="306"/>
                </a:lnTo>
                <a:lnTo>
                  <a:pt x="282" y="299"/>
                </a:lnTo>
                <a:lnTo>
                  <a:pt x="289" y="292"/>
                </a:lnTo>
                <a:lnTo>
                  <a:pt x="296" y="286"/>
                </a:lnTo>
                <a:lnTo>
                  <a:pt x="302" y="278"/>
                </a:lnTo>
                <a:lnTo>
                  <a:pt x="310" y="272"/>
                </a:lnTo>
                <a:lnTo>
                  <a:pt x="317" y="266"/>
                </a:lnTo>
                <a:lnTo>
                  <a:pt x="325" y="260"/>
                </a:lnTo>
                <a:lnTo>
                  <a:pt x="332" y="254"/>
                </a:lnTo>
                <a:lnTo>
                  <a:pt x="340" y="249"/>
                </a:lnTo>
                <a:lnTo>
                  <a:pt x="348" y="242"/>
                </a:lnTo>
                <a:lnTo>
                  <a:pt x="356" y="237"/>
                </a:lnTo>
                <a:lnTo>
                  <a:pt x="365" y="232"/>
                </a:lnTo>
                <a:lnTo>
                  <a:pt x="372" y="228"/>
                </a:lnTo>
                <a:lnTo>
                  <a:pt x="381" y="222"/>
                </a:lnTo>
                <a:lnTo>
                  <a:pt x="390" y="218"/>
                </a:lnTo>
                <a:lnTo>
                  <a:pt x="399" y="214"/>
                </a:lnTo>
                <a:lnTo>
                  <a:pt x="407" y="210"/>
                </a:lnTo>
                <a:lnTo>
                  <a:pt x="417" y="205"/>
                </a:lnTo>
                <a:lnTo>
                  <a:pt x="425" y="201"/>
                </a:lnTo>
                <a:lnTo>
                  <a:pt x="434" y="198"/>
                </a:lnTo>
                <a:lnTo>
                  <a:pt x="443" y="195"/>
                </a:lnTo>
                <a:lnTo>
                  <a:pt x="452" y="192"/>
                </a:lnTo>
                <a:lnTo>
                  <a:pt x="462" y="189"/>
                </a:lnTo>
                <a:lnTo>
                  <a:pt x="471" y="186"/>
                </a:lnTo>
                <a:lnTo>
                  <a:pt x="481" y="184"/>
                </a:lnTo>
                <a:lnTo>
                  <a:pt x="491" y="181"/>
                </a:lnTo>
                <a:lnTo>
                  <a:pt x="501" y="180"/>
                </a:lnTo>
                <a:lnTo>
                  <a:pt x="510" y="178"/>
                </a:lnTo>
                <a:lnTo>
                  <a:pt x="521" y="177"/>
                </a:lnTo>
                <a:lnTo>
                  <a:pt x="531" y="176"/>
                </a:lnTo>
                <a:lnTo>
                  <a:pt x="541" y="175"/>
                </a:lnTo>
                <a:lnTo>
                  <a:pt x="551" y="174"/>
                </a:lnTo>
                <a:lnTo>
                  <a:pt x="561" y="174"/>
                </a:lnTo>
                <a:lnTo>
                  <a:pt x="572" y="174"/>
                </a:lnTo>
                <a:lnTo>
                  <a:pt x="587" y="174"/>
                </a:lnTo>
                <a:lnTo>
                  <a:pt x="600" y="175"/>
                </a:lnTo>
                <a:lnTo>
                  <a:pt x="615" y="176"/>
                </a:lnTo>
                <a:lnTo>
                  <a:pt x="629" y="178"/>
                </a:lnTo>
                <a:lnTo>
                  <a:pt x="629" y="3"/>
                </a:lnTo>
                <a:lnTo>
                  <a:pt x="614" y="2"/>
                </a:lnTo>
                <a:lnTo>
                  <a:pt x="600" y="1"/>
                </a:lnTo>
                <a:lnTo>
                  <a:pt x="587" y="0"/>
                </a:lnTo>
                <a:lnTo>
                  <a:pt x="572" y="0"/>
                </a:lnTo>
                <a:lnTo>
                  <a:pt x="557" y="0"/>
                </a:lnTo>
                <a:lnTo>
                  <a:pt x="542" y="1"/>
                </a:lnTo>
                <a:lnTo>
                  <a:pt x="527" y="2"/>
                </a:lnTo>
                <a:lnTo>
                  <a:pt x="514" y="3"/>
                </a:lnTo>
                <a:lnTo>
                  <a:pt x="499" y="5"/>
                </a:lnTo>
                <a:lnTo>
                  <a:pt x="485" y="7"/>
                </a:lnTo>
                <a:lnTo>
                  <a:pt x="470" y="9"/>
                </a:lnTo>
                <a:lnTo>
                  <a:pt x="457" y="11"/>
                </a:lnTo>
                <a:lnTo>
                  <a:pt x="443" y="14"/>
                </a:lnTo>
                <a:lnTo>
                  <a:pt x="429" y="19"/>
                </a:lnTo>
                <a:lnTo>
                  <a:pt x="415" y="22"/>
                </a:lnTo>
                <a:lnTo>
                  <a:pt x="402" y="26"/>
                </a:lnTo>
                <a:lnTo>
                  <a:pt x="389" y="30"/>
                </a:lnTo>
                <a:lnTo>
                  <a:pt x="375" y="35"/>
                </a:lnTo>
                <a:lnTo>
                  <a:pt x="363" y="40"/>
                </a:lnTo>
                <a:lnTo>
                  <a:pt x="350" y="45"/>
                </a:lnTo>
                <a:lnTo>
                  <a:pt x="336" y="51"/>
                </a:lnTo>
                <a:lnTo>
                  <a:pt x="325" y="57"/>
                </a:lnTo>
                <a:lnTo>
                  <a:pt x="312" y="63"/>
                </a:lnTo>
                <a:lnTo>
                  <a:pt x="299" y="69"/>
                </a:lnTo>
                <a:lnTo>
                  <a:pt x="288" y="77"/>
                </a:lnTo>
                <a:lnTo>
                  <a:pt x="276" y="84"/>
                </a:lnTo>
                <a:lnTo>
                  <a:pt x="264" y="91"/>
                </a:lnTo>
                <a:lnTo>
                  <a:pt x="253" y="99"/>
                </a:lnTo>
                <a:lnTo>
                  <a:pt x="241" y="106"/>
                </a:lnTo>
                <a:lnTo>
                  <a:pt x="231" y="115"/>
                </a:lnTo>
                <a:lnTo>
                  <a:pt x="219" y="123"/>
                </a:lnTo>
                <a:lnTo>
                  <a:pt x="208" y="133"/>
                </a:lnTo>
                <a:lnTo>
                  <a:pt x="198" y="141"/>
                </a:lnTo>
                <a:lnTo>
                  <a:pt x="188" y="151"/>
                </a:lnTo>
                <a:lnTo>
                  <a:pt x="178" y="160"/>
                </a:lnTo>
                <a:lnTo>
                  <a:pt x="168" y="170"/>
                </a:lnTo>
                <a:lnTo>
                  <a:pt x="159" y="179"/>
                </a:lnTo>
                <a:lnTo>
                  <a:pt x="149" y="190"/>
                </a:lnTo>
                <a:lnTo>
                  <a:pt x="140" y="200"/>
                </a:lnTo>
                <a:lnTo>
                  <a:pt x="131" y="211"/>
                </a:lnTo>
                <a:lnTo>
                  <a:pt x="123" y="221"/>
                </a:lnTo>
                <a:lnTo>
                  <a:pt x="115" y="233"/>
                </a:lnTo>
                <a:lnTo>
                  <a:pt x="106" y="243"/>
                </a:lnTo>
                <a:lnTo>
                  <a:pt x="99" y="255"/>
                </a:lnTo>
                <a:lnTo>
                  <a:pt x="91" y="267"/>
                </a:lnTo>
                <a:lnTo>
                  <a:pt x="84" y="278"/>
                </a:lnTo>
                <a:lnTo>
                  <a:pt x="77" y="291"/>
                </a:lnTo>
                <a:lnTo>
                  <a:pt x="70" y="303"/>
                </a:lnTo>
                <a:lnTo>
                  <a:pt x="64" y="315"/>
                </a:lnTo>
                <a:lnTo>
                  <a:pt x="57" y="328"/>
                </a:lnTo>
                <a:lnTo>
                  <a:pt x="51" y="341"/>
                </a:lnTo>
                <a:lnTo>
                  <a:pt x="46" y="353"/>
                </a:lnTo>
                <a:lnTo>
                  <a:pt x="41" y="367"/>
                </a:lnTo>
                <a:lnTo>
                  <a:pt x="35" y="380"/>
                </a:lnTo>
                <a:lnTo>
                  <a:pt x="31" y="393"/>
                </a:lnTo>
                <a:lnTo>
                  <a:pt x="27" y="407"/>
                </a:lnTo>
                <a:lnTo>
                  <a:pt x="23" y="420"/>
                </a:lnTo>
                <a:lnTo>
                  <a:pt x="18" y="435"/>
                </a:lnTo>
                <a:lnTo>
                  <a:pt x="15" y="448"/>
                </a:lnTo>
                <a:lnTo>
                  <a:pt x="12" y="462"/>
                </a:lnTo>
                <a:lnTo>
                  <a:pt x="10" y="476"/>
                </a:lnTo>
                <a:lnTo>
                  <a:pt x="8" y="491"/>
                </a:lnTo>
                <a:lnTo>
                  <a:pt x="6" y="505"/>
                </a:lnTo>
                <a:lnTo>
                  <a:pt x="4" y="520"/>
                </a:lnTo>
                <a:lnTo>
                  <a:pt x="3" y="534"/>
                </a:lnTo>
                <a:lnTo>
                  <a:pt x="2" y="549"/>
                </a:lnTo>
                <a:lnTo>
                  <a:pt x="2" y="563"/>
                </a:lnTo>
                <a:lnTo>
                  <a:pt x="0" y="579"/>
                </a:lnTo>
                <a:lnTo>
                  <a:pt x="2" y="594"/>
                </a:lnTo>
                <a:lnTo>
                  <a:pt x="2" y="609"/>
                </a:lnTo>
                <a:lnTo>
                  <a:pt x="3" y="624"/>
                </a:lnTo>
                <a:lnTo>
                  <a:pt x="4" y="638"/>
                </a:lnTo>
                <a:lnTo>
                  <a:pt x="6" y="652"/>
                </a:lnTo>
                <a:lnTo>
                  <a:pt x="8" y="667"/>
                </a:lnTo>
                <a:lnTo>
                  <a:pt x="10" y="682"/>
                </a:lnTo>
                <a:lnTo>
                  <a:pt x="12" y="695"/>
                </a:lnTo>
                <a:lnTo>
                  <a:pt x="15" y="709"/>
                </a:lnTo>
                <a:lnTo>
                  <a:pt x="18" y="723"/>
                </a:lnTo>
                <a:lnTo>
                  <a:pt x="23" y="738"/>
                </a:lnTo>
                <a:lnTo>
                  <a:pt x="27" y="750"/>
                </a:lnTo>
                <a:lnTo>
                  <a:pt x="31" y="764"/>
                </a:lnTo>
                <a:lnTo>
                  <a:pt x="35" y="778"/>
                </a:lnTo>
                <a:lnTo>
                  <a:pt x="41" y="792"/>
                </a:lnTo>
                <a:lnTo>
                  <a:pt x="46" y="804"/>
                </a:lnTo>
                <a:lnTo>
                  <a:pt x="51" y="817"/>
                </a:lnTo>
                <a:lnTo>
                  <a:pt x="57" y="830"/>
                </a:lnTo>
                <a:lnTo>
                  <a:pt x="64" y="842"/>
                </a:lnTo>
                <a:lnTo>
                  <a:pt x="70" y="855"/>
                </a:lnTo>
                <a:lnTo>
                  <a:pt x="77" y="867"/>
                </a:lnTo>
                <a:lnTo>
                  <a:pt x="84" y="879"/>
                </a:lnTo>
                <a:lnTo>
                  <a:pt x="91" y="891"/>
                </a:lnTo>
                <a:lnTo>
                  <a:pt x="99" y="902"/>
                </a:lnTo>
                <a:lnTo>
                  <a:pt x="106" y="914"/>
                </a:lnTo>
                <a:lnTo>
                  <a:pt x="115" y="926"/>
                </a:lnTo>
                <a:lnTo>
                  <a:pt x="123" y="936"/>
                </a:lnTo>
                <a:lnTo>
                  <a:pt x="131" y="947"/>
                </a:lnTo>
                <a:lnTo>
                  <a:pt x="140" y="957"/>
                </a:lnTo>
                <a:lnTo>
                  <a:pt x="149" y="968"/>
                </a:lnTo>
                <a:lnTo>
                  <a:pt x="159" y="978"/>
                </a:lnTo>
                <a:lnTo>
                  <a:pt x="168" y="988"/>
                </a:lnTo>
                <a:lnTo>
                  <a:pt x="178" y="997"/>
                </a:lnTo>
                <a:lnTo>
                  <a:pt x="188" y="1007"/>
                </a:lnTo>
                <a:lnTo>
                  <a:pt x="198" y="1016"/>
                </a:lnTo>
                <a:lnTo>
                  <a:pt x="208" y="1026"/>
                </a:lnTo>
                <a:lnTo>
                  <a:pt x="219" y="1034"/>
                </a:lnTo>
                <a:lnTo>
                  <a:pt x="231" y="1043"/>
                </a:lnTo>
                <a:lnTo>
                  <a:pt x="241" y="1051"/>
                </a:lnTo>
                <a:lnTo>
                  <a:pt x="253" y="1059"/>
                </a:lnTo>
                <a:lnTo>
                  <a:pt x="264" y="1066"/>
                </a:lnTo>
                <a:lnTo>
                  <a:pt x="276" y="1073"/>
                </a:lnTo>
                <a:lnTo>
                  <a:pt x="288" y="1081"/>
                </a:lnTo>
                <a:lnTo>
                  <a:pt x="299" y="1088"/>
                </a:lnTo>
                <a:lnTo>
                  <a:pt x="312" y="1095"/>
                </a:lnTo>
                <a:lnTo>
                  <a:pt x="325" y="1101"/>
                </a:lnTo>
                <a:lnTo>
                  <a:pt x="336" y="1106"/>
                </a:lnTo>
                <a:lnTo>
                  <a:pt x="350" y="1113"/>
                </a:lnTo>
                <a:lnTo>
                  <a:pt x="363" y="1118"/>
                </a:lnTo>
                <a:lnTo>
                  <a:pt x="375" y="1122"/>
                </a:lnTo>
                <a:lnTo>
                  <a:pt x="389" y="1127"/>
                </a:lnTo>
                <a:lnTo>
                  <a:pt x="402" y="1132"/>
                </a:lnTo>
                <a:lnTo>
                  <a:pt x="415" y="1136"/>
                </a:lnTo>
                <a:lnTo>
                  <a:pt x="429" y="1140"/>
                </a:lnTo>
                <a:lnTo>
                  <a:pt x="443" y="1143"/>
                </a:lnTo>
                <a:lnTo>
                  <a:pt x="457" y="1146"/>
                </a:lnTo>
                <a:lnTo>
                  <a:pt x="470" y="1148"/>
                </a:lnTo>
                <a:lnTo>
                  <a:pt x="485" y="1151"/>
                </a:lnTo>
                <a:lnTo>
                  <a:pt x="499" y="1153"/>
                </a:lnTo>
                <a:lnTo>
                  <a:pt x="514" y="1155"/>
                </a:lnTo>
                <a:lnTo>
                  <a:pt x="527" y="1156"/>
                </a:lnTo>
                <a:lnTo>
                  <a:pt x="542" y="1157"/>
                </a:lnTo>
                <a:lnTo>
                  <a:pt x="557" y="1158"/>
                </a:lnTo>
                <a:lnTo>
                  <a:pt x="572" y="1158"/>
                </a:lnTo>
                <a:lnTo>
                  <a:pt x="587" y="1158"/>
                </a:lnTo>
                <a:lnTo>
                  <a:pt x="600" y="1157"/>
                </a:lnTo>
                <a:lnTo>
                  <a:pt x="614" y="1156"/>
                </a:lnTo>
                <a:lnTo>
                  <a:pt x="629" y="1155"/>
                </a:lnTo>
                <a:lnTo>
                  <a:pt x="629" y="980"/>
                </a:lnTo>
                <a:close/>
              </a:path>
            </a:pathLst>
          </a:custGeom>
          <a:noFill/>
          <a:ln w="9525">
            <a:noFill/>
            <a:round/>
            <a:headEnd/>
            <a:tailEnd/>
          </a:ln>
        </p:spPr>
        <p:txBody>
          <a:bodyPr/>
          <a:lstStyle/>
          <a:p>
            <a:endParaRPr lang="uk-UA"/>
          </a:p>
        </p:txBody>
      </p:sp>
      <p:sp>
        <p:nvSpPr>
          <p:cNvPr id="55329" name="Freeform 236"/>
          <p:cNvSpPr>
            <a:spLocks/>
          </p:cNvSpPr>
          <p:nvPr/>
        </p:nvSpPr>
        <p:spPr bwMode="auto">
          <a:xfrm>
            <a:off x="3108325" y="3300413"/>
            <a:ext cx="104775" cy="39687"/>
          </a:xfrm>
          <a:custGeom>
            <a:avLst/>
            <a:gdLst>
              <a:gd name="T0" fmla="*/ 2147483647 w 458"/>
              <a:gd name="T1" fmla="*/ 2147483647 h 174"/>
              <a:gd name="T2" fmla="*/ 0 w 458"/>
              <a:gd name="T3" fmla="*/ 2147483647 h 174"/>
              <a:gd name="T4" fmla="*/ 0 w 458"/>
              <a:gd name="T5" fmla="*/ 0 h 174"/>
              <a:gd name="T6" fmla="*/ 2147483647 w 458"/>
              <a:gd name="T7" fmla="*/ 0 h 174"/>
              <a:gd name="T8" fmla="*/ 2147483647 w 458"/>
              <a:gd name="T9" fmla="*/ 2147483647 h 174"/>
              <a:gd name="T10" fmla="*/ 2147483647 w 458"/>
              <a:gd name="T11" fmla="*/ 2147483647 h 174"/>
              <a:gd name="T12" fmla="*/ 0 60000 65536"/>
              <a:gd name="T13" fmla="*/ 0 60000 65536"/>
              <a:gd name="T14" fmla="*/ 0 60000 65536"/>
              <a:gd name="T15" fmla="*/ 0 60000 65536"/>
              <a:gd name="T16" fmla="*/ 0 60000 65536"/>
              <a:gd name="T17" fmla="*/ 0 60000 65536"/>
              <a:gd name="T18" fmla="*/ 0 w 458"/>
              <a:gd name="T19" fmla="*/ 0 h 174"/>
              <a:gd name="T20" fmla="*/ 458 w 458"/>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458" h="174">
                <a:moveTo>
                  <a:pt x="230" y="174"/>
                </a:moveTo>
                <a:lnTo>
                  <a:pt x="0" y="174"/>
                </a:lnTo>
                <a:lnTo>
                  <a:pt x="0" y="0"/>
                </a:lnTo>
                <a:lnTo>
                  <a:pt x="458" y="0"/>
                </a:lnTo>
                <a:lnTo>
                  <a:pt x="458" y="174"/>
                </a:lnTo>
                <a:lnTo>
                  <a:pt x="230" y="174"/>
                </a:lnTo>
                <a:close/>
              </a:path>
            </a:pathLst>
          </a:custGeom>
          <a:solidFill>
            <a:srgbClr val="000000"/>
          </a:solidFill>
          <a:ln w="9525">
            <a:noFill/>
            <a:round/>
            <a:headEnd/>
            <a:tailEnd/>
          </a:ln>
        </p:spPr>
        <p:txBody>
          <a:bodyPr/>
          <a:lstStyle/>
          <a:p>
            <a:endParaRPr lang="uk-UA"/>
          </a:p>
        </p:txBody>
      </p:sp>
      <p:sp>
        <p:nvSpPr>
          <p:cNvPr id="55330" name="Freeform 237"/>
          <p:cNvSpPr>
            <a:spLocks/>
          </p:cNvSpPr>
          <p:nvPr/>
        </p:nvSpPr>
        <p:spPr bwMode="auto">
          <a:xfrm>
            <a:off x="3108325" y="3300413"/>
            <a:ext cx="104775" cy="39687"/>
          </a:xfrm>
          <a:custGeom>
            <a:avLst/>
            <a:gdLst>
              <a:gd name="T0" fmla="*/ 2147483647 w 458"/>
              <a:gd name="T1" fmla="*/ 2147483647 h 174"/>
              <a:gd name="T2" fmla="*/ 0 w 458"/>
              <a:gd name="T3" fmla="*/ 2147483647 h 174"/>
              <a:gd name="T4" fmla="*/ 0 w 458"/>
              <a:gd name="T5" fmla="*/ 0 h 174"/>
              <a:gd name="T6" fmla="*/ 2147483647 w 458"/>
              <a:gd name="T7" fmla="*/ 0 h 174"/>
              <a:gd name="T8" fmla="*/ 2147483647 w 458"/>
              <a:gd name="T9" fmla="*/ 2147483647 h 174"/>
              <a:gd name="T10" fmla="*/ 2147483647 w 458"/>
              <a:gd name="T11" fmla="*/ 2147483647 h 174"/>
              <a:gd name="T12" fmla="*/ 0 60000 65536"/>
              <a:gd name="T13" fmla="*/ 0 60000 65536"/>
              <a:gd name="T14" fmla="*/ 0 60000 65536"/>
              <a:gd name="T15" fmla="*/ 0 60000 65536"/>
              <a:gd name="T16" fmla="*/ 0 60000 65536"/>
              <a:gd name="T17" fmla="*/ 0 60000 65536"/>
              <a:gd name="T18" fmla="*/ 0 w 458"/>
              <a:gd name="T19" fmla="*/ 0 h 174"/>
              <a:gd name="T20" fmla="*/ 458 w 458"/>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458" h="174">
                <a:moveTo>
                  <a:pt x="230" y="174"/>
                </a:moveTo>
                <a:lnTo>
                  <a:pt x="0" y="174"/>
                </a:lnTo>
                <a:lnTo>
                  <a:pt x="0" y="0"/>
                </a:lnTo>
                <a:lnTo>
                  <a:pt x="458" y="0"/>
                </a:lnTo>
                <a:lnTo>
                  <a:pt x="458" y="174"/>
                </a:lnTo>
                <a:lnTo>
                  <a:pt x="230" y="174"/>
                </a:lnTo>
                <a:close/>
              </a:path>
            </a:pathLst>
          </a:custGeom>
          <a:noFill/>
          <a:ln w="9525">
            <a:noFill/>
            <a:round/>
            <a:headEnd/>
            <a:tailEnd/>
          </a:ln>
        </p:spPr>
        <p:txBody>
          <a:bodyPr/>
          <a:lstStyle/>
          <a:p>
            <a:endParaRPr lang="uk-UA"/>
          </a:p>
        </p:txBody>
      </p:sp>
      <p:sp>
        <p:nvSpPr>
          <p:cNvPr id="55331" name="Rectangle 238"/>
          <p:cNvSpPr>
            <a:spLocks noChangeArrowheads="1"/>
          </p:cNvSpPr>
          <p:nvPr/>
        </p:nvSpPr>
        <p:spPr bwMode="auto">
          <a:xfrm>
            <a:off x="2851150" y="3162300"/>
            <a:ext cx="411163" cy="319088"/>
          </a:xfrm>
          <a:prstGeom prst="rect">
            <a:avLst/>
          </a:prstGeom>
          <a:noFill/>
          <a:ln w="9525">
            <a:noFill/>
            <a:miter lim="800000"/>
            <a:headEnd/>
            <a:tailEnd/>
          </a:ln>
        </p:spPr>
        <p:txBody>
          <a:bodyPr/>
          <a:lstStyle/>
          <a:p>
            <a:endParaRPr lang="uk-UA"/>
          </a:p>
        </p:txBody>
      </p:sp>
      <p:sp>
        <p:nvSpPr>
          <p:cNvPr id="55332" name="Rectangle 239"/>
          <p:cNvSpPr>
            <a:spLocks noChangeArrowheads="1"/>
          </p:cNvSpPr>
          <p:nvPr/>
        </p:nvSpPr>
        <p:spPr bwMode="auto">
          <a:xfrm>
            <a:off x="3236913" y="3267075"/>
            <a:ext cx="512762" cy="265113"/>
          </a:xfrm>
          <a:prstGeom prst="rect">
            <a:avLst/>
          </a:prstGeom>
          <a:noFill/>
          <a:ln w="9525">
            <a:noFill/>
            <a:miter lim="800000"/>
            <a:headEnd/>
            <a:tailEnd/>
          </a:ln>
        </p:spPr>
        <p:txBody>
          <a:bodyPr/>
          <a:lstStyle/>
          <a:p>
            <a:endParaRPr lang="uk-UA"/>
          </a:p>
        </p:txBody>
      </p:sp>
      <p:sp>
        <p:nvSpPr>
          <p:cNvPr id="55333" name="Rectangle 240"/>
          <p:cNvSpPr>
            <a:spLocks noChangeArrowheads="1"/>
          </p:cNvSpPr>
          <p:nvPr/>
        </p:nvSpPr>
        <p:spPr bwMode="auto">
          <a:xfrm>
            <a:off x="3300413" y="3300413"/>
            <a:ext cx="474662" cy="236537"/>
          </a:xfrm>
          <a:prstGeom prst="rect">
            <a:avLst/>
          </a:prstGeom>
          <a:noFill/>
          <a:ln w="9525">
            <a:noFill/>
            <a:miter lim="800000"/>
            <a:headEnd/>
            <a:tailEnd/>
          </a:ln>
        </p:spPr>
        <p:txBody>
          <a:bodyPr wrap="none" lIns="0" tIns="0" rIns="0" bIns="0">
            <a:spAutoFit/>
          </a:bodyPr>
          <a:lstStyle/>
          <a:p>
            <a:r>
              <a:rPr lang="en-US" sz="1300">
                <a:solidFill>
                  <a:srgbClr val="3C3C3C"/>
                </a:solidFill>
              </a:rPr>
              <a:t>1258</a:t>
            </a:r>
            <a:endParaRPr lang="en-US"/>
          </a:p>
        </p:txBody>
      </p:sp>
      <p:sp>
        <p:nvSpPr>
          <p:cNvPr id="55334" name="Freeform 241"/>
          <p:cNvSpPr>
            <a:spLocks/>
          </p:cNvSpPr>
          <p:nvPr/>
        </p:nvSpPr>
        <p:spPr bwMode="auto">
          <a:xfrm>
            <a:off x="5508624" y="2757488"/>
            <a:ext cx="2192905" cy="1129492"/>
          </a:xfrm>
          <a:custGeom>
            <a:avLst/>
            <a:gdLst>
              <a:gd name="T0" fmla="*/ 2147483647 w 8490"/>
              <a:gd name="T1" fmla="*/ 2147483647 h 5143"/>
              <a:gd name="T2" fmla="*/ 0 w 8490"/>
              <a:gd name="T3" fmla="*/ 2147483647 h 5143"/>
              <a:gd name="T4" fmla="*/ 0 w 8490"/>
              <a:gd name="T5" fmla="*/ 0 h 5143"/>
              <a:gd name="T6" fmla="*/ 2147483647 w 8490"/>
              <a:gd name="T7" fmla="*/ 0 h 5143"/>
              <a:gd name="T8" fmla="*/ 2147483647 w 8490"/>
              <a:gd name="T9" fmla="*/ 2147483647 h 5143"/>
              <a:gd name="T10" fmla="*/ 2147483647 w 8490"/>
              <a:gd name="T11" fmla="*/ 2147483647 h 5143"/>
              <a:gd name="T12" fmla="*/ 0 60000 65536"/>
              <a:gd name="T13" fmla="*/ 0 60000 65536"/>
              <a:gd name="T14" fmla="*/ 0 60000 65536"/>
              <a:gd name="T15" fmla="*/ 0 60000 65536"/>
              <a:gd name="T16" fmla="*/ 0 60000 65536"/>
              <a:gd name="T17" fmla="*/ 0 60000 65536"/>
              <a:gd name="T18" fmla="*/ 0 w 8490"/>
              <a:gd name="T19" fmla="*/ 0 h 5143"/>
              <a:gd name="T20" fmla="*/ 8490 w 8490"/>
              <a:gd name="T21" fmla="*/ 5143 h 5143"/>
            </a:gdLst>
            <a:ahLst/>
            <a:cxnLst>
              <a:cxn ang="T12">
                <a:pos x="T0" y="T1"/>
              </a:cxn>
              <a:cxn ang="T13">
                <a:pos x="T2" y="T3"/>
              </a:cxn>
              <a:cxn ang="T14">
                <a:pos x="T4" y="T5"/>
              </a:cxn>
              <a:cxn ang="T15">
                <a:pos x="T6" y="T7"/>
              </a:cxn>
              <a:cxn ang="T16">
                <a:pos x="T8" y="T9"/>
              </a:cxn>
              <a:cxn ang="T17">
                <a:pos x="T10" y="T11"/>
              </a:cxn>
            </a:cxnLst>
            <a:rect l="T18" t="T19" r="T20" b="T21"/>
            <a:pathLst>
              <a:path w="8490" h="5143">
                <a:moveTo>
                  <a:pt x="4244" y="5143"/>
                </a:moveTo>
                <a:lnTo>
                  <a:pt x="0" y="5143"/>
                </a:lnTo>
                <a:lnTo>
                  <a:pt x="0" y="0"/>
                </a:lnTo>
                <a:lnTo>
                  <a:pt x="8490" y="0"/>
                </a:lnTo>
                <a:lnTo>
                  <a:pt x="8490" y="5143"/>
                </a:lnTo>
                <a:lnTo>
                  <a:pt x="4244" y="5143"/>
                </a:lnTo>
              </a:path>
            </a:pathLst>
          </a:custGeom>
          <a:noFill/>
          <a:ln w="0">
            <a:solidFill>
              <a:srgbClr val="000000"/>
            </a:solidFill>
            <a:prstDash val="solid"/>
            <a:round/>
            <a:headEnd/>
            <a:tailEnd/>
          </a:ln>
        </p:spPr>
        <p:txBody>
          <a:bodyPr/>
          <a:lstStyle/>
          <a:p>
            <a:endParaRPr lang="uk-UA"/>
          </a:p>
        </p:txBody>
      </p:sp>
      <p:sp>
        <p:nvSpPr>
          <p:cNvPr id="55335" name="Rectangle 242"/>
          <p:cNvSpPr>
            <a:spLocks noChangeArrowheads="1"/>
          </p:cNvSpPr>
          <p:nvPr/>
        </p:nvSpPr>
        <p:spPr bwMode="auto">
          <a:xfrm>
            <a:off x="5573713" y="2790825"/>
            <a:ext cx="818686" cy="184666"/>
          </a:xfrm>
          <a:prstGeom prst="rect">
            <a:avLst/>
          </a:prstGeom>
          <a:noFill/>
          <a:ln w="9525">
            <a:noFill/>
            <a:miter lim="800000"/>
            <a:headEnd/>
            <a:tailEnd/>
          </a:ln>
        </p:spPr>
        <p:txBody>
          <a:bodyPr wrap="none" lIns="0" tIns="0" rIns="0" bIns="0">
            <a:spAutoFit/>
          </a:bodyPr>
          <a:lstStyle/>
          <a:p>
            <a:r>
              <a:rPr lang="ru-RU" sz="1200" b="1" dirty="0" smtClean="0">
                <a:solidFill>
                  <a:srgbClr val="3C3C3C"/>
                </a:solidFill>
              </a:rPr>
              <a:t>Внимание</a:t>
            </a:r>
            <a:r>
              <a:rPr lang="en-US" sz="1200" b="1" dirty="0" smtClean="0">
                <a:solidFill>
                  <a:srgbClr val="3C3C3C"/>
                </a:solidFill>
              </a:rPr>
              <a:t>:</a:t>
            </a:r>
            <a:endParaRPr lang="en-US" dirty="0"/>
          </a:p>
        </p:txBody>
      </p:sp>
      <p:sp>
        <p:nvSpPr>
          <p:cNvPr id="55336" name="Rectangle 243"/>
          <p:cNvSpPr>
            <a:spLocks noChangeArrowheads="1"/>
          </p:cNvSpPr>
          <p:nvPr/>
        </p:nvSpPr>
        <p:spPr bwMode="auto">
          <a:xfrm>
            <a:off x="5573713" y="2955925"/>
            <a:ext cx="1383392" cy="169277"/>
          </a:xfrm>
          <a:prstGeom prst="rect">
            <a:avLst/>
          </a:prstGeom>
          <a:noFill/>
          <a:ln w="9525">
            <a:noFill/>
            <a:miter lim="800000"/>
            <a:headEnd/>
            <a:tailEnd/>
          </a:ln>
        </p:spPr>
        <p:txBody>
          <a:bodyPr wrap="none" lIns="0" tIns="0" rIns="0" bIns="0">
            <a:spAutoFit/>
          </a:bodyPr>
          <a:lstStyle/>
          <a:p>
            <a:r>
              <a:rPr lang="ru-RU" sz="1100" dirty="0" smtClean="0">
                <a:solidFill>
                  <a:srgbClr val="3C3C3C"/>
                </a:solidFill>
              </a:rPr>
              <a:t>Кожух изготовлен из</a:t>
            </a:r>
            <a:r>
              <a:rPr lang="en-US" sz="1100" dirty="0" smtClean="0">
                <a:solidFill>
                  <a:srgbClr val="3C3C3C"/>
                </a:solidFill>
              </a:rPr>
              <a:t> </a:t>
            </a:r>
            <a:endParaRPr lang="en-US" dirty="0"/>
          </a:p>
        </p:txBody>
      </p:sp>
      <p:sp>
        <p:nvSpPr>
          <p:cNvPr id="55337" name="Rectangle 244"/>
          <p:cNvSpPr>
            <a:spLocks noChangeArrowheads="1"/>
          </p:cNvSpPr>
          <p:nvPr/>
        </p:nvSpPr>
        <p:spPr bwMode="auto">
          <a:xfrm>
            <a:off x="5573713" y="3111500"/>
            <a:ext cx="2058256" cy="169277"/>
          </a:xfrm>
          <a:prstGeom prst="rect">
            <a:avLst/>
          </a:prstGeom>
          <a:noFill/>
          <a:ln w="9525">
            <a:noFill/>
            <a:miter lim="800000"/>
            <a:headEnd/>
            <a:tailEnd/>
          </a:ln>
        </p:spPr>
        <p:txBody>
          <a:bodyPr wrap="none" lIns="0" tIns="0" rIns="0" bIns="0">
            <a:spAutoFit/>
          </a:bodyPr>
          <a:lstStyle/>
          <a:p>
            <a:r>
              <a:rPr lang="ru-RU" sz="1100" dirty="0" smtClean="0">
                <a:solidFill>
                  <a:srgbClr val="3C3C3C"/>
                </a:solidFill>
              </a:rPr>
              <a:t>неметаллических материалов</a:t>
            </a:r>
            <a:r>
              <a:rPr lang="en-US" sz="1100" dirty="0" smtClean="0">
                <a:solidFill>
                  <a:srgbClr val="3C3C3C"/>
                </a:solidFill>
              </a:rPr>
              <a:t>. </a:t>
            </a:r>
            <a:endParaRPr lang="en-US" dirty="0"/>
          </a:p>
        </p:txBody>
      </p:sp>
      <p:sp>
        <p:nvSpPr>
          <p:cNvPr id="55338" name="Rectangle 245"/>
          <p:cNvSpPr>
            <a:spLocks noChangeArrowheads="1"/>
          </p:cNvSpPr>
          <p:nvPr/>
        </p:nvSpPr>
        <p:spPr bwMode="auto">
          <a:xfrm>
            <a:off x="5573713" y="3268663"/>
            <a:ext cx="2067874" cy="169277"/>
          </a:xfrm>
          <a:prstGeom prst="rect">
            <a:avLst/>
          </a:prstGeom>
          <a:noFill/>
          <a:ln w="9525">
            <a:noFill/>
            <a:miter lim="800000"/>
            <a:headEnd/>
            <a:tailEnd/>
          </a:ln>
        </p:spPr>
        <p:txBody>
          <a:bodyPr wrap="none" lIns="0" tIns="0" rIns="0" bIns="0">
            <a:spAutoFit/>
          </a:bodyPr>
          <a:lstStyle/>
          <a:p>
            <a:r>
              <a:rPr lang="ru-RU" sz="1100" dirty="0" smtClean="0">
                <a:solidFill>
                  <a:srgbClr val="3C3C3C"/>
                </a:solidFill>
              </a:rPr>
              <a:t>Не монтировать в  атмосферах</a:t>
            </a:r>
            <a:endParaRPr lang="en-US" dirty="0"/>
          </a:p>
        </p:txBody>
      </p:sp>
      <p:sp>
        <p:nvSpPr>
          <p:cNvPr id="55339" name="Rectangle 246"/>
          <p:cNvSpPr>
            <a:spLocks noChangeArrowheads="1"/>
          </p:cNvSpPr>
          <p:nvPr/>
        </p:nvSpPr>
        <p:spPr bwMode="auto">
          <a:xfrm>
            <a:off x="5573713" y="3424238"/>
            <a:ext cx="2014975" cy="169277"/>
          </a:xfrm>
          <a:prstGeom prst="rect">
            <a:avLst/>
          </a:prstGeom>
          <a:noFill/>
          <a:ln w="9525">
            <a:noFill/>
            <a:miter lim="800000"/>
            <a:headEnd/>
            <a:tailEnd/>
          </a:ln>
        </p:spPr>
        <p:txBody>
          <a:bodyPr wrap="none" lIns="0" tIns="0" rIns="0" bIns="0">
            <a:spAutoFit/>
          </a:bodyPr>
          <a:lstStyle/>
          <a:p>
            <a:r>
              <a:rPr lang="ru-RU" sz="1100" dirty="0" smtClean="0">
                <a:solidFill>
                  <a:srgbClr val="3C3C3C"/>
                </a:solidFill>
              </a:rPr>
              <a:t>С высоким содержанием пыли</a:t>
            </a:r>
            <a:endParaRPr lang="en-US" dirty="0"/>
          </a:p>
        </p:txBody>
      </p:sp>
      <p:sp>
        <p:nvSpPr>
          <p:cNvPr id="55340" name="Rectangle 247"/>
          <p:cNvSpPr>
            <a:spLocks noChangeArrowheads="1"/>
          </p:cNvSpPr>
          <p:nvPr/>
        </p:nvSpPr>
        <p:spPr bwMode="auto">
          <a:xfrm>
            <a:off x="5573713" y="3579813"/>
            <a:ext cx="1763303" cy="169277"/>
          </a:xfrm>
          <a:prstGeom prst="rect">
            <a:avLst/>
          </a:prstGeom>
          <a:noFill/>
          <a:ln w="9525">
            <a:noFill/>
            <a:miter lim="800000"/>
            <a:headEnd/>
            <a:tailEnd/>
          </a:ln>
        </p:spPr>
        <p:txBody>
          <a:bodyPr wrap="none" lIns="0" tIns="0" rIns="0" bIns="0">
            <a:spAutoFit/>
          </a:bodyPr>
          <a:lstStyle/>
          <a:p>
            <a:r>
              <a:rPr lang="ru-RU" sz="1100" dirty="0" smtClean="0">
                <a:solidFill>
                  <a:srgbClr val="3C3C3C"/>
                </a:solidFill>
              </a:rPr>
              <a:t>И чистить только влажной </a:t>
            </a:r>
            <a:endParaRPr lang="en-US" dirty="0"/>
          </a:p>
        </p:txBody>
      </p:sp>
      <p:sp>
        <p:nvSpPr>
          <p:cNvPr id="55341" name="Rectangle 248"/>
          <p:cNvSpPr>
            <a:spLocks noChangeArrowheads="1"/>
          </p:cNvSpPr>
          <p:nvPr/>
        </p:nvSpPr>
        <p:spPr bwMode="auto">
          <a:xfrm>
            <a:off x="5573713" y="3735388"/>
            <a:ext cx="501740" cy="169277"/>
          </a:xfrm>
          <a:prstGeom prst="rect">
            <a:avLst/>
          </a:prstGeom>
          <a:noFill/>
          <a:ln w="9525">
            <a:noFill/>
            <a:miter lim="800000"/>
            <a:headEnd/>
            <a:tailEnd/>
          </a:ln>
        </p:spPr>
        <p:txBody>
          <a:bodyPr wrap="none" lIns="0" tIns="0" rIns="0" bIns="0">
            <a:spAutoFit/>
          </a:bodyPr>
          <a:lstStyle/>
          <a:p>
            <a:r>
              <a:rPr lang="ru-RU" sz="1100" dirty="0" smtClean="0">
                <a:solidFill>
                  <a:srgbClr val="3C3C3C"/>
                </a:solidFill>
              </a:rPr>
              <a:t>тканью</a:t>
            </a:r>
            <a:r>
              <a:rPr lang="en-US" sz="1100" dirty="0" smtClean="0">
                <a:solidFill>
                  <a:srgbClr val="3C3C3C"/>
                </a:solidFill>
              </a:rPr>
              <a:t>.</a:t>
            </a:r>
            <a:endParaRPr lang="en-US" dirty="0"/>
          </a:p>
        </p:txBody>
      </p:sp>
      <p:sp>
        <p:nvSpPr>
          <p:cNvPr id="55342" name="Freeform 249"/>
          <p:cNvSpPr>
            <a:spLocks/>
          </p:cNvSpPr>
          <p:nvPr/>
        </p:nvSpPr>
        <p:spPr bwMode="auto">
          <a:xfrm>
            <a:off x="5970588" y="2270125"/>
            <a:ext cx="239712" cy="239713"/>
          </a:xfrm>
          <a:custGeom>
            <a:avLst/>
            <a:gdLst>
              <a:gd name="T0" fmla="*/ 0 w 1054"/>
              <a:gd name="T1" fmla="*/ 0 h 1051"/>
              <a:gd name="T2" fmla="*/ 0 w 1054"/>
              <a:gd name="T3" fmla="*/ 0 h 1051"/>
              <a:gd name="T4" fmla="*/ 2147483647 w 1054"/>
              <a:gd name="T5" fmla="*/ 0 h 1051"/>
              <a:gd name="T6" fmla="*/ 2147483647 w 1054"/>
              <a:gd name="T7" fmla="*/ 2147483647 h 1051"/>
              <a:gd name="T8" fmla="*/ 2147483647 w 1054"/>
              <a:gd name="T9" fmla="*/ 0 h 1051"/>
              <a:gd name="T10" fmla="*/ 2147483647 w 1054"/>
              <a:gd name="T11" fmla="*/ 0 h 1051"/>
              <a:gd name="T12" fmla="*/ 2147483647 w 1054"/>
              <a:gd name="T13" fmla="*/ 2147483647 h 1051"/>
              <a:gd name="T14" fmla="*/ 2147483647 w 1054"/>
              <a:gd name="T15" fmla="*/ 2147483647 h 1051"/>
              <a:gd name="T16" fmla="*/ 2147483647 w 1054"/>
              <a:gd name="T17" fmla="*/ 2147483647 h 1051"/>
              <a:gd name="T18" fmla="*/ 2147483647 w 1054"/>
              <a:gd name="T19" fmla="*/ 2147483647 h 1051"/>
              <a:gd name="T20" fmla="*/ 2147483647 w 1054"/>
              <a:gd name="T21" fmla="*/ 2147483647 h 1051"/>
              <a:gd name="T22" fmla="*/ 0 w 1054"/>
              <a:gd name="T23" fmla="*/ 2147483647 h 1051"/>
              <a:gd name="T24" fmla="*/ 2147483647 w 1054"/>
              <a:gd name="T25" fmla="*/ 2147483647 h 1051"/>
              <a:gd name="T26" fmla="*/ 0 w 1054"/>
              <a:gd name="T27" fmla="*/ 0 h 10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4"/>
              <a:gd name="T43" fmla="*/ 0 h 1051"/>
              <a:gd name="T44" fmla="*/ 1054 w 1054"/>
              <a:gd name="T45" fmla="*/ 1051 h 10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4" h="1051">
                <a:moveTo>
                  <a:pt x="0" y="0"/>
                </a:moveTo>
                <a:lnTo>
                  <a:pt x="0" y="0"/>
                </a:lnTo>
                <a:lnTo>
                  <a:pt x="309" y="0"/>
                </a:lnTo>
                <a:lnTo>
                  <a:pt x="525" y="318"/>
                </a:lnTo>
                <a:lnTo>
                  <a:pt x="747" y="0"/>
                </a:lnTo>
                <a:lnTo>
                  <a:pt x="1054" y="0"/>
                </a:lnTo>
                <a:lnTo>
                  <a:pt x="681" y="532"/>
                </a:lnTo>
                <a:lnTo>
                  <a:pt x="1048" y="1051"/>
                </a:lnTo>
                <a:lnTo>
                  <a:pt x="739" y="1051"/>
                </a:lnTo>
                <a:lnTo>
                  <a:pt x="525" y="745"/>
                </a:lnTo>
                <a:lnTo>
                  <a:pt x="310" y="1051"/>
                </a:lnTo>
                <a:lnTo>
                  <a:pt x="0" y="1051"/>
                </a:lnTo>
                <a:lnTo>
                  <a:pt x="373" y="527"/>
                </a:lnTo>
                <a:lnTo>
                  <a:pt x="0" y="0"/>
                </a:lnTo>
                <a:close/>
              </a:path>
            </a:pathLst>
          </a:custGeom>
          <a:solidFill>
            <a:srgbClr val="000000"/>
          </a:solidFill>
          <a:ln w="9525">
            <a:noFill/>
            <a:round/>
            <a:headEnd/>
            <a:tailEnd/>
          </a:ln>
        </p:spPr>
        <p:txBody>
          <a:bodyPr/>
          <a:lstStyle/>
          <a:p>
            <a:endParaRPr lang="uk-UA"/>
          </a:p>
        </p:txBody>
      </p:sp>
      <p:sp>
        <p:nvSpPr>
          <p:cNvPr id="55343" name="Freeform 250"/>
          <p:cNvSpPr>
            <a:spLocks/>
          </p:cNvSpPr>
          <p:nvPr/>
        </p:nvSpPr>
        <p:spPr bwMode="auto">
          <a:xfrm>
            <a:off x="6224588" y="2184400"/>
            <a:ext cx="168275" cy="325438"/>
          </a:xfrm>
          <a:custGeom>
            <a:avLst/>
            <a:gdLst>
              <a:gd name="T0" fmla="*/ 2147483647 w 737"/>
              <a:gd name="T1" fmla="*/ 2147483647 h 1432"/>
              <a:gd name="T2" fmla="*/ 2147483647 w 737"/>
              <a:gd name="T3" fmla="*/ 2147483647 h 1432"/>
              <a:gd name="T4" fmla="*/ 2147483647 w 737"/>
              <a:gd name="T5" fmla="*/ 2147483647 h 1432"/>
              <a:gd name="T6" fmla="*/ 2147483647 w 737"/>
              <a:gd name="T7" fmla="*/ 0 h 1432"/>
              <a:gd name="T8" fmla="*/ 2147483647 w 737"/>
              <a:gd name="T9" fmla="*/ 0 h 1432"/>
              <a:gd name="T10" fmla="*/ 2147483647 w 737"/>
              <a:gd name="T11" fmla="*/ 2147483647 h 1432"/>
              <a:gd name="T12" fmla="*/ 2147483647 w 737"/>
              <a:gd name="T13" fmla="*/ 2147483647 h 1432"/>
              <a:gd name="T14" fmla="*/ 2147483647 w 737"/>
              <a:gd name="T15" fmla="*/ 2147483647 h 1432"/>
              <a:gd name="T16" fmla="*/ 2147483647 w 737"/>
              <a:gd name="T17" fmla="*/ 2147483647 h 1432"/>
              <a:gd name="T18" fmla="*/ 2147483647 w 737"/>
              <a:gd name="T19" fmla="*/ 2147483647 h 1432"/>
              <a:gd name="T20" fmla="*/ 2147483647 w 737"/>
              <a:gd name="T21" fmla="*/ 2147483647 h 1432"/>
              <a:gd name="T22" fmla="*/ 2147483647 w 737"/>
              <a:gd name="T23" fmla="*/ 2147483647 h 1432"/>
              <a:gd name="T24" fmla="*/ 2147483647 w 737"/>
              <a:gd name="T25" fmla="*/ 2147483647 h 1432"/>
              <a:gd name="T26" fmla="*/ 2147483647 w 737"/>
              <a:gd name="T27" fmla="*/ 2147483647 h 1432"/>
              <a:gd name="T28" fmla="*/ 2147483647 w 737"/>
              <a:gd name="T29" fmla="*/ 2147483647 h 1432"/>
              <a:gd name="T30" fmla="*/ 2147483647 w 737"/>
              <a:gd name="T31" fmla="*/ 2147483647 h 1432"/>
              <a:gd name="T32" fmla="*/ 2147483647 w 737"/>
              <a:gd name="T33" fmla="*/ 2147483647 h 1432"/>
              <a:gd name="T34" fmla="*/ 2147483647 w 737"/>
              <a:gd name="T35" fmla="*/ 2147483647 h 1432"/>
              <a:gd name="T36" fmla="*/ 2147483647 w 737"/>
              <a:gd name="T37" fmla="*/ 2147483647 h 1432"/>
              <a:gd name="T38" fmla="*/ 2147483647 w 737"/>
              <a:gd name="T39" fmla="*/ 2147483647 h 1432"/>
              <a:gd name="T40" fmla="*/ 2147483647 w 737"/>
              <a:gd name="T41" fmla="*/ 2147483647 h 1432"/>
              <a:gd name="T42" fmla="*/ 2147483647 w 737"/>
              <a:gd name="T43" fmla="*/ 2147483647 h 1432"/>
              <a:gd name="T44" fmla="*/ 2147483647 w 737"/>
              <a:gd name="T45" fmla="*/ 2147483647 h 1432"/>
              <a:gd name="T46" fmla="*/ 2147483647 w 737"/>
              <a:gd name="T47" fmla="*/ 2147483647 h 1432"/>
              <a:gd name="T48" fmla="*/ 2147483647 w 737"/>
              <a:gd name="T49" fmla="*/ 2147483647 h 1432"/>
              <a:gd name="T50" fmla="*/ 2147483647 w 737"/>
              <a:gd name="T51" fmla="*/ 2147483647 h 1432"/>
              <a:gd name="T52" fmla="*/ 2147483647 w 737"/>
              <a:gd name="T53" fmla="*/ 2147483647 h 1432"/>
              <a:gd name="T54" fmla="*/ 2147483647 w 737"/>
              <a:gd name="T55" fmla="*/ 2147483647 h 1432"/>
              <a:gd name="T56" fmla="*/ 2147483647 w 737"/>
              <a:gd name="T57" fmla="*/ 2147483647 h 1432"/>
              <a:gd name="T58" fmla="*/ 2147483647 w 737"/>
              <a:gd name="T59" fmla="*/ 2147483647 h 1432"/>
              <a:gd name="T60" fmla="*/ 2147483647 w 737"/>
              <a:gd name="T61" fmla="*/ 2147483647 h 1432"/>
              <a:gd name="T62" fmla="*/ 2147483647 w 737"/>
              <a:gd name="T63" fmla="*/ 2147483647 h 1432"/>
              <a:gd name="T64" fmla="*/ 2147483647 w 737"/>
              <a:gd name="T65" fmla="*/ 2147483647 h 1432"/>
              <a:gd name="T66" fmla="*/ 2147483647 w 737"/>
              <a:gd name="T67" fmla="*/ 2147483647 h 1432"/>
              <a:gd name="T68" fmla="*/ 2147483647 w 737"/>
              <a:gd name="T69" fmla="*/ 2147483647 h 1432"/>
              <a:gd name="T70" fmla="*/ 2147483647 w 737"/>
              <a:gd name="T71" fmla="*/ 2147483647 h 1432"/>
              <a:gd name="T72" fmla="*/ 2147483647 w 737"/>
              <a:gd name="T73" fmla="*/ 2147483647 h 1432"/>
              <a:gd name="T74" fmla="*/ 2147483647 w 737"/>
              <a:gd name="T75" fmla="*/ 2147483647 h 1432"/>
              <a:gd name="T76" fmla="*/ 2147483647 w 737"/>
              <a:gd name="T77" fmla="*/ 2147483647 h 1432"/>
              <a:gd name="T78" fmla="*/ 2147483647 w 737"/>
              <a:gd name="T79" fmla="*/ 2147483647 h 1432"/>
              <a:gd name="T80" fmla="*/ 2147483647 w 737"/>
              <a:gd name="T81" fmla="*/ 2147483647 h 1432"/>
              <a:gd name="T82" fmla="*/ 2147483647 w 737"/>
              <a:gd name="T83" fmla="*/ 2147483647 h 1432"/>
              <a:gd name="T84" fmla="*/ 2147483647 w 737"/>
              <a:gd name="T85" fmla="*/ 2147483647 h 1432"/>
              <a:gd name="T86" fmla="*/ 2147483647 w 737"/>
              <a:gd name="T87" fmla="*/ 2147483647 h 1432"/>
              <a:gd name="T88" fmla="*/ 2147483647 w 737"/>
              <a:gd name="T89" fmla="*/ 2147483647 h 1432"/>
              <a:gd name="T90" fmla="*/ 2147483647 w 737"/>
              <a:gd name="T91" fmla="*/ 2147483647 h 1432"/>
              <a:gd name="T92" fmla="*/ 2147483647 w 737"/>
              <a:gd name="T93" fmla="*/ 2147483647 h 1432"/>
              <a:gd name="T94" fmla="*/ 2147483647 w 737"/>
              <a:gd name="T95" fmla="*/ 2147483647 h 1432"/>
              <a:gd name="T96" fmla="*/ 2147483647 w 737"/>
              <a:gd name="T97" fmla="*/ 2147483647 h 1432"/>
              <a:gd name="T98" fmla="*/ 2147483647 w 737"/>
              <a:gd name="T99" fmla="*/ 2147483647 h 1432"/>
              <a:gd name="T100" fmla="*/ 0 w 737"/>
              <a:gd name="T101" fmla="*/ 2147483647 h 1432"/>
              <a:gd name="T102" fmla="*/ 0 w 737"/>
              <a:gd name="T103" fmla="*/ 2147483647 h 1432"/>
              <a:gd name="T104" fmla="*/ 2147483647 w 737"/>
              <a:gd name="T105" fmla="*/ 2147483647 h 14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7"/>
              <a:gd name="T160" fmla="*/ 0 h 1432"/>
              <a:gd name="T161" fmla="*/ 737 w 737"/>
              <a:gd name="T162" fmla="*/ 1432 h 14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7" h="1432">
                <a:moveTo>
                  <a:pt x="188" y="381"/>
                </a:moveTo>
                <a:lnTo>
                  <a:pt x="188" y="381"/>
                </a:lnTo>
                <a:lnTo>
                  <a:pt x="188" y="0"/>
                </a:lnTo>
                <a:lnTo>
                  <a:pt x="454" y="0"/>
                </a:lnTo>
                <a:lnTo>
                  <a:pt x="454" y="381"/>
                </a:lnTo>
                <a:lnTo>
                  <a:pt x="737" y="381"/>
                </a:lnTo>
                <a:lnTo>
                  <a:pt x="737" y="591"/>
                </a:lnTo>
                <a:lnTo>
                  <a:pt x="454" y="591"/>
                </a:lnTo>
                <a:lnTo>
                  <a:pt x="454" y="1017"/>
                </a:lnTo>
                <a:lnTo>
                  <a:pt x="454" y="1043"/>
                </a:lnTo>
                <a:lnTo>
                  <a:pt x="456" y="1066"/>
                </a:lnTo>
                <a:lnTo>
                  <a:pt x="458" y="1088"/>
                </a:lnTo>
                <a:lnTo>
                  <a:pt x="461" y="1110"/>
                </a:lnTo>
                <a:lnTo>
                  <a:pt x="467" y="1128"/>
                </a:lnTo>
                <a:lnTo>
                  <a:pt x="473" y="1144"/>
                </a:lnTo>
                <a:lnTo>
                  <a:pt x="480" y="1159"/>
                </a:lnTo>
                <a:lnTo>
                  <a:pt x="490" y="1173"/>
                </a:lnTo>
                <a:lnTo>
                  <a:pt x="500" y="1185"/>
                </a:lnTo>
                <a:lnTo>
                  <a:pt x="512" y="1194"/>
                </a:lnTo>
                <a:lnTo>
                  <a:pt x="527" y="1203"/>
                </a:lnTo>
                <a:lnTo>
                  <a:pt x="543" y="1210"/>
                </a:lnTo>
                <a:lnTo>
                  <a:pt x="561" y="1215"/>
                </a:lnTo>
                <a:lnTo>
                  <a:pt x="581" y="1218"/>
                </a:lnTo>
                <a:lnTo>
                  <a:pt x="603" y="1220"/>
                </a:lnTo>
                <a:lnTo>
                  <a:pt x="627" y="1222"/>
                </a:lnTo>
                <a:lnTo>
                  <a:pt x="737" y="1222"/>
                </a:lnTo>
                <a:lnTo>
                  <a:pt x="737" y="1432"/>
                </a:lnTo>
                <a:lnTo>
                  <a:pt x="493" y="1432"/>
                </a:lnTo>
                <a:lnTo>
                  <a:pt x="458" y="1431"/>
                </a:lnTo>
                <a:lnTo>
                  <a:pt x="424" y="1426"/>
                </a:lnTo>
                <a:lnTo>
                  <a:pt x="393" y="1420"/>
                </a:lnTo>
                <a:lnTo>
                  <a:pt x="364" y="1411"/>
                </a:lnTo>
                <a:lnTo>
                  <a:pt x="337" y="1399"/>
                </a:lnTo>
                <a:lnTo>
                  <a:pt x="311" y="1384"/>
                </a:lnTo>
                <a:lnTo>
                  <a:pt x="288" y="1367"/>
                </a:lnTo>
                <a:lnTo>
                  <a:pt x="268" y="1348"/>
                </a:lnTo>
                <a:lnTo>
                  <a:pt x="249" y="1326"/>
                </a:lnTo>
                <a:lnTo>
                  <a:pt x="233" y="1301"/>
                </a:lnTo>
                <a:lnTo>
                  <a:pt x="220" y="1274"/>
                </a:lnTo>
                <a:lnTo>
                  <a:pt x="208" y="1245"/>
                </a:lnTo>
                <a:lnTo>
                  <a:pt x="199" y="1213"/>
                </a:lnTo>
                <a:lnTo>
                  <a:pt x="193" y="1178"/>
                </a:lnTo>
                <a:lnTo>
                  <a:pt x="189" y="1141"/>
                </a:lnTo>
                <a:lnTo>
                  <a:pt x="188" y="1102"/>
                </a:lnTo>
                <a:lnTo>
                  <a:pt x="188" y="591"/>
                </a:lnTo>
                <a:lnTo>
                  <a:pt x="0" y="591"/>
                </a:lnTo>
                <a:lnTo>
                  <a:pt x="0" y="381"/>
                </a:lnTo>
                <a:lnTo>
                  <a:pt x="188" y="381"/>
                </a:lnTo>
                <a:close/>
              </a:path>
            </a:pathLst>
          </a:custGeom>
          <a:solidFill>
            <a:srgbClr val="000000"/>
          </a:solidFill>
          <a:ln w="9525">
            <a:noFill/>
            <a:round/>
            <a:headEnd/>
            <a:tailEnd/>
          </a:ln>
        </p:spPr>
        <p:txBody>
          <a:bodyPr/>
          <a:lstStyle/>
          <a:p>
            <a:endParaRPr lang="uk-UA"/>
          </a:p>
        </p:txBody>
      </p:sp>
      <p:sp>
        <p:nvSpPr>
          <p:cNvPr id="55344" name="Freeform 251"/>
          <p:cNvSpPr>
            <a:spLocks/>
          </p:cNvSpPr>
          <p:nvPr/>
        </p:nvSpPr>
        <p:spPr bwMode="auto">
          <a:xfrm>
            <a:off x="6416675" y="2270125"/>
            <a:ext cx="166688" cy="239713"/>
          </a:xfrm>
          <a:custGeom>
            <a:avLst/>
            <a:gdLst>
              <a:gd name="T0" fmla="*/ 2147483647 w 731"/>
              <a:gd name="T1" fmla="*/ 0 h 1051"/>
              <a:gd name="T2" fmla="*/ 2147483647 w 731"/>
              <a:gd name="T3" fmla="*/ 0 h 1051"/>
              <a:gd name="T4" fmla="*/ 2147483647 w 731"/>
              <a:gd name="T5" fmla="*/ 0 h 1051"/>
              <a:gd name="T6" fmla="*/ 2147483647 w 731"/>
              <a:gd name="T7" fmla="*/ 2147483647 h 1051"/>
              <a:gd name="T8" fmla="*/ 2147483647 w 731"/>
              <a:gd name="T9" fmla="*/ 2147483647 h 1051"/>
              <a:gd name="T10" fmla="*/ 2147483647 w 731"/>
              <a:gd name="T11" fmla="*/ 2147483647 h 1051"/>
              <a:gd name="T12" fmla="*/ 2147483647 w 731"/>
              <a:gd name="T13" fmla="*/ 2147483647 h 1051"/>
              <a:gd name="T14" fmla="*/ 2147483647 w 731"/>
              <a:gd name="T15" fmla="*/ 2147483647 h 1051"/>
              <a:gd name="T16" fmla="*/ 2147483647 w 731"/>
              <a:gd name="T17" fmla="*/ 2147483647 h 1051"/>
              <a:gd name="T18" fmla="*/ 2147483647 w 731"/>
              <a:gd name="T19" fmla="*/ 2147483647 h 1051"/>
              <a:gd name="T20" fmla="*/ 2147483647 w 731"/>
              <a:gd name="T21" fmla="*/ 2147483647 h 1051"/>
              <a:gd name="T22" fmla="*/ 2147483647 w 731"/>
              <a:gd name="T23" fmla="*/ 2147483647 h 1051"/>
              <a:gd name="T24" fmla="*/ 2147483647 w 731"/>
              <a:gd name="T25" fmla="*/ 2147483647 h 1051"/>
              <a:gd name="T26" fmla="*/ 2147483647 w 731"/>
              <a:gd name="T27" fmla="*/ 2147483647 h 1051"/>
              <a:gd name="T28" fmla="*/ 2147483647 w 731"/>
              <a:gd name="T29" fmla="*/ 2147483647 h 1051"/>
              <a:gd name="T30" fmla="*/ 2147483647 w 731"/>
              <a:gd name="T31" fmla="*/ 2147483647 h 1051"/>
              <a:gd name="T32" fmla="*/ 2147483647 w 731"/>
              <a:gd name="T33" fmla="*/ 2147483647 h 1051"/>
              <a:gd name="T34" fmla="*/ 2147483647 w 731"/>
              <a:gd name="T35" fmla="*/ 2147483647 h 1051"/>
              <a:gd name="T36" fmla="*/ 2147483647 w 731"/>
              <a:gd name="T37" fmla="*/ 2147483647 h 1051"/>
              <a:gd name="T38" fmla="*/ 2147483647 w 731"/>
              <a:gd name="T39" fmla="*/ 2147483647 h 1051"/>
              <a:gd name="T40" fmla="*/ 2147483647 w 731"/>
              <a:gd name="T41" fmla="*/ 2147483647 h 1051"/>
              <a:gd name="T42" fmla="*/ 2147483647 w 731"/>
              <a:gd name="T43" fmla="*/ 2147483647 h 1051"/>
              <a:gd name="T44" fmla="*/ 2147483647 w 731"/>
              <a:gd name="T45" fmla="*/ 2147483647 h 1051"/>
              <a:gd name="T46" fmla="*/ 2147483647 w 731"/>
              <a:gd name="T47" fmla="*/ 2147483647 h 1051"/>
              <a:gd name="T48" fmla="*/ 2147483647 w 731"/>
              <a:gd name="T49" fmla="*/ 2147483647 h 1051"/>
              <a:gd name="T50" fmla="*/ 2147483647 w 731"/>
              <a:gd name="T51" fmla="*/ 2147483647 h 1051"/>
              <a:gd name="T52" fmla="*/ 2147483647 w 731"/>
              <a:gd name="T53" fmla="*/ 2147483647 h 1051"/>
              <a:gd name="T54" fmla="*/ 2147483647 w 731"/>
              <a:gd name="T55" fmla="*/ 2147483647 h 1051"/>
              <a:gd name="T56" fmla="*/ 2147483647 w 731"/>
              <a:gd name="T57" fmla="*/ 2147483647 h 1051"/>
              <a:gd name="T58" fmla="*/ 2147483647 w 731"/>
              <a:gd name="T59" fmla="*/ 2147483647 h 1051"/>
              <a:gd name="T60" fmla="*/ 2147483647 w 731"/>
              <a:gd name="T61" fmla="*/ 2147483647 h 1051"/>
              <a:gd name="T62" fmla="*/ 2147483647 w 731"/>
              <a:gd name="T63" fmla="*/ 2147483647 h 1051"/>
              <a:gd name="T64" fmla="*/ 2147483647 w 731"/>
              <a:gd name="T65" fmla="*/ 2147483647 h 1051"/>
              <a:gd name="T66" fmla="*/ 2147483647 w 731"/>
              <a:gd name="T67" fmla="*/ 2147483647 h 1051"/>
              <a:gd name="T68" fmla="*/ 2147483647 w 731"/>
              <a:gd name="T69" fmla="*/ 2147483647 h 1051"/>
              <a:gd name="T70" fmla="*/ 2147483647 w 731"/>
              <a:gd name="T71" fmla="*/ 2147483647 h 1051"/>
              <a:gd name="T72" fmla="*/ 2147483647 w 731"/>
              <a:gd name="T73" fmla="*/ 2147483647 h 1051"/>
              <a:gd name="T74" fmla="*/ 2147483647 w 731"/>
              <a:gd name="T75" fmla="*/ 2147483647 h 1051"/>
              <a:gd name="T76" fmla="*/ 0 w 731"/>
              <a:gd name="T77" fmla="*/ 2147483647 h 1051"/>
              <a:gd name="T78" fmla="*/ 0 w 731"/>
              <a:gd name="T79" fmla="*/ 0 h 1051"/>
              <a:gd name="T80" fmla="*/ 2147483647 w 731"/>
              <a:gd name="T81" fmla="*/ 0 h 10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1"/>
              <a:gd name="T124" fmla="*/ 0 h 1051"/>
              <a:gd name="T125" fmla="*/ 731 w 731"/>
              <a:gd name="T126" fmla="*/ 1051 h 10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1" h="1051">
                <a:moveTo>
                  <a:pt x="449" y="0"/>
                </a:moveTo>
                <a:lnTo>
                  <a:pt x="449" y="0"/>
                </a:lnTo>
                <a:lnTo>
                  <a:pt x="487" y="1"/>
                </a:lnTo>
                <a:lnTo>
                  <a:pt x="522" y="3"/>
                </a:lnTo>
                <a:lnTo>
                  <a:pt x="554" y="7"/>
                </a:lnTo>
                <a:lnTo>
                  <a:pt x="582" y="15"/>
                </a:lnTo>
                <a:lnTo>
                  <a:pt x="608" y="22"/>
                </a:lnTo>
                <a:lnTo>
                  <a:pt x="631" y="33"/>
                </a:lnTo>
                <a:lnTo>
                  <a:pt x="651" y="45"/>
                </a:lnTo>
                <a:lnTo>
                  <a:pt x="669" y="60"/>
                </a:lnTo>
                <a:lnTo>
                  <a:pt x="685" y="77"/>
                </a:lnTo>
                <a:lnTo>
                  <a:pt x="698" y="96"/>
                </a:lnTo>
                <a:lnTo>
                  <a:pt x="708" y="118"/>
                </a:lnTo>
                <a:lnTo>
                  <a:pt x="717" y="143"/>
                </a:lnTo>
                <a:lnTo>
                  <a:pt x="723" y="169"/>
                </a:lnTo>
                <a:lnTo>
                  <a:pt x="728" y="198"/>
                </a:lnTo>
                <a:lnTo>
                  <a:pt x="730" y="231"/>
                </a:lnTo>
                <a:lnTo>
                  <a:pt x="731" y="266"/>
                </a:lnTo>
                <a:lnTo>
                  <a:pt x="731" y="440"/>
                </a:lnTo>
                <a:lnTo>
                  <a:pt x="478" y="440"/>
                </a:lnTo>
                <a:lnTo>
                  <a:pt x="478" y="307"/>
                </a:lnTo>
                <a:lnTo>
                  <a:pt x="478" y="290"/>
                </a:lnTo>
                <a:lnTo>
                  <a:pt x="477" y="276"/>
                </a:lnTo>
                <a:lnTo>
                  <a:pt x="475" y="263"/>
                </a:lnTo>
                <a:lnTo>
                  <a:pt x="472" y="251"/>
                </a:lnTo>
                <a:lnTo>
                  <a:pt x="468" y="241"/>
                </a:lnTo>
                <a:lnTo>
                  <a:pt x="463" y="232"/>
                </a:lnTo>
                <a:lnTo>
                  <a:pt x="452" y="219"/>
                </a:lnTo>
                <a:lnTo>
                  <a:pt x="436" y="209"/>
                </a:lnTo>
                <a:lnTo>
                  <a:pt x="416" y="204"/>
                </a:lnTo>
                <a:lnTo>
                  <a:pt x="390" y="202"/>
                </a:lnTo>
                <a:lnTo>
                  <a:pt x="361" y="201"/>
                </a:lnTo>
                <a:lnTo>
                  <a:pt x="267" y="201"/>
                </a:lnTo>
                <a:lnTo>
                  <a:pt x="267" y="1051"/>
                </a:lnTo>
                <a:lnTo>
                  <a:pt x="0" y="1051"/>
                </a:lnTo>
                <a:lnTo>
                  <a:pt x="0" y="0"/>
                </a:lnTo>
                <a:lnTo>
                  <a:pt x="449" y="0"/>
                </a:lnTo>
                <a:close/>
              </a:path>
            </a:pathLst>
          </a:custGeom>
          <a:solidFill>
            <a:srgbClr val="000000"/>
          </a:solidFill>
          <a:ln w="9525">
            <a:noFill/>
            <a:round/>
            <a:headEnd/>
            <a:tailEnd/>
          </a:ln>
        </p:spPr>
        <p:txBody>
          <a:bodyPr/>
          <a:lstStyle/>
          <a:p>
            <a:endParaRPr lang="uk-UA"/>
          </a:p>
        </p:txBody>
      </p:sp>
      <p:sp>
        <p:nvSpPr>
          <p:cNvPr id="55345" name="Freeform 252"/>
          <p:cNvSpPr>
            <a:spLocks noEditPoints="1"/>
          </p:cNvSpPr>
          <p:nvPr/>
        </p:nvSpPr>
        <p:spPr bwMode="auto">
          <a:xfrm>
            <a:off x="6596063" y="2270125"/>
            <a:ext cx="233362" cy="239713"/>
          </a:xfrm>
          <a:custGeom>
            <a:avLst/>
            <a:gdLst>
              <a:gd name="T0" fmla="*/ 2147483647 w 1030"/>
              <a:gd name="T1" fmla="*/ 2147483647 h 1051"/>
              <a:gd name="T2" fmla="*/ 2147483647 w 1030"/>
              <a:gd name="T3" fmla="*/ 2147483647 h 1051"/>
              <a:gd name="T4" fmla="*/ 2147483647 w 1030"/>
              <a:gd name="T5" fmla="*/ 2147483647 h 1051"/>
              <a:gd name="T6" fmla="*/ 2147483647 w 1030"/>
              <a:gd name="T7" fmla="*/ 2147483647 h 1051"/>
              <a:gd name="T8" fmla="*/ 2147483647 w 1030"/>
              <a:gd name="T9" fmla="*/ 2147483647 h 1051"/>
              <a:gd name="T10" fmla="*/ 2147483647 w 1030"/>
              <a:gd name="T11" fmla="*/ 2147483647 h 1051"/>
              <a:gd name="T12" fmla="*/ 2147483647 w 1030"/>
              <a:gd name="T13" fmla="*/ 2147483647 h 1051"/>
              <a:gd name="T14" fmla="*/ 2147483647 w 1030"/>
              <a:gd name="T15" fmla="*/ 2147483647 h 1051"/>
              <a:gd name="T16" fmla="*/ 2147483647 w 1030"/>
              <a:gd name="T17" fmla="*/ 2147483647 h 1051"/>
              <a:gd name="T18" fmla="*/ 2147483647 w 1030"/>
              <a:gd name="T19" fmla="*/ 2147483647 h 1051"/>
              <a:gd name="T20" fmla="*/ 2147483647 w 1030"/>
              <a:gd name="T21" fmla="*/ 2147483647 h 1051"/>
              <a:gd name="T22" fmla="*/ 2147483647 w 1030"/>
              <a:gd name="T23" fmla="*/ 2147483647 h 1051"/>
              <a:gd name="T24" fmla="*/ 2147483647 w 1030"/>
              <a:gd name="T25" fmla="*/ 2147483647 h 1051"/>
              <a:gd name="T26" fmla="*/ 2147483647 w 1030"/>
              <a:gd name="T27" fmla="*/ 2147483647 h 1051"/>
              <a:gd name="T28" fmla="*/ 2147483647 w 1030"/>
              <a:gd name="T29" fmla="*/ 2147483647 h 1051"/>
              <a:gd name="T30" fmla="*/ 2147483647 w 1030"/>
              <a:gd name="T31" fmla="*/ 2147483647 h 1051"/>
              <a:gd name="T32" fmla="*/ 2147483647 w 1030"/>
              <a:gd name="T33" fmla="*/ 2147483647 h 1051"/>
              <a:gd name="T34" fmla="*/ 2147483647 w 1030"/>
              <a:gd name="T35" fmla="*/ 2147483647 h 1051"/>
              <a:gd name="T36" fmla="*/ 2147483647 w 1030"/>
              <a:gd name="T37" fmla="*/ 0 h 1051"/>
              <a:gd name="T38" fmla="*/ 2147483647 w 1030"/>
              <a:gd name="T39" fmla="*/ 0 h 1051"/>
              <a:gd name="T40" fmla="*/ 2147483647 w 1030"/>
              <a:gd name="T41" fmla="*/ 2147483647 h 1051"/>
              <a:gd name="T42" fmla="*/ 2147483647 w 1030"/>
              <a:gd name="T43" fmla="*/ 2147483647 h 1051"/>
              <a:gd name="T44" fmla="*/ 2147483647 w 1030"/>
              <a:gd name="T45" fmla="*/ 2147483647 h 1051"/>
              <a:gd name="T46" fmla="*/ 2147483647 w 1030"/>
              <a:gd name="T47" fmla="*/ 2147483647 h 1051"/>
              <a:gd name="T48" fmla="*/ 2147483647 w 1030"/>
              <a:gd name="T49" fmla="*/ 2147483647 h 1051"/>
              <a:gd name="T50" fmla="*/ 2147483647 w 1030"/>
              <a:gd name="T51" fmla="*/ 2147483647 h 1051"/>
              <a:gd name="T52" fmla="*/ 2147483647 w 1030"/>
              <a:gd name="T53" fmla="*/ 2147483647 h 1051"/>
              <a:gd name="T54" fmla="*/ 2147483647 w 1030"/>
              <a:gd name="T55" fmla="*/ 2147483647 h 1051"/>
              <a:gd name="T56" fmla="*/ 2147483647 w 1030"/>
              <a:gd name="T57" fmla="*/ 2147483647 h 1051"/>
              <a:gd name="T58" fmla="*/ 2147483647 w 1030"/>
              <a:gd name="T59" fmla="*/ 2147483647 h 1051"/>
              <a:gd name="T60" fmla="*/ 2147483647 w 1030"/>
              <a:gd name="T61" fmla="*/ 2147483647 h 1051"/>
              <a:gd name="T62" fmla="*/ 2147483647 w 1030"/>
              <a:gd name="T63" fmla="*/ 2147483647 h 1051"/>
              <a:gd name="T64" fmla="*/ 2147483647 w 1030"/>
              <a:gd name="T65" fmla="*/ 2147483647 h 1051"/>
              <a:gd name="T66" fmla="*/ 2147483647 w 1030"/>
              <a:gd name="T67" fmla="*/ 2147483647 h 1051"/>
              <a:gd name="T68" fmla="*/ 2147483647 w 1030"/>
              <a:gd name="T69" fmla="*/ 2147483647 h 1051"/>
              <a:gd name="T70" fmla="*/ 2147483647 w 1030"/>
              <a:gd name="T71" fmla="*/ 2147483647 h 1051"/>
              <a:gd name="T72" fmla="*/ 2147483647 w 1030"/>
              <a:gd name="T73" fmla="*/ 2147483647 h 1051"/>
              <a:gd name="T74" fmla="*/ 0 w 1030"/>
              <a:gd name="T75" fmla="*/ 2147483647 h 1051"/>
              <a:gd name="T76" fmla="*/ 2147483647 w 1030"/>
              <a:gd name="T77" fmla="*/ 2147483647 h 1051"/>
              <a:gd name="T78" fmla="*/ 2147483647 w 1030"/>
              <a:gd name="T79" fmla="*/ 2147483647 h 1051"/>
              <a:gd name="T80" fmla="*/ 2147483647 w 1030"/>
              <a:gd name="T81" fmla="*/ 2147483647 h 1051"/>
              <a:gd name="T82" fmla="*/ 2147483647 w 1030"/>
              <a:gd name="T83" fmla="*/ 2147483647 h 1051"/>
              <a:gd name="T84" fmla="*/ 2147483647 w 1030"/>
              <a:gd name="T85" fmla="*/ 2147483647 h 1051"/>
              <a:gd name="T86" fmla="*/ 2147483647 w 1030"/>
              <a:gd name="T87" fmla="*/ 2147483647 h 1051"/>
              <a:gd name="T88" fmla="*/ 2147483647 w 1030"/>
              <a:gd name="T89" fmla="*/ 2147483647 h 1051"/>
              <a:gd name="T90" fmla="*/ 2147483647 w 1030"/>
              <a:gd name="T91" fmla="*/ 2147483647 h 1051"/>
              <a:gd name="T92" fmla="*/ 2147483647 w 1030"/>
              <a:gd name="T93" fmla="*/ 2147483647 h 1051"/>
              <a:gd name="T94" fmla="*/ 2147483647 w 1030"/>
              <a:gd name="T95" fmla="*/ 2147483647 h 1051"/>
              <a:gd name="T96" fmla="*/ 2147483647 w 1030"/>
              <a:gd name="T97" fmla="*/ 2147483647 h 1051"/>
              <a:gd name="T98" fmla="*/ 2147483647 w 1030"/>
              <a:gd name="T99" fmla="*/ 2147483647 h 1051"/>
              <a:gd name="T100" fmla="*/ 2147483647 w 1030"/>
              <a:gd name="T101" fmla="*/ 2147483647 h 1051"/>
              <a:gd name="T102" fmla="*/ 2147483647 w 1030"/>
              <a:gd name="T103" fmla="*/ 2147483647 h 1051"/>
              <a:gd name="T104" fmla="*/ 2147483647 w 1030"/>
              <a:gd name="T105" fmla="*/ 2147483647 h 1051"/>
              <a:gd name="T106" fmla="*/ 2147483647 w 1030"/>
              <a:gd name="T107" fmla="*/ 2147483647 h 1051"/>
              <a:gd name="T108" fmla="*/ 2147483647 w 1030"/>
              <a:gd name="T109" fmla="*/ 2147483647 h 1051"/>
              <a:gd name="T110" fmla="*/ 2147483647 w 1030"/>
              <a:gd name="T111" fmla="*/ 2147483647 h 1051"/>
              <a:gd name="T112" fmla="*/ 2147483647 w 1030"/>
              <a:gd name="T113" fmla="*/ 2147483647 h 1051"/>
              <a:gd name="T114" fmla="*/ 2147483647 w 1030"/>
              <a:gd name="T115" fmla="*/ 0 h 10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30"/>
              <a:gd name="T175" fmla="*/ 0 h 1051"/>
              <a:gd name="T176" fmla="*/ 1030 w 1030"/>
              <a:gd name="T177" fmla="*/ 1051 h 10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30" h="1051">
                <a:moveTo>
                  <a:pt x="756" y="839"/>
                </a:moveTo>
                <a:lnTo>
                  <a:pt x="756" y="839"/>
                </a:lnTo>
                <a:lnTo>
                  <a:pt x="756" y="621"/>
                </a:lnTo>
                <a:lnTo>
                  <a:pt x="443" y="621"/>
                </a:lnTo>
                <a:lnTo>
                  <a:pt x="422" y="621"/>
                </a:lnTo>
                <a:lnTo>
                  <a:pt x="403" y="622"/>
                </a:lnTo>
                <a:lnTo>
                  <a:pt x="385" y="624"/>
                </a:lnTo>
                <a:lnTo>
                  <a:pt x="369" y="626"/>
                </a:lnTo>
                <a:lnTo>
                  <a:pt x="354" y="629"/>
                </a:lnTo>
                <a:lnTo>
                  <a:pt x="340" y="634"/>
                </a:lnTo>
                <a:lnTo>
                  <a:pt x="328" y="639"/>
                </a:lnTo>
                <a:lnTo>
                  <a:pt x="317" y="645"/>
                </a:lnTo>
                <a:lnTo>
                  <a:pt x="308" y="653"/>
                </a:lnTo>
                <a:lnTo>
                  <a:pt x="299" y="661"/>
                </a:lnTo>
                <a:lnTo>
                  <a:pt x="293" y="671"/>
                </a:lnTo>
                <a:lnTo>
                  <a:pt x="286" y="682"/>
                </a:lnTo>
                <a:lnTo>
                  <a:pt x="282" y="694"/>
                </a:lnTo>
                <a:lnTo>
                  <a:pt x="279" y="707"/>
                </a:lnTo>
                <a:lnTo>
                  <a:pt x="278" y="722"/>
                </a:lnTo>
                <a:lnTo>
                  <a:pt x="277" y="739"/>
                </a:lnTo>
                <a:lnTo>
                  <a:pt x="278" y="755"/>
                </a:lnTo>
                <a:lnTo>
                  <a:pt x="279" y="769"/>
                </a:lnTo>
                <a:lnTo>
                  <a:pt x="282" y="781"/>
                </a:lnTo>
                <a:lnTo>
                  <a:pt x="286" y="792"/>
                </a:lnTo>
                <a:lnTo>
                  <a:pt x="291" y="801"/>
                </a:lnTo>
                <a:lnTo>
                  <a:pt x="297" y="810"/>
                </a:lnTo>
                <a:lnTo>
                  <a:pt x="304" y="817"/>
                </a:lnTo>
                <a:lnTo>
                  <a:pt x="314" y="823"/>
                </a:lnTo>
                <a:lnTo>
                  <a:pt x="334" y="831"/>
                </a:lnTo>
                <a:lnTo>
                  <a:pt x="359" y="836"/>
                </a:lnTo>
                <a:lnTo>
                  <a:pt x="389" y="838"/>
                </a:lnTo>
                <a:lnTo>
                  <a:pt x="423" y="839"/>
                </a:lnTo>
                <a:lnTo>
                  <a:pt x="756" y="839"/>
                </a:lnTo>
                <a:close/>
                <a:moveTo>
                  <a:pt x="615" y="0"/>
                </a:moveTo>
                <a:lnTo>
                  <a:pt x="615" y="0"/>
                </a:lnTo>
                <a:lnTo>
                  <a:pt x="665" y="1"/>
                </a:lnTo>
                <a:lnTo>
                  <a:pt x="712" y="6"/>
                </a:lnTo>
                <a:lnTo>
                  <a:pt x="755" y="14"/>
                </a:lnTo>
                <a:lnTo>
                  <a:pt x="796" y="25"/>
                </a:lnTo>
                <a:lnTo>
                  <a:pt x="833" y="39"/>
                </a:lnTo>
                <a:lnTo>
                  <a:pt x="867" y="56"/>
                </a:lnTo>
                <a:lnTo>
                  <a:pt x="898" y="76"/>
                </a:lnTo>
                <a:lnTo>
                  <a:pt x="925" y="99"/>
                </a:lnTo>
                <a:lnTo>
                  <a:pt x="950" y="126"/>
                </a:lnTo>
                <a:lnTo>
                  <a:pt x="971" y="155"/>
                </a:lnTo>
                <a:lnTo>
                  <a:pt x="989" y="187"/>
                </a:lnTo>
                <a:lnTo>
                  <a:pt x="1003" y="223"/>
                </a:lnTo>
                <a:lnTo>
                  <a:pt x="1015" y="261"/>
                </a:lnTo>
                <a:lnTo>
                  <a:pt x="1024" y="302"/>
                </a:lnTo>
                <a:lnTo>
                  <a:pt x="1028" y="346"/>
                </a:lnTo>
                <a:lnTo>
                  <a:pt x="1030" y="394"/>
                </a:lnTo>
                <a:lnTo>
                  <a:pt x="1030" y="1051"/>
                </a:lnTo>
                <a:lnTo>
                  <a:pt x="313" y="1051"/>
                </a:lnTo>
                <a:lnTo>
                  <a:pt x="276" y="1050"/>
                </a:lnTo>
                <a:lnTo>
                  <a:pt x="242" y="1045"/>
                </a:lnTo>
                <a:lnTo>
                  <a:pt x="209" y="1039"/>
                </a:lnTo>
                <a:lnTo>
                  <a:pt x="180" y="1031"/>
                </a:lnTo>
                <a:lnTo>
                  <a:pt x="151" y="1019"/>
                </a:lnTo>
                <a:lnTo>
                  <a:pt x="126" y="1005"/>
                </a:lnTo>
                <a:lnTo>
                  <a:pt x="103" y="989"/>
                </a:lnTo>
                <a:lnTo>
                  <a:pt x="82" y="971"/>
                </a:lnTo>
                <a:lnTo>
                  <a:pt x="63" y="951"/>
                </a:lnTo>
                <a:lnTo>
                  <a:pt x="47" y="928"/>
                </a:lnTo>
                <a:lnTo>
                  <a:pt x="32" y="904"/>
                </a:lnTo>
                <a:lnTo>
                  <a:pt x="21" y="876"/>
                </a:lnTo>
                <a:lnTo>
                  <a:pt x="12" y="848"/>
                </a:lnTo>
                <a:lnTo>
                  <a:pt x="6" y="817"/>
                </a:lnTo>
                <a:lnTo>
                  <a:pt x="1" y="783"/>
                </a:lnTo>
                <a:lnTo>
                  <a:pt x="0" y="749"/>
                </a:lnTo>
                <a:lnTo>
                  <a:pt x="1" y="705"/>
                </a:lnTo>
                <a:lnTo>
                  <a:pt x="6" y="664"/>
                </a:lnTo>
                <a:lnTo>
                  <a:pt x="13" y="627"/>
                </a:lnTo>
                <a:lnTo>
                  <a:pt x="24" y="593"/>
                </a:lnTo>
                <a:lnTo>
                  <a:pt x="37" y="564"/>
                </a:lnTo>
                <a:lnTo>
                  <a:pt x="53" y="536"/>
                </a:lnTo>
                <a:lnTo>
                  <a:pt x="73" y="512"/>
                </a:lnTo>
                <a:lnTo>
                  <a:pt x="96" y="490"/>
                </a:lnTo>
                <a:lnTo>
                  <a:pt x="123" y="472"/>
                </a:lnTo>
                <a:lnTo>
                  <a:pt x="152" y="456"/>
                </a:lnTo>
                <a:lnTo>
                  <a:pt x="185" y="442"/>
                </a:lnTo>
                <a:lnTo>
                  <a:pt x="222" y="432"/>
                </a:lnTo>
                <a:lnTo>
                  <a:pt x="262" y="424"/>
                </a:lnTo>
                <a:lnTo>
                  <a:pt x="305" y="418"/>
                </a:lnTo>
                <a:lnTo>
                  <a:pt x="353" y="415"/>
                </a:lnTo>
                <a:lnTo>
                  <a:pt x="404" y="414"/>
                </a:lnTo>
                <a:lnTo>
                  <a:pt x="754" y="414"/>
                </a:lnTo>
                <a:lnTo>
                  <a:pt x="754" y="399"/>
                </a:lnTo>
                <a:lnTo>
                  <a:pt x="754" y="387"/>
                </a:lnTo>
                <a:lnTo>
                  <a:pt x="753" y="363"/>
                </a:lnTo>
                <a:lnTo>
                  <a:pt x="751" y="342"/>
                </a:lnTo>
                <a:lnTo>
                  <a:pt x="746" y="322"/>
                </a:lnTo>
                <a:lnTo>
                  <a:pt x="741" y="304"/>
                </a:lnTo>
                <a:lnTo>
                  <a:pt x="732" y="288"/>
                </a:lnTo>
                <a:lnTo>
                  <a:pt x="723" y="275"/>
                </a:lnTo>
                <a:lnTo>
                  <a:pt x="710" y="263"/>
                </a:lnTo>
                <a:lnTo>
                  <a:pt x="696" y="252"/>
                </a:lnTo>
                <a:lnTo>
                  <a:pt x="680" y="243"/>
                </a:lnTo>
                <a:lnTo>
                  <a:pt x="663" y="235"/>
                </a:lnTo>
                <a:lnTo>
                  <a:pt x="643" y="230"/>
                </a:lnTo>
                <a:lnTo>
                  <a:pt x="621" y="225"/>
                </a:lnTo>
                <a:lnTo>
                  <a:pt x="598" y="222"/>
                </a:lnTo>
                <a:lnTo>
                  <a:pt x="572" y="220"/>
                </a:lnTo>
                <a:lnTo>
                  <a:pt x="544" y="217"/>
                </a:lnTo>
                <a:lnTo>
                  <a:pt x="514" y="217"/>
                </a:lnTo>
                <a:lnTo>
                  <a:pt x="69" y="217"/>
                </a:lnTo>
                <a:lnTo>
                  <a:pt x="69" y="0"/>
                </a:lnTo>
                <a:lnTo>
                  <a:pt x="615" y="0"/>
                </a:lnTo>
                <a:close/>
              </a:path>
            </a:pathLst>
          </a:custGeom>
          <a:solidFill>
            <a:srgbClr val="000000"/>
          </a:solidFill>
          <a:ln w="9525">
            <a:noFill/>
            <a:round/>
            <a:headEnd/>
            <a:tailEnd/>
          </a:ln>
        </p:spPr>
        <p:txBody>
          <a:bodyPr/>
          <a:lstStyle/>
          <a:p>
            <a:endParaRPr lang="uk-UA"/>
          </a:p>
        </p:txBody>
      </p:sp>
      <p:sp>
        <p:nvSpPr>
          <p:cNvPr id="55346" name="Freeform 253"/>
          <p:cNvSpPr>
            <a:spLocks/>
          </p:cNvSpPr>
          <p:nvPr/>
        </p:nvSpPr>
        <p:spPr bwMode="auto">
          <a:xfrm>
            <a:off x="6859588" y="2184400"/>
            <a:ext cx="63500" cy="325438"/>
          </a:xfrm>
          <a:custGeom>
            <a:avLst/>
            <a:gdLst>
              <a:gd name="T0" fmla="*/ 0 w 278"/>
              <a:gd name="T1" fmla="*/ 2147483647 h 1432"/>
              <a:gd name="T2" fmla="*/ 0 w 278"/>
              <a:gd name="T3" fmla="*/ 2147483647 h 1432"/>
              <a:gd name="T4" fmla="*/ 2147483647 w 278"/>
              <a:gd name="T5" fmla="*/ 2147483647 h 1432"/>
              <a:gd name="T6" fmla="*/ 2147483647 w 278"/>
              <a:gd name="T7" fmla="*/ 0 h 1432"/>
              <a:gd name="T8" fmla="*/ 0 w 278"/>
              <a:gd name="T9" fmla="*/ 0 h 1432"/>
              <a:gd name="T10" fmla="*/ 0 w 278"/>
              <a:gd name="T11" fmla="*/ 2147483647 h 1432"/>
              <a:gd name="T12" fmla="*/ 0 60000 65536"/>
              <a:gd name="T13" fmla="*/ 0 60000 65536"/>
              <a:gd name="T14" fmla="*/ 0 60000 65536"/>
              <a:gd name="T15" fmla="*/ 0 60000 65536"/>
              <a:gd name="T16" fmla="*/ 0 60000 65536"/>
              <a:gd name="T17" fmla="*/ 0 60000 65536"/>
              <a:gd name="T18" fmla="*/ 0 w 278"/>
              <a:gd name="T19" fmla="*/ 0 h 1432"/>
              <a:gd name="T20" fmla="*/ 278 w 278"/>
              <a:gd name="T21" fmla="*/ 1432 h 1432"/>
            </a:gdLst>
            <a:ahLst/>
            <a:cxnLst>
              <a:cxn ang="T12">
                <a:pos x="T0" y="T1"/>
              </a:cxn>
              <a:cxn ang="T13">
                <a:pos x="T2" y="T3"/>
              </a:cxn>
              <a:cxn ang="T14">
                <a:pos x="T4" y="T5"/>
              </a:cxn>
              <a:cxn ang="T15">
                <a:pos x="T6" y="T7"/>
              </a:cxn>
              <a:cxn ang="T16">
                <a:pos x="T8" y="T9"/>
              </a:cxn>
              <a:cxn ang="T17">
                <a:pos x="T10" y="T11"/>
              </a:cxn>
            </a:cxnLst>
            <a:rect l="T18" t="T19" r="T20" b="T21"/>
            <a:pathLst>
              <a:path w="278" h="1432">
                <a:moveTo>
                  <a:pt x="0" y="1432"/>
                </a:moveTo>
                <a:lnTo>
                  <a:pt x="0" y="1432"/>
                </a:lnTo>
                <a:lnTo>
                  <a:pt x="278" y="1432"/>
                </a:lnTo>
                <a:lnTo>
                  <a:pt x="278" y="0"/>
                </a:lnTo>
                <a:lnTo>
                  <a:pt x="0" y="0"/>
                </a:lnTo>
                <a:lnTo>
                  <a:pt x="0" y="1432"/>
                </a:lnTo>
                <a:close/>
              </a:path>
            </a:pathLst>
          </a:custGeom>
          <a:solidFill>
            <a:srgbClr val="000000"/>
          </a:solidFill>
          <a:ln w="9525">
            <a:noFill/>
            <a:round/>
            <a:headEnd/>
            <a:tailEnd/>
          </a:ln>
        </p:spPr>
        <p:txBody>
          <a:bodyPr/>
          <a:lstStyle/>
          <a:p>
            <a:endParaRPr lang="uk-UA"/>
          </a:p>
        </p:txBody>
      </p:sp>
      <p:sp>
        <p:nvSpPr>
          <p:cNvPr id="55347" name="Freeform 254"/>
          <p:cNvSpPr>
            <a:spLocks noEditPoints="1"/>
          </p:cNvSpPr>
          <p:nvPr/>
        </p:nvSpPr>
        <p:spPr bwMode="auto">
          <a:xfrm>
            <a:off x="6953250" y="2184400"/>
            <a:ext cx="63500" cy="325438"/>
          </a:xfrm>
          <a:custGeom>
            <a:avLst/>
            <a:gdLst>
              <a:gd name="T0" fmla="*/ 0 w 282"/>
              <a:gd name="T1" fmla="*/ 2147483647 h 1432"/>
              <a:gd name="T2" fmla="*/ 0 w 282"/>
              <a:gd name="T3" fmla="*/ 2147483647 h 1432"/>
              <a:gd name="T4" fmla="*/ 2147483647 w 282"/>
              <a:gd name="T5" fmla="*/ 2147483647 h 1432"/>
              <a:gd name="T6" fmla="*/ 2147483647 w 282"/>
              <a:gd name="T7" fmla="*/ 2147483647 h 1432"/>
              <a:gd name="T8" fmla="*/ 0 w 282"/>
              <a:gd name="T9" fmla="*/ 2147483647 h 1432"/>
              <a:gd name="T10" fmla="*/ 0 w 282"/>
              <a:gd name="T11" fmla="*/ 2147483647 h 1432"/>
              <a:gd name="T12" fmla="*/ 0 w 282"/>
              <a:gd name="T13" fmla="*/ 0 h 1432"/>
              <a:gd name="T14" fmla="*/ 0 w 282"/>
              <a:gd name="T15" fmla="*/ 0 h 1432"/>
              <a:gd name="T16" fmla="*/ 2147483647 w 282"/>
              <a:gd name="T17" fmla="*/ 0 h 1432"/>
              <a:gd name="T18" fmla="*/ 2147483647 w 282"/>
              <a:gd name="T19" fmla="*/ 2147483647 h 1432"/>
              <a:gd name="T20" fmla="*/ 0 w 282"/>
              <a:gd name="T21" fmla="*/ 2147483647 h 1432"/>
              <a:gd name="T22" fmla="*/ 0 w 282"/>
              <a:gd name="T23" fmla="*/ 0 h 1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2"/>
              <a:gd name="T37" fmla="*/ 0 h 1432"/>
              <a:gd name="T38" fmla="*/ 282 w 282"/>
              <a:gd name="T39" fmla="*/ 1432 h 14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2" h="1432">
                <a:moveTo>
                  <a:pt x="0" y="381"/>
                </a:moveTo>
                <a:lnTo>
                  <a:pt x="0" y="381"/>
                </a:lnTo>
                <a:lnTo>
                  <a:pt x="282" y="381"/>
                </a:lnTo>
                <a:lnTo>
                  <a:pt x="282" y="1432"/>
                </a:lnTo>
                <a:lnTo>
                  <a:pt x="0" y="1432"/>
                </a:lnTo>
                <a:lnTo>
                  <a:pt x="0" y="381"/>
                </a:lnTo>
                <a:close/>
                <a:moveTo>
                  <a:pt x="0" y="0"/>
                </a:moveTo>
                <a:lnTo>
                  <a:pt x="0" y="0"/>
                </a:lnTo>
                <a:lnTo>
                  <a:pt x="282" y="0"/>
                </a:lnTo>
                <a:lnTo>
                  <a:pt x="282" y="264"/>
                </a:lnTo>
                <a:lnTo>
                  <a:pt x="0" y="264"/>
                </a:lnTo>
                <a:lnTo>
                  <a:pt x="0" y="0"/>
                </a:lnTo>
                <a:close/>
              </a:path>
            </a:pathLst>
          </a:custGeom>
          <a:solidFill>
            <a:srgbClr val="000000"/>
          </a:solidFill>
          <a:ln w="9525">
            <a:noFill/>
            <a:round/>
            <a:headEnd/>
            <a:tailEnd/>
          </a:ln>
        </p:spPr>
        <p:txBody>
          <a:bodyPr/>
          <a:lstStyle/>
          <a:p>
            <a:endParaRPr lang="uk-UA"/>
          </a:p>
        </p:txBody>
      </p:sp>
      <p:sp>
        <p:nvSpPr>
          <p:cNvPr id="55348" name="Freeform 255"/>
          <p:cNvSpPr>
            <a:spLocks/>
          </p:cNvSpPr>
          <p:nvPr/>
        </p:nvSpPr>
        <p:spPr bwMode="auto">
          <a:xfrm>
            <a:off x="7038975" y="2270125"/>
            <a:ext cx="223838" cy="239713"/>
          </a:xfrm>
          <a:custGeom>
            <a:avLst/>
            <a:gdLst>
              <a:gd name="T0" fmla="*/ 2147483647 w 982"/>
              <a:gd name="T1" fmla="*/ 2147483647 h 1051"/>
              <a:gd name="T2" fmla="*/ 2147483647 w 982"/>
              <a:gd name="T3" fmla="*/ 2147483647 h 1051"/>
              <a:gd name="T4" fmla="*/ 2147483647 w 982"/>
              <a:gd name="T5" fmla="*/ 2147483647 h 1051"/>
              <a:gd name="T6" fmla="*/ 2147483647 w 982"/>
              <a:gd name="T7" fmla="*/ 2147483647 h 1051"/>
              <a:gd name="T8" fmla="*/ 2147483647 w 982"/>
              <a:gd name="T9" fmla="*/ 2147483647 h 1051"/>
              <a:gd name="T10" fmla="*/ 2147483647 w 982"/>
              <a:gd name="T11" fmla="*/ 2147483647 h 1051"/>
              <a:gd name="T12" fmla="*/ 2147483647 w 982"/>
              <a:gd name="T13" fmla="*/ 2147483647 h 1051"/>
              <a:gd name="T14" fmla="*/ 2147483647 w 982"/>
              <a:gd name="T15" fmla="*/ 2147483647 h 1051"/>
              <a:gd name="T16" fmla="*/ 2147483647 w 982"/>
              <a:gd name="T17" fmla="*/ 2147483647 h 1051"/>
              <a:gd name="T18" fmla="*/ 2147483647 w 982"/>
              <a:gd name="T19" fmla="*/ 2147483647 h 1051"/>
              <a:gd name="T20" fmla="*/ 2147483647 w 982"/>
              <a:gd name="T21" fmla="*/ 2147483647 h 1051"/>
              <a:gd name="T22" fmla="*/ 2147483647 w 982"/>
              <a:gd name="T23" fmla="*/ 2147483647 h 1051"/>
              <a:gd name="T24" fmla="*/ 2147483647 w 982"/>
              <a:gd name="T25" fmla="*/ 2147483647 h 1051"/>
              <a:gd name="T26" fmla="*/ 2147483647 w 982"/>
              <a:gd name="T27" fmla="*/ 2147483647 h 1051"/>
              <a:gd name="T28" fmla="*/ 2147483647 w 982"/>
              <a:gd name="T29" fmla="*/ 2147483647 h 1051"/>
              <a:gd name="T30" fmla="*/ 2147483647 w 982"/>
              <a:gd name="T31" fmla="*/ 2147483647 h 1051"/>
              <a:gd name="T32" fmla="*/ 2147483647 w 982"/>
              <a:gd name="T33" fmla="*/ 2147483647 h 1051"/>
              <a:gd name="T34" fmla="*/ 2147483647 w 982"/>
              <a:gd name="T35" fmla="*/ 2147483647 h 1051"/>
              <a:gd name="T36" fmla="*/ 2147483647 w 982"/>
              <a:gd name="T37" fmla="*/ 2147483647 h 1051"/>
              <a:gd name="T38" fmla="*/ 2147483647 w 982"/>
              <a:gd name="T39" fmla="*/ 2147483647 h 1051"/>
              <a:gd name="T40" fmla="*/ 2147483647 w 982"/>
              <a:gd name="T41" fmla="*/ 2147483647 h 1051"/>
              <a:gd name="T42" fmla="*/ 2147483647 w 982"/>
              <a:gd name="T43" fmla="*/ 2147483647 h 1051"/>
              <a:gd name="T44" fmla="*/ 2147483647 w 982"/>
              <a:gd name="T45" fmla="*/ 2147483647 h 1051"/>
              <a:gd name="T46" fmla="*/ 2147483647 w 982"/>
              <a:gd name="T47" fmla="*/ 2147483647 h 1051"/>
              <a:gd name="T48" fmla="*/ 2147483647 w 982"/>
              <a:gd name="T49" fmla="*/ 2147483647 h 1051"/>
              <a:gd name="T50" fmla="*/ 2147483647 w 982"/>
              <a:gd name="T51" fmla="*/ 2147483647 h 1051"/>
              <a:gd name="T52" fmla="*/ 2147483647 w 982"/>
              <a:gd name="T53" fmla="*/ 0 h 1051"/>
              <a:gd name="T54" fmla="*/ 2147483647 w 982"/>
              <a:gd name="T55" fmla="*/ 2147483647 h 1051"/>
              <a:gd name="T56" fmla="*/ 2147483647 w 982"/>
              <a:gd name="T57" fmla="*/ 2147483647 h 1051"/>
              <a:gd name="T58" fmla="*/ 2147483647 w 982"/>
              <a:gd name="T59" fmla="*/ 2147483647 h 1051"/>
              <a:gd name="T60" fmla="*/ 2147483647 w 982"/>
              <a:gd name="T61" fmla="*/ 2147483647 h 1051"/>
              <a:gd name="T62" fmla="*/ 2147483647 w 982"/>
              <a:gd name="T63" fmla="*/ 2147483647 h 1051"/>
              <a:gd name="T64" fmla="*/ 2147483647 w 982"/>
              <a:gd name="T65" fmla="*/ 2147483647 h 1051"/>
              <a:gd name="T66" fmla="*/ 2147483647 w 982"/>
              <a:gd name="T67" fmla="*/ 2147483647 h 1051"/>
              <a:gd name="T68" fmla="*/ 2147483647 w 982"/>
              <a:gd name="T69" fmla="*/ 2147483647 h 1051"/>
              <a:gd name="T70" fmla="*/ 2147483647 w 982"/>
              <a:gd name="T71" fmla="*/ 2147483647 h 1051"/>
              <a:gd name="T72" fmla="*/ 2147483647 w 982"/>
              <a:gd name="T73" fmla="*/ 2147483647 h 1051"/>
              <a:gd name="T74" fmla="*/ 2147483647 w 982"/>
              <a:gd name="T75" fmla="*/ 2147483647 h 1051"/>
              <a:gd name="T76" fmla="*/ 2147483647 w 982"/>
              <a:gd name="T77" fmla="*/ 2147483647 h 1051"/>
              <a:gd name="T78" fmla="*/ 2147483647 w 982"/>
              <a:gd name="T79" fmla="*/ 2147483647 h 1051"/>
              <a:gd name="T80" fmla="*/ 2147483647 w 982"/>
              <a:gd name="T81" fmla="*/ 2147483647 h 1051"/>
              <a:gd name="T82" fmla="*/ 2147483647 w 982"/>
              <a:gd name="T83" fmla="*/ 2147483647 h 1051"/>
              <a:gd name="T84" fmla="*/ 2147483647 w 982"/>
              <a:gd name="T85" fmla="*/ 2147483647 h 1051"/>
              <a:gd name="T86" fmla="*/ 2147483647 w 982"/>
              <a:gd name="T87" fmla="*/ 2147483647 h 1051"/>
              <a:gd name="T88" fmla="*/ 2147483647 w 982"/>
              <a:gd name="T89" fmla="*/ 2147483647 h 1051"/>
              <a:gd name="T90" fmla="*/ 2147483647 w 982"/>
              <a:gd name="T91" fmla="*/ 2147483647 h 1051"/>
              <a:gd name="T92" fmla="*/ 2147483647 w 982"/>
              <a:gd name="T93" fmla="*/ 2147483647 h 1051"/>
              <a:gd name="T94" fmla="*/ 2147483647 w 982"/>
              <a:gd name="T95" fmla="*/ 2147483647 h 1051"/>
              <a:gd name="T96" fmla="*/ 2147483647 w 982"/>
              <a:gd name="T97" fmla="*/ 2147483647 h 1051"/>
              <a:gd name="T98" fmla="*/ 2147483647 w 982"/>
              <a:gd name="T99" fmla="*/ 2147483647 h 1051"/>
              <a:gd name="T100" fmla="*/ 2147483647 w 982"/>
              <a:gd name="T101" fmla="*/ 2147483647 h 1051"/>
              <a:gd name="T102" fmla="*/ 2147483647 w 982"/>
              <a:gd name="T103" fmla="*/ 2147483647 h 1051"/>
              <a:gd name="T104" fmla="*/ 2147483647 w 982"/>
              <a:gd name="T105" fmla="*/ 2147483647 h 1051"/>
              <a:gd name="T106" fmla="*/ 2147483647 w 982"/>
              <a:gd name="T107" fmla="*/ 2147483647 h 1051"/>
              <a:gd name="T108" fmla="*/ 2147483647 w 982"/>
              <a:gd name="T109" fmla="*/ 2147483647 h 1051"/>
              <a:gd name="T110" fmla="*/ 2147483647 w 982"/>
              <a:gd name="T111" fmla="*/ 2147483647 h 1051"/>
              <a:gd name="T112" fmla="*/ 2147483647 w 982"/>
              <a:gd name="T113" fmla="*/ 2147483647 h 1051"/>
              <a:gd name="T114" fmla="*/ 2147483647 w 982"/>
              <a:gd name="T115" fmla="*/ 2147483647 h 10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2"/>
              <a:gd name="T175" fmla="*/ 0 h 1051"/>
              <a:gd name="T176" fmla="*/ 982 w 982"/>
              <a:gd name="T177" fmla="*/ 1051 h 10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2" h="1051">
                <a:moveTo>
                  <a:pt x="580" y="831"/>
                </a:moveTo>
                <a:lnTo>
                  <a:pt x="580" y="831"/>
                </a:lnTo>
                <a:lnTo>
                  <a:pt x="613" y="830"/>
                </a:lnTo>
                <a:lnTo>
                  <a:pt x="643" y="826"/>
                </a:lnTo>
                <a:lnTo>
                  <a:pt x="667" y="818"/>
                </a:lnTo>
                <a:lnTo>
                  <a:pt x="687" y="808"/>
                </a:lnTo>
                <a:lnTo>
                  <a:pt x="703" y="794"/>
                </a:lnTo>
                <a:lnTo>
                  <a:pt x="715" y="777"/>
                </a:lnTo>
                <a:lnTo>
                  <a:pt x="721" y="756"/>
                </a:lnTo>
                <a:lnTo>
                  <a:pt x="723" y="731"/>
                </a:lnTo>
                <a:lnTo>
                  <a:pt x="721" y="705"/>
                </a:lnTo>
                <a:lnTo>
                  <a:pt x="715" y="683"/>
                </a:lnTo>
                <a:lnTo>
                  <a:pt x="703" y="665"/>
                </a:lnTo>
                <a:lnTo>
                  <a:pt x="687" y="651"/>
                </a:lnTo>
                <a:lnTo>
                  <a:pt x="667" y="641"/>
                </a:lnTo>
                <a:lnTo>
                  <a:pt x="643" y="632"/>
                </a:lnTo>
                <a:lnTo>
                  <a:pt x="613" y="628"/>
                </a:lnTo>
                <a:lnTo>
                  <a:pt x="580" y="627"/>
                </a:lnTo>
                <a:lnTo>
                  <a:pt x="348" y="627"/>
                </a:lnTo>
                <a:lnTo>
                  <a:pt x="304" y="626"/>
                </a:lnTo>
                <a:lnTo>
                  <a:pt x="264" y="624"/>
                </a:lnTo>
                <a:lnTo>
                  <a:pt x="226" y="621"/>
                </a:lnTo>
                <a:lnTo>
                  <a:pt x="191" y="616"/>
                </a:lnTo>
                <a:lnTo>
                  <a:pt x="160" y="607"/>
                </a:lnTo>
                <a:lnTo>
                  <a:pt x="132" y="598"/>
                </a:lnTo>
                <a:lnTo>
                  <a:pt x="106" y="585"/>
                </a:lnTo>
                <a:lnTo>
                  <a:pt x="83" y="570"/>
                </a:lnTo>
                <a:lnTo>
                  <a:pt x="63" y="552"/>
                </a:lnTo>
                <a:lnTo>
                  <a:pt x="46" y="531"/>
                </a:lnTo>
                <a:lnTo>
                  <a:pt x="32" y="507"/>
                </a:lnTo>
                <a:lnTo>
                  <a:pt x="20" y="479"/>
                </a:lnTo>
                <a:lnTo>
                  <a:pt x="12" y="448"/>
                </a:lnTo>
                <a:lnTo>
                  <a:pt x="5" y="413"/>
                </a:lnTo>
                <a:lnTo>
                  <a:pt x="1" y="373"/>
                </a:lnTo>
                <a:lnTo>
                  <a:pt x="0" y="329"/>
                </a:lnTo>
                <a:lnTo>
                  <a:pt x="1" y="289"/>
                </a:lnTo>
                <a:lnTo>
                  <a:pt x="5" y="251"/>
                </a:lnTo>
                <a:lnTo>
                  <a:pt x="12" y="215"/>
                </a:lnTo>
                <a:lnTo>
                  <a:pt x="21" y="184"/>
                </a:lnTo>
                <a:lnTo>
                  <a:pt x="34" y="154"/>
                </a:lnTo>
                <a:lnTo>
                  <a:pt x="48" y="127"/>
                </a:lnTo>
                <a:lnTo>
                  <a:pt x="66" y="102"/>
                </a:lnTo>
                <a:lnTo>
                  <a:pt x="88" y="81"/>
                </a:lnTo>
                <a:lnTo>
                  <a:pt x="111" y="61"/>
                </a:lnTo>
                <a:lnTo>
                  <a:pt x="137" y="45"/>
                </a:lnTo>
                <a:lnTo>
                  <a:pt x="167" y="32"/>
                </a:lnTo>
                <a:lnTo>
                  <a:pt x="198" y="20"/>
                </a:lnTo>
                <a:lnTo>
                  <a:pt x="234" y="12"/>
                </a:lnTo>
                <a:lnTo>
                  <a:pt x="272" y="5"/>
                </a:lnTo>
                <a:lnTo>
                  <a:pt x="314" y="1"/>
                </a:lnTo>
                <a:lnTo>
                  <a:pt x="358" y="0"/>
                </a:lnTo>
                <a:lnTo>
                  <a:pt x="929" y="0"/>
                </a:lnTo>
                <a:lnTo>
                  <a:pt x="929" y="220"/>
                </a:lnTo>
                <a:lnTo>
                  <a:pt x="458" y="220"/>
                </a:lnTo>
                <a:lnTo>
                  <a:pt x="416" y="221"/>
                </a:lnTo>
                <a:lnTo>
                  <a:pt x="379" y="223"/>
                </a:lnTo>
                <a:lnTo>
                  <a:pt x="347" y="227"/>
                </a:lnTo>
                <a:lnTo>
                  <a:pt x="333" y="230"/>
                </a:lnTo>
                <a:lnTo>
                  <a:pt x="321" y="234"/>
                </a:lnTo>
                <a:lnTo>
                  <a:pt x="309" y="241"/>
                </a:lnTo>
                <a:lnTo>
                  <a:pt x="300" y="247"/>
                </a:lnTo>
                <a:lnTo>
                  <a:pt x="292" y="254"/>
                </a:lnTo>
                <a:lnTo>
                  <a:pt x="285" y="264"/>
                </a:lnTo>
                <a:lnTo>
                  <a:pt x="280" y="275"/>
                </a:lnTo>
                <a:lnTo>
                  <a:pt x="277" y="286"/>
                </a:lnTo>
                <a:lnTo>
                  <a:pt x="274" y="300"/>
                </a:lnTo>
                <a:lnTo>
                  <a:pt x="273" y="316"/>
                </a:lnTo>
                <a:lnTo>
                  <a:pt x="276" y="339"/>
                </a:lnTo>
                <a:lnTo>
                  <a:pt x="282" y="358"/>
                </a:lnTo>
                <a:lnTo>
                  <a:pt x="291" y="374"/>
                </a:lnTo>
                <a:lnTo>
                  <a:pt x="305" y="387"/>
                </a:lnTo>
                <a:lnTo>
                  <a:pt x="323" y="397"/>
                </a:lnTo>
                <a:lnTo>
                  <a:pt x="345" y="404"/>
                </a:lnTo>
                <a:lnTo>
                  <a:pt x="372" y="409"/>
                </a:lnTo>
                <a:lnTo>
                  <a:pt x="401" y="410"/>
                </a:lnTo>
                <a:lnTo>
                  <a:pt x="642" y="410"/>
                </a:lnTo>
                <a:lnTo>
                  <a:pt x="682" y="411"/>
                </a:lnTo>
                <a:lnTo>
                  <a:pt x="720" y="415"/>
                </a:lnTo>
                <a:lnTo>
                  <a:pt x="756" y="421"/>
                </a:lnTo>
                <a:lnTo>
                  <a:pt x="789" y="430"/>
                </a:lnTo>
                <a:lnTo>
                  <a:pt x="819" y="441"/>
                </a:lnTo>
                <a:lnTo>
                  <a:pt x="848" y="455"/>
                </a:lnTo>
                <a:lnTo>
                  <a:pt x="873" y="472"/>
                </a:lnTo>
                <a:lnTo>
                  <a:pt x="895" y="490"/>
                </a:lnTo>
                <a:lnTo>
                  <a:pt x="915" y="511"/>
                </a:lnTo>
                <a:lnTo>
                  <a:pt x="933" y="534"/>
                </a:lnTo>
                <a:lnTo>
                  <a:pt x="948" y="560"/>
                </a:lnTo>
                <a:lnTo>
                  <a:pt x="960" y="588"/>
                </a:lnTo>
                <a:lnTo>
                  <a:pt x="969" y="618"/>
                </a:lnTo>
                <a:lnTo>
                  <a:pt x="977" y="650"/>
                </a:lnTo>
                <a:lnTo>
                  <a:pt x="981" y="684"/>
                </a:lnTo>
                <a:lnTo>
                  <a:pt x="982" y="721"/>
                </a:lnTo>
                <a:lnTo>
                  <a:pt x="981" y="757"/>
                </a:lnTo>
                <a:lnTo>
                  <a:pt x="977" y="792"/>
                </a:lnTo>
                <a:lnTo>
                  <a:pt x="970" y="825"/>
                </a:lnTo>
                <a:lnTo>
                  <a:pt x="961" y="856"/>
                </a:lnTo>
                <a:lnTo>
                  <a:pt x="950" y="885"/>
                </a:lnTo>
                <a:lnTo>
                  <a:pt x="936" y="912"/>
                </a:lnTo>
                <a:lnTo>
                  <a:pt x="921" y="938"/>
                </a:lnTo>
                <a:lnTo>
                  <a:pt x="904" y="960"/>
                </a:lnTo>
                <a:lnTo>
                  <a:pt x="885" y="980"/>
                </a:lnTo>
                <a:lnTo>
                  <a:pt x="864" y="999"/>
                </a:lnTo>
                <a:lnTo>
                  <a:pt x="840" y="1014"/>
                </a:lnTo>
                <a:lnTo>
                  <a:pt x="816" y="1027"/>
                </a:lnTo>
                <a:lnTo>
                  <a:pt x="791" y="1037"/>
                </a:lnTo>
                <a:lnTo>
                  <a:pt x="764" y="1044"/>
                </a:lnTo>
                <a:lnTo>
                  <a:pt x="736" y="1050"/>
                </a:lnTo>
                <a:lnTo>
                  <a:pt x="707" y="1051"/>
                </a:lnTo>
                <a:lnTo>
                  <a:pt x="17" y="1051"/>
                </a:lnTo>
                <a:lnTo>
                  <a:pt x="17" y="831"/>
                </a:lnTo>
                <a:lnTo>
                  <a:pt x="580" y="831"/>
                </a:lnTo>
                <a:close/>
              </a:path>
            </a:pathLst>
          </a:custGeom>
          <a:solidFill>
            <a:srgbClr val="000000"/>
          </a:solidFill>
          <a:ln w="9525">
            <a:noFill/>
            <a:round/>
            <a:headEnd/>
            <a:tailEnd/>
          </a:ln>
        </p:spPr>
        <p:txBody>
          <a:bodyPr/>
          <a:lstStyle/>
          <a:p>
            <a:endParaRPr lang="uk-UA"/>
          </a:p>
        </p:txBody>
      </p:sp>
      <p:sp>
        <p:nvSpPr>
          <p:cNvPr id="55349" name="Freeform 256"/>
          <p:cNvSpPr>
            <a:spLocks/>
          </p:cNvSpPr>
          <p:nvPr/>
        </p:nvSpPr>
        <p:spPr bwMode="auto">
          <a:xfrm>
            <a:off x="5753100" y="2232025"/>
            <a:ext cx="150813" cy="315913"/>
          </a:xfrm>
          <a:custGeom>
            <a:avLst/>
            <a:gdLst>
              <a:gd name="T0" fmla="*/ 0 w 669"/>
              <a:gd name="T1" fmla="*/ 0 h 1389"/>
              <a:gd name="T2" fmla="*/ 0 w 669"/>
              <a:gd name="T3" fmla="*/ 0 h 1389"/>
              <a:gd name="T4" fmla="*/ 0 w 669"/>
              <a:gd name="T5" fmla="*/ 0 h 1389"/>
              <a:gd name="T6" fmla="*/ 2147483647 w 669"/>
              <a:gd name="T7" fmla="*/ 2147483647 h 1389"/>
              <a:gd name="T8" fmla="*/ 2147483647 w 669"/>
              <a:gd name="T9" fmla="*/ 2147483647 h 1389"/>
              <a:gd name="T10" fmla="*/ 2147483647 w 669"/>
              <a:gd name="T11" fmla="*/ 2147483647 h 1389"/>
              <a:gd name="T12" fmla="*/ 2147483647 w 669"/>
              <a:gd name="T13" fmla="*/ 2147483647 h 1389"/>
              <a:gd name="T14" fmla="*/ 2147483647 w 669"/>
              <a:gd name="T15" fmla="*/ 2147483647 h 1389"/>
              <a:gd name="T16" fmla="*/ 2147483647 w 669"/>
              <a:gd name="T17" fmla="*/ 2147483647 h 1389"/>
              <a:gd name="T18" fmla="*/ 2147483647 w 669"/>
              <a:gd name="T19" fmla="*/ 2147483647 h 1389"/>
              <a:gd name="T20" fmla="*/ 2147483647 w 669"/>
              <a:gd name="T21" fmla="*/ 2147483647 h 1389"/>
              <a:gd name="T22" fmla="*/ 2147483647 w 669"/>
              <a:gd name="T23" fmla="*/ 2147483647 h 1389"/>
              <a:gd name="T24" fmla="*/ 2147483647 w 669"/>
              <a:gd name="T25" fmla="*/ 2147483647 h 1389"/>
              <a:gd name="T26" fmla="*/ 2147483647 w 669"/>
              <a:gd name="T27" fmla="*/ 2147483647 h 1389"/>
              <a:gd name="T28" fmla="*/ 2147483647 w 669"/>
              <a:gd name="T29" fmla="*/ 2147483647 h 1389"/>
              <a:gd name="T30" fmla="*/ 2147483647 w 669"/>
              <a:gd name="T31" fmla="*/ 2147483647 h 1389"/>
              <a:gd name="T32" fmla="*/ 2147483647 w 669"/>
              <a:gd name="T33" fmla="*/ 2147483647 h 1389"/>
              <a:gd name="T34" fmla="*/ 2147483647 w 669"/>
              <a:gd name="T35" fmla="*/ 2147483647 h 1389"/>
              <a:gd name="T36" fmla="*/ 0 w 669"/>
              <a:gd name="T37" fmla="*/ 2147483647 h 1389"/>
              <a:gd name="T38" fmla="*/ 0 w 669"/>
              <a:gd name="T39" fmla="*/ 2147483647 h 1389"/>
              <a:gd name="T40" fmla="*/ 2147483647 w 669"/>
              <a:gd name="T41" fmla="*/ 2147483647 h 1389"/>
              <a:gd name="T42" fmla="*/ 0 w 669"/>
              <a:gd name="T43" fmla="*/ 0 h 13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9"/>
              <a:gd name="T67" fmla="*/ 0 h 1389"/>
              <a:gd name="T68" fmla="*/ 669 w 669"/>
              <a:gd name="T69" fmla="*/ 1389 h 13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9" h="1389">
                <a:moveTo>
                  <a:pt x="0" y="0"/>
                </a:moveTo>
                <a:lnTo>
                  <a:pt x="0" y="0"/>
                </a:lnTo>
                <a:lnTo>
                  <a:pt x="40" y="78"/>
                </a:lnTo>
                <a:lnTo>
                  <a:pt x="75" y="159"/>
                </a:lnTo>
                <a:lnTo>
                  <a:pt x="105" y="243"/>
                </a:lnTo>
                <a:lnTo>
                  <a:pt x="131" y="330"/>
                </a:lnTo>
                <a:lnTo>
                  <a:pt x="151" y="418"/>
                </a:lnTo>
                <a:lnTo>
                  <a:pt x="165" y="509"/>
                </a:lnTo>
                <a:lnTo>
                  <a:pt x="174" y="601"/>
                </a:lnTo>
                <a:lnTo>
                  <a:pt x="177" y="695"/>
                </a:lnTo>
                <a:lnTo>
                  <a:pt x="174" y="789"/>
                </a:lnTo>
                <a:lnTo>
                  <a:pt x="165" y="881"/>
                </a:lnTo>
                <a:lnTo>
                  <a:pt x="151" y="972"/>
                </a:lnTo>
                <a:lnTo>
                  <a:pt x="131" y="1060"/>
                </a:lnTo>
                <a:lnTo>
                  <a:pt x="105" y="1146"/>
                </a:lnTo>
                <a:lnTo>
                  <a:pt x="75" y="1230"/>
                </a:lnTo>
                <a:lnTo>
                  <a:pt x="40" y="1311"/>
                </a:lnTo>
                <a:lnTo>
                  <a:pt x="0" y="1389"/>
                </a:lnTo>
                <a:lnTo>
                  <a:pt x="669" y="695"/>
                </a:lnTo>
                <a:lnTo>
                  <a:pt x="0" y="0"/>
                </a:lnTo>
                <a:close/>
              </a:path>
            </a:pathLst>
          </a:custGeom>
          <a:solidFill>
            <a:srgbClr val="000000"/>
          </a:solidFill>
          <a:ln w="9525">
            <a:noFill/>
            <a:round/>
            <a:headEnd/>
            <a:tailEnd/>
          </a:ln>
        </p:spPr>
        <p:txBody>
          <a:bodyPr/>
          <a:lstStyle/>
          <a:p>
            <a:endParaRPr lang="uk-UA"/>
          </a:p>
        </p:txBody>
      </p:sp>
      <p:sp>
        <p:nvSpPr>
          <p:cNvPr id="55350" name="Freeform 257"/>
          <p:cNvSpPr>
            <a:spLocks/>
          </p:cNvSpPr>
          <p:nvPr/>
        </p:nvSpPr>
        <p:spPr bwMode="auto">
          <a:xfrm>
            <a:off x="5486400" y="2184400"/>
            <a:ext cx="280988" cy="412750"/>
          </a:xfrm>
          <a:custGeom>
            <a:avLst/>
            <a:gdLst>
              <a:gd name="T0" fmla="*/ 2147483647 w 1238"/>
              <a:gd name="T1" fmla="*/ 2147483647 h 1818"/>
              <a:gd name="T2" fmla="*/ 2147483647 w 1238"/>
              <a:gd name="T3" fmla="*/ 2147483647 h 1818"/>
              <a:gd name="T4" fmla="*/ 2147483647 w 1238"/>
              <a:gd name="T5" fmla="*/ 2147483647 h 1818"/>
              <a:gd name="T6" fmla="*/ 2147483647 w 1238"/>
              <a:gd name="T7" fmla="*/ 2147483647 h 1818"/>
              <a:gd name="T8" fmla="*/ 2147483647 w 1238"/>
              <a:gd name="T9" fmla="*/ 2147483647 h 1818"/>
              <a:gd name="T10" fmla="*/ 2147483647 w 1238"/>
              <a:gd name="T11" fmla="*/ 2147483647 h 1818"/>
              <a:gd name="T12" fmla="*/ 2147483647 w 1238"/>
              <a:gd name="T13" fmla="*/ 2147483647 h 1818"/>
              <a:gd name="T14" fmla="*/ 2147483647 w 1238"/>
              <a:gd name="T15" fmla="*/ 2147483647 h 1818"/>
              <a:gd name="T16" fmla="*/ 2147483647 w 1238"/>
              <a:gd name="T17" fmla="*/ 2147483647 h 1818"/>
              <a:gd name="T18" fmla="*/ 2147483647 w 1238"/>
              <a:gd name="T19" fmla="*/ 2147483647 h 1818"/>
              <a:gd name="T20" fmla="*/ 2147483647 w 1238"/>
              <a:gd name="T21" fmla="*/ 2147483647 h 1818"/>
              <a:gd name="T22" fmla="*/ 2147483647 w 1238"/>
              <a:gd name="T23" fmla="*/ 2147483647 h 1818"/>
              <a:gd name="T24" fmla="*/ 2147483647 w 1238"/>
              <a:gd name="T25" fmla="*/ 2147483647 h 1818"/>
              <a:gd name="T26" fmla="*/ 2147483647 w 1238"/>
              <a:gd name="T27" fmla="*/ 2147483647 h 1818"/>
              <a:gd name="T28" fmla="*/ 2147483647 w 1238"/>
              <a:gd name="T29" fmla="*/ 2147483647 h 1818"/>
              <a:gd name="T30" fmla="*/ 2147483647 w 1238"/>
              <a:gd name="T31" fmla="*/ 2147483647 h 1818"/>
              <a:gd name="T32" fmla="*/ 2147483647 w 1238"/>
              <a:gd name="T33" fmla="*/ 2147483647 h 1818"/>
              <a:gd name="T34" fmla="*/ 2147483647 w 1238"/>
              <a:gd name="T35" fmla="*/ 2147483647 h 1818"/>
              <a:gd name="T36" fmla="*/ 2147483647 w 1238"/>
              <a:gd name="T37" fmla="*/ 2147483647 h 1818"/>
              <a:gd name="T38" fmla="*/ 2147483647 w 1238"/>
              <a:gd name="T39" fmla="*/ 2147483647 h 1818"/>
              <a:gd name="T40" fmla="*/ 2147483647 w 1238"/>
              <a:gd name="T41" fmla="*/ 2147483647 h 1818"/>
              <a:gd name="T42" fmla="*/ 2147483647 w 1238"/>
              <a:gd name="T43" fmla="*/ 2147483647 h 1818"/>
              <a:gd name="T44" fmla="*/ 2147483647 w 1238"/>
              <a:gd name="T45" fmla="*/ 2147483647 h 1818"/>
              <a:gd name="T46" fmla="*/ 2147483647 w 1238"/>
              <a:gd name="T47" fmla="*/ 2147483647 h 1818"/>
              <a:gd name="T48" fmla="*/ 2147483647 w 1238"/>
              <a:gd name="T49" fmla="*/ 2147483647 h 1818"/>
              <a:gd name="T50" fmla="*/ 2147483647 w 1238"/>
              <a:gd name="T51" fmla="*/ 2147483647 h 1818"/>
              <a:gd name="T52" fmla="*/ 2147483647 w 1238"/>
              <a:gd name="T53" fmla="*/ 2147483647 h 1818"/>
              <a:gd name="T54" fmla="*/ 2147483647 w 1238"/>
              <a:gd name="T55" fmla="*/ 2147483647 h 1818"/>
              <a:gd name="T56" fmla="*/ 2147483647 w 1238"/>
              <a:gd name="T57" fmla="*/ 2147483647 h 1818"/>
              <a:gd name="T58" fmla="*/ 2147483647 w 1238"/>
              <a:gd name="T59" fmla="*/ 2147483647 h 1818"/>
              <a:gd name="T60" fmla="*/ 2147483647 w 1238"/>
              <a:gd name="T61" fmla="*/ 2147483647 h 1818"/>
              <a:gd name="T62" fmla="*/ 2147483647 w 1238"/>
              <a:gd name="T63" fmla="*/ 2147483647 h 1818"/>
              <a:gd name="T64" fmla="*/ 2147483647 w 1238"/>
              <a:gd name="T65" fmla="*/ 2147483647 h 1818"/>
              <a:gd name="T66" fmla="*/ 2147483647 w 1238"/>
              <a:gd name="T67" fmla="*/ 2147483647 h 1818"/>
              <a:gd name="T68" fmla="*/ 2147483647 w 1238"/>
              <a:gd name="T69" fmla="*/ 0 h 1818"/>
              <a:gd name="T70" fmla="*/ 2147483647 w 1238"/>
              <a:gd name="T71" fmla="*/ 0 h 1818"/>
              <a:gd name="T72" fmla="*/ 0 w 1238"/>
              <a:gd name="T73" fmla="*/ 2147483647 h 1818"/>
              <a:gd name="T74" fmla="*/ 2147483647 w 1238"/>
              <a:gd name="T75" fmla="*/ 2147483647 h 18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8"/>
              <a:gd name="T115" fmla="*/ 0 h 1818"/>
              <a:gd name="T116" fmla="*/ 1238 w 1238"/>
              <a:gd name="T117" fmla="*/ 1818 h 18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8" h="1818">
                <a:moveTo>
                  <a:pt x="876" y="1818"/>
                </a:moveTo>
                <a:lnTo>
                  <a:pt x="876" y="1818"/>
                </a:lnTo>
                <a:lnTo>
                  <a:pt x="917" y="1773"/>
                </a:lnTo>
                <a:lnTo>
                  <a:pt x="955" y="1726"/>
                </a:lnTo>
                <a:lnTo>
                  <a:pt x="992" y="1678"/>
                </a:lnTo>
                <a:lnTo>
                  <a:pt x="1027" y="1627"/>
                </a:lnTo>
                <a:lnTo>
                  <a:pt x="1058" y="1575"/>
                </a:lnTo>
                <a:lnTo>
                  <a:pt x="1088" y="1521"/>
                </a:lnTo>
                <a:lnTo>
                  <a:pt x="1115" y="1465"/>
                </a:lnTo>
                <a:lnTo>
                  <a:pt x="1141" y="1408"/>
                </a:lnTo>
                <a:lnTo>
                  <a:pt x="1163" y="1350"/>
                </a:lnTo>
                <a:lnTo>
                  <a:pt x="1182" y="1291"/>
                </a:lnTo>
                <a:lnTo>
                  <a:pt x="1199" y="1230"/>
                </a:lnTo>
                <a:lnTo>
                  <a:pt x="1213" y="1168"/>
                </a:lnTo>
                <a:lnTo>
                  <a:pt x="1223" y="1104"/>
                </a:lnTo>
                <a:lnTo>
                  <a:pt x="1232" y="1040"/>
                </a:lnTo>
                <a:lnTo>
                  <a:pt x="1236" y="975"/>
                </a:lnTo>
                <a:lnTo>
                  <a:pt x="1238" y="909"/>
                </a:lnTo>
                <a:lnTo>
                  <a:pt x="1236" y="842"/>
                </a:lnTo>
                <a:lnTo>
                  <a:pt x="1232" y="778"/>
                </a:lnTo>
                <a:lnTo>
                  <a:pt x="1223" y="714"/>
                </a:lnTo>
                <a:lnTo>
                  <a:pt x="1213" y="650"/>
                </a:lnTo>
                <a:lnTo>
                  <a:pt x="1199" y="588"/>
                </a:lnTo>
                <a:lnTo>
                  <a:pt x="1182" y="527"/>
                </a:lnTo>
                <a:lnTo>
                  <a:pt x="1163" y="467"/>
                </a:lnTo>
                <a:lnTo>
                  <a:pt x="1141" y="408"/>
                </a:lnTo>
                <a:lnTo>
                  <a:pt x="1115" y="351"/>
                </a:lnTo>
                <a:lnTo>
                  <a:pt x="1088" y="296"/>
                </a:lnTo>
                <a:lnTo>
                  <a:pt x="1058" y="243"/>
                </a:lnTo>
                <a:lnTo>
                  <a:pt x="1027" y="191"/>
                </a:lnTo>
                <a:lnTo>
                  <a:pt x="992" y="140"/>
                </a:lnTo>
                <a:lnTo>
                  <a:pt x="955" y="92"/>
                </a:lnTo>
                <a:lnTo>
                  <a:pt x="917" y="44"/>
                </a:lnTo>
                <a:lnTo>
                  <a:pt x="876" y="0"/>
                </a:lnTo>
                <a:lnTo>
                  <a:pt x="0" y="909"/>
                </a:lnTo>
                <a:lnTo>
                  <a:pt x="876" y="1818"/>
                </a:lnTo>
                <a:close/>
              </a:path>
            </a:pathLst>
          </a:custGeom>
          <a:solidFill>
            <a:srgbClr val="000000"/>
          </a:solidFill>
          <a:ln w="9525">
            <a:noFill/>
            <a:round/>
            <a:headEnd/>
            <a:tailEnd/>
          </a:ln>
        </p:spPr>
        <p:txBody>
          <a:bodyPr/>
          <a:lstStyle/>
          <a:p>
            <a:endParaRPr lang="uk-UA"/>
          </a:p>
        </p:txBody>
      </p:sp>
      <p:sp>
        <p:nvSpPr>
          <p:cNvPr id="55351" name="Freeform 258"/>
          <p:cNvSpPr>
            <a:spLocks/>
          </p:cNvSpPr>
          <p:nvPr/>
        </p:nvSpPr>
        <p:spPr bwMode="auto">
          <a:xfrm>
            <a:off x="6138863" y="2536825"/>
            <a:ext cx="65087" cy="77788"/>
          </a:xfrm>
          <a:custGeom>
            <a:avLst/>
            <a:gdLst>
              <a:gd name="T0" fmla="*/ 2147483647 w 282"/>
              <a:gd name="T1" fmla="*/ 2147483647 h 344"/>
              <a:gd name="T2" fmla="*/ 2147483647 w 282"/>
              <a:gd name="T3" fmla="*/ 2147483647 h 344"/>
              <a:gd name="T4" fmla="*/ 0 w 282"/>
              <a:gd name="T5" fmla="*/ 2147483647 h 344"/>
              <a:gd name="T6" fmla="*/ 0 w 282"/>
              <a:gd name="T7" fmla="*/ 0 h 344"/>
              <a:gd name="T8" fmla="*/ 2147483647 w 282"/>
              <a:gd name="T9" fmla="*/ 0 h 344"/>
              <a:gd name="T10" fmla="*/ 2147483647 w 282"/>
              <a:gd name="T11" fmla="*/ 2147483647 h 344"/>
              <a:gd name="T12" fmla="*/ 2147483647 w 282"/>
              <a:gd name="T13" fmla="*/ 2147483647 h 344"/>
              <a:gd name="T14" fmla="*/ 2147483647 w 282"/>
              <a:gd name="T15" fmla="*/ 2147483647 h 344"/>
              <a:gd name="T16" fmla="*/ 2147483647 w 282"/>
              <a:gd name="T17" fmla="*/ 2147483647 h 344"/>
              <a:gd name="T18" fmla="*/ 2147483647 w 282"/>
              <a:gd name="T19" fmla="*/ 2147483647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2"/>
              <a:gd name="T31" fmla="*/ 0 h 344"/>
              <a:gd name="T32" fmla="*/ 282 w 282"/>
              <a:gd name="T33" fmla="*/ 344 h 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2" h="344">
                <a:moveTo>
                  <a:pt x="108" y="59"/>
                </a:moveTo>
                <a:lnTo>
                  <a:pt x="108" y="59"/>
                </a:lnTo>
                <a:lnTo>
                  <a:pt x="0" y="59"/>
                </a:lnTo>
                <a:lnTo>
                  <a:pt x="0" y="0"/>
                </a:lnTo>
                <a:lnTo>
                  <a:pt x="282" y="0"/>
                </a:lnTo>
                <a:lnTo>
                  <a:pt x="282" y="59"/>
                </a:lnTo>
                <a:lnTo>
                  <a:pt x="174" y="59"/>
                </a:lnTo>
                <a:lnTo>
                  <a:pt x="174" y="344"/>
                </a:lnTo>
                <a:lnTo>
                  <a:pt x="108" y="344"/>
                </a:lnTo>
                <a:lnTo>
                  <a:pt x="108" y="59"/>
                </a:lnTo>
                <a:close/>
              </a:path>
            </a:pathLst>
          </a:custGeom>
          <a:solidFill>
            <a:srgbClr val="000000"/>
          </a:solidFill>
          <a:ln w="9525">
            <a:noFill/>
            <a:round/>
            <a:headEnd/>
            <a:tailEnd/>
          </a:ln>
        </p:spPr>
        <p:txBody>
          <a:bodyPr/>
          <a:lstStyle/>
          <a:p>
            <a:endParaRPr lang="uk-UA"/>
          </a:p>
        </p:txBody>
      </p:sp>
      <p:sp>
        <p:nvSpPr>
          <p:cNvPr id="55352" name="Freeform 259"/>
          <p:cNvSpPr>
            <a:spLocks/>
          </p:cNvSpPr>
          <p:nvPr/>
        </p:nvSpPr>
        <p:spPr bwMode="auto">
          <a:xfrm>
            <a:off x="6216650" y="2533650"/>
            <a:ext cx="47625" cy="80963"/>
          </a:xfrm>
          <a:custGeom>
            <a:avLst/>
            <a:gdLst>
              <a:gd name="T0" fmla="*/ 0 w 212"/>
              <a:gd name="T1" fmla="*/ 0 h 356"/>
              <a:gd name="T2" fmla="*/ 0 w 212"/>
              <a:gd name="T3" fmla="*/ 0 h 356"/>
              <a:gd name="T4" fmla="*/ 0 w 212"/>
              <a:gd name="T5" fmla="*/ 0 h 356"/>
              <a:gd name="T6" fmla="*/ 2147483647 w 212"/>
              <a:gd name="T7" fmla="*/ 0 h 356"/>
              <a:gd name="T8" fmla="*/ 2147483647 w 212"/>
              <a:gd name="T9" fmla="*/ 2147483647 h 356"/>
              <a:gd name="T10" fmla="*/ 2147483647 w 212"/>
              <a:gd name="T11" fmla="*/ 2147483647 h 356"/>
              <a:gd name="T12" fmla="*/ 2147483647 w 212"/>
              <a:gd name="T13" fmla="*/ 2147483647 h 356"/>
              <a:gd name="T14" fmla="*/ 2147483647 w 212"/>
              <a:gd name="T15" fmla="*/ 2147483647 h 356"/>
              <a:gd name="T16" fmla="*/ 2147483647 w 212"/>
              <a:gd name="T17" fmla="*/ 2147483647 h 356"/>
              <a:gd name="T18" fmla="*/ 2147483647 w 212"/>
              <a:gd name="T19" fmla="*/ 2147483647 h 356"/>
              <a:gd name="T20" fmla="*/ 2147483647 w 212"/>
              <a:gd name="T21" fmla="*/ 2147483647 h 356"/>
              <a:gd name="T22" fmla="*/ 2147483647 w 212"/>
              <a:gd name="T23" fmla="*/ 2147483647 h 356"/>
              <a:gd name="T24" fmla="*/ 2147483647 w 212"/>
              <a:gd name="T25" fmla="*/ 2147483647 h 356"/>
              <a:gd name="T26" fmla="*/ 2147483647 w 212"/>
              <a:gd name="T27" fmla="*/ 2147483647 h 356"/>
              <a:gd name="T28" fmla="*/ 2147483647 w 212"/>
              <a:gd name="T29" fmla="*/ 2147483647 h 356"/>
              <a:gd name="T30" fmla="*/ 2147483647 w 212"/>
              <a:gd name="T31" fmla="*/ 2147483647 h 356"/>
              <a:gd name="T32" fmla="*/ 2147483647 w 212"/>
              <a:gd name="T33" fmla="*/ 2147483647 h 356"/>
              <a:gd name="T34" fmla="*/ 2147483647 w 212"/>
              <a:gd name="T35" fmla="*/ 2147483647 h 356"/>
              <a:gd name="T36" fmla="*/ 2147483647 w 212"/>
              <a:gd name="T37" fmla="*/ 2147483647 h 356"/>
              <a:gd name="T38" fmla="*/ 2147483647 w 212"/>
              <a:gd name="T39" fmla="*/ 2147483647 h 356"/>
              <a:gd name="T40" fmla="*/ 2147483647 w 212"/>
              <a:gd name="T41" fmla="*/ 2147483647 h 356"/>
              <a:gd name="T42" fmla="*/ 2147483647 w 212"/>
              <a:gd name="T43" fmla="*/ 2147483647 h 356"/>
              <a:gd name="T44" fmla="*/ 2147483647 w 212"/>
              <a:gd name="T45" fmla="*/ 2147483647 h 356"/>
              <a:gd name="T46" fmla="*/ 2147483647 w 212"/>
              <a:gd name="T47" fmla="*/ 2147483647 h 356"/>
              <a:gd name="T48" fmla="*/ 2147483647 w 212"/>
              <a:gd name="T49" fmla="*/ 2147483647 h 356"/>
              <a:gd name="T50" fmla="*/ 2147483647 w 212"/>
              <a:gd name="T51" fmla="*/ 2147483647 h 356"/>
              <a:gd name="T52" fmla="*/ 2147483647 w 212"/>
              <a:gd name="T53" fmla="*/ 2147483647 h 356"/>
              <a:gd name="T54" fmla="*/ 2147483647 w 212"/>
              <a:gd name="T55" fmla="*/ 2147483647 h 356"/>
              <a:gd name="T56" fmla="*/ 2147483647 w 212"/>
              <a:gd name="T57" fmla="*/ 2147483647 h 356"/>
              <a:gd name="T58" fmla="*/ 2147483647 w 212"/>
              <a:gd name="T59" fmla="*/ 2147483647 h 356"/>
              <a:gd name="T60" fmla="*/ 2147483647 w 212"/>
              <a:gd name="T61" fmla="*/ 2147483647 h 356"/>
              <a:gd name="T62" fmla="*/ 2147483647 w 212"/>
              <a:gd name="T63" fmla="*/ 2147483647 h 356"/>
              <a:gd name="T64" fmla="*/ 2147483647 w 212"/>
              <a:gd name="T65" fmla="*/ 2147483647 h 356"/>
              <a:gd name="T66" fmla="*/ 2147483647 w 212"/>
              <a:gd name="T67" fmla="*/ 2147483647 h 356"/>
              <a:gd name="T68" fmla="*/ 2147483647 w 212"/>
              <a:gd name="T69" fmla="*/ 2147483647 h 356"/>
              <a:gd name="T70" fmla="*/ 2147483647 w 212"/>
              <a:gd name="T71" fmla="*/ 2147483647 h 356"/>
              <a:gd name="T72" fmla="*/ 2147483647 w 212"/>
              <a:gd name="T73" fmla="*/ 2147483647 h 356"/>
              <a:gd name="T74" fmla="*/ 2147483647 w 212"/>
              <a:gd name="T75" fmla="*/ 2147483647 h 356"/>
              <a:gd name="T76" fmla="*/ 2147483647 w 212"/>
              <a:gd name="T77" fmla="*/ 2147483647 h 356"/>
              <a:gd name="T78" fmla="*/ 2147483647 w 212"/>
              <a:gd name="T79" fmla="*/ 2147483647 h 356"/>
              <a:gd name="T80" fmla="*/ 2147483647 w 212"/>
              <a:gd name="T81" fmla="*/ 2147483647 h 356"/>
              <a:gd name="T82" fmla="*/ 2147483647 w 212"/>
              <a:gd name="T83" fmla="*/ 2147483647 h 356"/>
              <a:gd name="T84" fmla="*/ 2147483647 w 212"/>
              <a:gd name="T85" fmla="*/ 2147483647 h 356"/>
              <a:gd name="T86" fmla="*/ 2147483647 w 212"/>
              <a:gd name="T87" fmla="*/ 2147483647 h 356"/>
              <a:gd name="T88" fmla="*/ 2147483647 w 212"/>
              <a:gd name="T89" fmla="*/ 2147483647 h 356"/>
              <a:gd name="T90" fmla="*/ 2147483647 w 212"/>
              <a:gd name="T91" fmla="*/ 2147483647 h 356"/>
              <a:gd name="T92" fmla="*/ 2147483647 w 212"/>
              <a:gd name="T93" fmla="*/ 2147483647 h 356"/>
              <a:gd name="T94" fmla="*/ 0 w 212"/>
              <a:gd name="T95" fmla="*/ 2147483647 h 356"/>
              <a:gd name="T96" fmla="*/ 0 w 212"/>
              <a:gd name="T97" fmla="*/ 0 h 3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2"/>
              <a:gd name="T148" fmla="*/ 0 h 356"/>
              <a:gd name="T149" fmla="*/ 212 w 212"/>
              <a:gd name="T150" fmla="*/ 356 h 3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2" h="356">
                <a:moveTo>
                  <a:pt x="0" y="0"/>
                </a:moveTo>
                <a:lnTo>
                  <a:pt x="0" y="0"/>
                </a:lnTo>
                <a:lnTo>
                  <a:pt x="62" y="0"/>
                </a:lnTo>
                <a:lnTo>
                  <a:pt x="62" y="155"/>
                </a:lnTo>
                <a:lnTo>
                  <a:pt x="70" y="150"/>
                </a:lnTo>
                <a:lnTo>
                  <a:pt x="78" y="145"/>
                </a:lnTo>
                <a:lnTo>
                  <a:pt x="101" y="136"/>
                </a:lnTo>
                <a:lnTo>
                  <a:pt x="127" y="128"/>
                </a:lnTo>
                <a:lnTo>
                  <a:pt x="139" y="126"/>
                </a:lnTo>
                <a:lnTo>
                  <a:pt x="152" y="125"/>
                </a:lnTo>
                <a:lnTo>
                  <a:pt x="166" y="126"/>
                </a:lnTo>
                <a:lnTo>
                  <a:pt x="178" y="128"/>
                </a:lnTo>
                <a:lnTo>
                  <a:pt x="188" y="133"/>
                </a:lnTo>
                <a:lnTo>
                  <a:pt x="196" y="140"/>
                </a:lnTo>
                <a:lnTo>
                  <a:pt x="204" y="147"/>
                </a:lnTo>
                <a:lnTo>
                  <a:pt x="208" y="158"/>
                </a:lnTo>
                <a:lnTo>
                  <a:pt x="211" y="169"/>
                </a:lnTo>
                <a:lnTo>
                  <a:pt x="212" y="183"/>
                </a:lnTo>
                <a:lnTo>
                  <a:pt x="212" y="356"/>
                </a:lnTo>
                <a:lnTo>
                  <a:pt x="147" y="356"/>
                </a:lnTo>
                <a:lnTo>
                  <a:pt x="147" y="352"/>
                </a:lnTo>
                <a:lnTo>
                  <a:pt x="147" y="345"/>
                </a:lnTo>
                <a:lnTo>
                  <a:pt x="147" y="326"/>
                </a:lnTo>
                <a:lnTo>
                  <a:pt x="147" y="302"/>
                </a:lnTo>
                <a:lnTo>
                  <a:pt x="147" y="278"/>
                </a:lnTo>
                <a:lnTo>
                  <a:pt x="147" y="253"/>
                </a:lnTo>
                <a:lnTo>
                  <a:pt x="147" y="232"/>
                </a:lnTo>
                <a:lnTo>
                  <a:pt x="147" y="223"/>
                </a:lnTo>
                <a:lnTo>
                  <a:pt x="147" y="217"/>
                </a:lnTo>
                <a:lnTo>
                  <a:pt x="147" y="212"/>
                </a:lnTo>
                <a:lnTo>
                  <a:pt x="147" y="209"/>
                </a:lnTo>
                <a:lnTo>
                  <a:pt x="146" y="197"/>
                </a:lnTo>
                <a:lnTo>
                  <a:pt x="141" y="188"/>
                </a:lnTo>
                <a:lnTo>
                  <a:pt x="138" y="186"/>
                </a:lnTo>
                <a:lnTo>
                  <a:pt x="133" y="184"/>
                </a:lnTo>
                <a:lnTo>
                  <a:pt x="127" y="183"/>
                </a:lnTo>
                <a:lnTo>
                  <a:pt x="118" y="183"/>
                </a:lnTo>
                <a:lnTo>
                  <a:pt x="104" y="184"/>
                </a:lnTo>
                <a:lnTo>
                  <a:pt x="89" y="188"/>
                </a:lnTo>
                <a:lnTo>
                  <a:pt x="75" y="193"/>
                </a:lnTo>
                <a:lnTo>
                  <a:pt x="62" y="199"/>
                </a:lnTo>
                <a:lnTo>
                  <a:pt x="62" y="356"/>
                </a:lnTo>
                <a:lnTo>
                  <a:pt x="0" y="356"/>
                </a:lnTo>
                <a:lnTo>
                  <a:pt x="0" y="0"/>
                </a:lnTo>
                <a:close/>
              </a:path>
            </a:pathLst>
          </a:custGeom>
          <a:solidFill>
            <a:srgbClr val="000000"/>
          </a:solidFill>
          <a:ln w="9525">
            <a:noFill/>
            <a:round/>
            <a:headEnd/>
            <a:tailEnd/>
          </a:ln>
        </p:spPr>
        <p:txBody>
          <a:bodyPr/>
          <a:lstStyle/>
          <a:p>
            <a:endParaRPr lang="uk-UA"/>
          </a:p>
        </p:txBody>
      </p:sp>
      <p:sp>
        <p:nvSpPr>
          <p:cNvPr id="55353" name="Freeform 260"/>
          <p:cNvSpPr>
            <a:spLocks noEditPoints="1"/>
          </p:cNvSpPr>
          <p:nvPr/>
        </p:nvSpPr>
        <p:spPr bwMode="auto">
          <a:xfrm>
            <a:off x="6278563" y="2560638"/>
            <a:ext cx="46037" cy="53975"/>
          </a:xfrm>
          <a:custGeom>
            <a:avLst/>
            <a:gdLst>
              <a:gd name="T0" fmla="*/ 2147483647 w 203"/>
              <a:gd name="T1" fmla="*/ 2147483647 h 235"/>
              <a:gd name="T2" fmla="*/ 2147483647 w 203"/>
              <a:gd name="T3" fmla="*/ 2147483647 h 235"/>
              <a:gd name="T4" fmla="*/ 2147483647 w 203"/>
              <a:gd name="T5" fmla="*/ 2147483647 h 235"/>
              <a:gd name="T6" fmla="*/ 2147483647 w 203"/>
              <a:gd name="T7" fmla="*/ 2147483647 h 235"/>
              <a:gd name="T8" fmla="*/ 2147483647 w 203"/>
              <a:gd name="T9" fmla="*/ 2147483647 h 235"/>
              <a:gd name="T10" fmla="*/ 2147483647 w 203"/>
              <a:gd name="T11" fmla="*/ 2147483647 h 235"/>
              <a:gd name="T12" fmla="*/ 2147483647 w 203"/>
              <a:gd name="T13" fmla="*/ 2147483647 h 235"/>
              <a:gd name="T14" fmla="*/ 2147483647 w 203"/>
              <a:gd name="T15" fmla="*/ 2147483647 h 235"/>
              <a:gd name="T16" fmla="*/ 2147483647 w 203"/>
              <a:gd name="T17" fmla="*/ 2147483647 h 235"/>
              <a:gd name="T18" fmla="*/ 2147483647 w 203"/>
              <a:gd name="T19" fmla="*/ 2147483647 h 235"/>
              <a:gd name="T20" fmla="*/ 2147483647 w 203"/>
              <a:gd name="T21" fmla="*/ 2147483647 h 235"/>
              <a:gd name="T22" fmla="*/ 0 w 203"/>
              <a:gd name="T23" fmla="*/ 2147483647 h 235"/>
              <a:gd name="T24" fmla="*/ 0 w 203"/>
              <a:gd name="T25" fmla="*/ 2147483647 h 235"/>
              <a:gd name="T26" fmla="*/ 2147483647 w 203"/>
              <a:gd name="T27" fmla="*/ 2147483647 h 235"/>
              <a:gd name="T28" fmla="*/ 2147483647 w 203"/>
              <a:gd name="T29" fmla="*/ 2147483647 h 235"/>
              <a:gd name="T30" fmla="*/ 2147483647 w 203"/>
              <a:gd name="T31" fmla="*/ 2147483647 h 235"/>
              <a:gd name="T32" fmla="*/ 2147483647 w 203"/>
              <a:gd name="T33" fmla="*/ 2147483647 h 235"/>
              <a:gd name="T34" fmla="*/ 2147483647 w 203"/>
              <a:gd name="T35" fmla="*/ 0 h 235"/>
              <a:gd name="T36" fmla="*/ 2147483647 w 203"/>
              <a:gd name="T37" fmla="*/ 2147483647 h 235"/>
              <a:gd name="T38" fmla="*/ 2147483647 w 203"/>
              <a:gd name="T39" fmla="*/ 2147483647 h 235"/>
              <a:gd name="T40" fmla="*/ 2147483647 w 203"/>
              <a:gd name="T41" fmla="*/ 2147483647 h 235"/>
              <a:gd name="T42" fmla="*/ 2147483647 w 203"/>
              <a:gd name="T43" fmla="*/ 2147483647 h 235"/>
              <a:gd name="T44" fmla="*/ 2147483647 w 203"/>
              <a:gd name="T45" fmla="*/ 2147483647 h 235"/>
              <a:gd name="T46" fmla="*/ 2147483647 w 203"/>
              <a:gd name="T47" fmla="*/ 2147483647 h 235"/>
              <a:gd name="T48" fmla="*/ 2147483647 w 203"/>
              <a:gd name="T49" fmla="*/ 2147483647 h 235"/>
              <a:gd name="T50" fmla="*/ 2147483647 w 203"/>
              <a:gd name="T51" fmla="*/ 2147483647 h 235"/>
              <a:gd name="T52" fmla="*/ 2147483647 w 203"/>
              <a:gd name="T53" fmla="*/ 2147483647 h 235"/>
              <a:gd name="T54" fmla="*/ 2147483647 w 203"/>
              <a:gd name="T55" fmla="*/ 2147483647 h 235"/>
              <a:gd name="T56" fmla="*/ 2147483647 w 203"/>
              <a:gd name="T57" fmla="*/ 2147483647 h 235"/>
              <a:gd name="T58" fmla="*/ 2147483647 w 203"/>
              <a:gd name="T59" fmla="*/ 2147483647 h 235"/>
              <a:gd name="T60" fmla="*/ 2147483647 w 203"/>
              <a:gd name="T61" fmla="*/ 2147483647 h 235"/>
              <a:gd name="T62" fmla="*/ 2147483647 w 203"/>
              <a:gd name="T63" fmla="*/ 2147483647 h 235"/>
              <a:gd name="T64" fmla="*/ 2147483647 w 203"/>
              <a:gd name="T65" fmla="*/ 2147483647 h 235"/>
              <a:gd name="T66" fmla="*/ 2147483647 w 203"/>
              <a:gd name="T67" fmla="*/ 2147483647 h 235"/>
              <a:gd name="T68" fmla="*/ 2147483647 w 203"/>
              <a:gd name="T69" fmla="*/ 2147483647 h 235"/>
              <a:gd name="T70" fmla="*/ 2147483647 w 203"/>
              <a:gd name="T71" fmla="*/ 2147483647 h 235"/>
              <a:gd name="T72" fmla="*/ 2147483647 w 203"/>
              <a:gd name="T73" fmla="*/ 2147483647 h 235"/>
              <a:gd name="T74" fmla="*/ 2147483647 w 203"/>
              <a:gd name="T75" fmla="*/ 2147483647 h 235"/>
              <a:gd name="T76" fmla="*/ 0 w 203"/>
              <a:gd name="T77" fmla="*/ 2147483647 h 2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3"/>
              <a:gd name="T118" fmla="*/ 0 h 235"/>
              <a:gd name="T119" fmla="*/ 203 w 203"/>
              <a:gd name="T120" fmla="*/ 235 h 2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3" h="235">
                <a:moveTo>
                  <a:pt x="142" y="93"/>
                </a:moveTo>
                <a:lnTo>
                  <a:pt x="142" y="93"/>
                </a:lnTo>
                <a:lnTo>
                  <a:pt x="142" y="80"/>
                </a:lnTo>
                <a:lnTo>
                  <a:pt x="140" y="70"/>
                </a:lnTo>
                <a:lnTo>
                  <a:pt x="138" y="61"/>
                </a:lnTo>
                <a:lnTo>
                  <a:pt x="133" y="56"/>
                </a:lnTo>
                <a:lnTo>
                  <a:pt x="128" y="51"/>
                </a:lnTo>
                <a:lnTo>
                  <a:pt x="122" y="48"/>
                </a:lnTo>
                <a:lnTo>
                  <a:pt x="114" y="46"/>
                </a:lnTo>
                <a:lnTo>
                  <a:pt x="105" y="46"/>
                </a:lnTo>
                <a:lnTo>
                  <a:pt x="95" y="46"/>
                </a:lnTo>
                <a:lnTo>
                  <a:pt x="88" y="48"/>
                </a:lnTo>
                <a:lnTo>
                  <a:pt x="82" y="51"/>
                </a:lnTo>
                <a:lnTo>
                  <a:pt x="75" y="56"/>
                </a:lnTo>
                <a:lnTo>
                  <a:pt x="71" y="61"/>
                </a:lnTo>
                <a:lnTo>
                  <a:pt x="68" y="70"/>
                </a:lnTo>
                <a:lnTo>
                  <a:pt x="66" y="80"/>
                </a:lnTo>
                <a:lnTo>
                  <a:pt x="65" y="93"/>
                </a:lnTo>
                <a:lnTo>
                  <a:pt x="142" y="93"/>
                </a:lnTo>
                <a:close/>
                <a:moveTo>
                  <a:pt x="0" y="119"/>
                </a:moveTo>
                <a:lnTo>
                  <a:pt x="0" y="119"/>
                </a:lnTo>
                <a:lnTo>
                  <a:pt x="0" y="102"/>
                </a:lnTo>
                <a:lnTo>
                  <a:pt x="3" y="86"/>
                </a:lnTo>
                <a:lnTo>
                  <a:pt x="5" y="72"/>
                </a:lnTo>
                <a:lnTo>
                  <a:pt x="8" y="60"/>
                </a:lnTo>
                <a:lnTo>
                  <a:pt x="12" y="48"/>
                </a:lnTo>
                <a:lnTo>
                  <a:pt x="17" y="39"/>
                </a:lnTo>
                <a:lnTo>
                  <a:pt x="29" y="23"/>
                </a:lnTo>
                <a:lnTo>
                  <a:pt x="45" y="11"/>
                </a:lnTo>
                <a:lnTo>
                  <a:pt x="63" y="5"/>
                </a:lnTo>
                <a:lnTo>
                  <a:pt x="83" y="1"/>
                </a:lnTo>
                <a:lnTo>
                  <a:pt x="105" y="0"/>
                </a:lnTo>
                <a:lnTo>
                  <a:pt x="128" y="1"/>
                </a:lnTo>
                <a:lnTo>
                  <a:pt x="149" y="5"/>
                </a:lnTo>
                <a:lnTo>
                  <a:pt x="166" y="11"/>
                </a:lnTo>
                <a:lnTo>
                  <a:pt x="180" y="22"/>
                </a:lnTo>
                <a:lnTo>
                  <a:pt x="189" y="36"/>
                </a:lnTo>
                <a:lnTo>
                  <a:pt x="197" y="54"/>
                </a:lnTo>
                <a:lnTo>
                  <a:pt x="202" y="76"/>
                </a:lnTo>
                <a:lnTo>
                  <a:pt x="203" y="103"/>
                </a:lnTo>
                <a:lnTo>
                  <a:pt x="203" y="110"/>
                </a:lnTo>
                <a:lnTo>
                  <a:pt x="203" y="119"/>
                </a:lnTo>
                <a:lnTo>
                  <a:pt x="203" y="127"/>
                </a:lnTo>
                <a:lnTo>
                  <a:pt x="203" y="130"/>
                </a:lnTo>
                <a:lnTo>
                  <a:pt x="203" y="131"/>
                </a:lnTo>
                <a:lnTo>
                  <a:pt x="63" y="131"/>
                </a:lnTo>
                <a:lnTo>
                  <a:pt x="64" y="145"/>
                </a:lnTo>
                <a:lnTo>
                  <a:pt x="67" y="156"/>
                </a:lnTo>
                <a:lnTo>
                  <a:pt x="71" y="165"/>
                </a:lnTo>
                <a:lnTo>
                  <a:pt x="78" y="172"/>
                </a:lnTo>
                <a:lnTo>
                  <a:pt x="85" y="176"/>
                </a:lnTo>
                <a:lnTo>
                  <a:pt x="94" y="179"/>
                </a:lnTo>
                <a:lnTo>
                  <a:pt x="106" y="182"/>
                </a:lnTo>
                <a:lnTo>
                  <a:pt x="120" y="182"/>
                </a:lnTo>
                <a:lnTo>
                  <a:pt x="154" y="179"/>
                </a:lnTo>
                <a:lnTo>
                  <a:pt x="170" y="177"/>
                </a:lnTo>
                <a:lnTo>
                  <a:pt x="186" y="174"/>
                </a:lnTo>
                <a:lnTo>
                  <a:pt x="193" y="227"/>
                </a:lnTo>
                <a:lnTo>
                  <a:pt x="177" y="231"/>
                </a:lnTo>
                <a:lnTo>
                  <a:pt x="157" y="233"/>
                </a:lnTo>
                <a:lnTo>
                  <a:pt x="137" y="235"/>
                </a:lnTo>
                <a:lnTo>
                  <a:pt x="120" y="235"/>
                </a:lnTo>
                <a:lnTo>
                  <a:pt x="90" y="234"/>
                </a:lnTo>
                <a:lnTo>
                  <a:pt x="66" y="230"/>
                </a:lnTo>
                <a:lnTo>
                  <a:pt x="45" y="223"/>
                </a:lnTo>
                <a:lnTo>
                  <a:pt x="29" y="212"/>
                </a:lnTo>
                <a:lnTo>
                  <a:pt x="16" y="196"/>
                </a:lnTo>
                <a:lnTo>
                  <a:pt x="7" y="176"/>
                </a:lnTo>
                <a:lnTo>
                  <a:pt x="5" y="164"/>
                </a:lnTo>
                <a:lnTo>
                  <a:pt x="3" y="151"/>
                </a:lnTo>
                <a:lnTo>
                  <a:pt x="0" y="136"/>
                </a:lnTo>
                <a:lnTo>
                  <a:pt x="0" y="119"/>
                </a:lnTo>
                <a:close/>
              </a:path>
            </a:pathLst>
          </a:custGeom>
          <a:solidFill>
            <a:srgbClr val="000000"/>
          </a:solidFill>
          <a:ln w="9525">
            <a:noFill/>
            <a:round/>
            <a:headEnd/>
            <a:tailEnd/>
          </a:ln>
        </p:spPr>
        <p:txBody>
          <a:bodyPr/>
          <a:lstStyle/>
          <a:p>
            <a:endParaRPr lang="uk-UA"/>
          </a:p>
        </p:txBody>
      </p:sp>
      <p:sp>
        <p:nvSpPr>
          <p:cNvPr id="55354" name="Freeform 261"/>
          <p:cNvSpPr>
            <a:spLocks/>
          </p:cNvSpPr>
          <p:nvPr/>
        </p:nvSpPr>
        <p:spPr bwMode="auto">
          <a:xfrm>
            <a:off x="6370638" y="2560638"/>
            <a:ext cx="42862" cy="53975"/>
          </a:xfrm>
          <a:custGeom>
            <a:avLst/>
            <a:gdLst>
              <a:gd name="T0" fmla="*/ 0 w 190"/>
              <a:gd name="T1" fmla="*/ 2147483647 h 235"/>
              <a:gd name="T2" fmla="*/ 2147483647 w 190"/>
              <a:gd name="T3" fmla="*/ 2147483647 h 235"/>
              <a:gd name="T4" fmla="*/ 2147483647 w 190"/>
              <a:gd name="T5" fmla="*/ 2147483647 h 235"/>
              <a:gd name="T6" fmla="*/ 2147483647 w 190"/>
              <a:gd name="T7" fmla="*/ 2147483647 h 235"/>
              <a:gd name="T8" fmla="*/ 2147483647 w 190"/>
              <a:gd name="T9" fmla="*/ 2147483647 h 235"/>
              <a:gd name="T10" fmla="*/ 2147483647 w 190"/>
              <a:gd name="T11" fmla="*/ 2147483647 h 235"/>
              <a:gd name="T12" fmla="*/ 2147483647 w 190"/>
              <a:gd name="T13" fmla="*/ 2147483647 h 235"/>
              <a:gd name="T14" fmla="*/ 2147483647 w 190"/>
              <a:gd name="T15" fmla="*/ 2147483647 h 235"/>
              <a:gd name="T16" fmla="*/ 2147483647 w 190"/>
              <a:gd name="T17" fmla="*/ 2147483647 h 235"/>
              <a:gd name="T18" fmla="*/ 2147483647 w 190"/>
              <a:gd name="T19" fmla="*/ 2147483647 h 235"/>
              <a:gd name="T20" fmla="*/ 2147483647 w 190"/>
              <a:gd name="T21" fmla="*/ 2147483647 h 235"/>
              <a:gd name="T22" fmla="*/ 2147483647 w 190"/>
              <a:gd name="T23" fmla="*/ 2147483647 h 235"/>
              <a:gd name="T24" fmla="*/ 2147483647 w 190"/>
              <a:gd name="T25" fmla="*/ 2147483647 h 235"/>
              <a:gd name="T26" fmla="*/ 2147483647 w 190"/>
              <a:gd name="T27" fmla="*/ 2147483647 h 235"/>
              <a:gd name="T28" fmla="*/ 2147483647 w 190"/>
              <a:gd name="T29" fmla="*/ 2147483647 h 235"/>
              <a:gd name="T30" fmla="*/ 2147483647 w 190"/>
              <a:gd name="T31" fmla="*/ 2147483647 h 235"/>
              <a:gd name="T32" fmla="*/ 2147483647 w 190"/>
              <a:gd name="T33" fmla="*/ 2147483647 h 235"/>
              <a:gd name="T34" fmla="*/ 2147483647 w 190"/>
              <a:gd name="T35" fmla="*/ 2147483647 h 235"/>
              <a:gd name="T36" fmla="*/ 2147483647 w 190"/>
              <a:gd name="T37" fmla="*/ 2147483647 h 235"/>
              <a:gd name="T38" fmla="*/ 2147483647 w 190"/>
              <a:gd name="T39" fmla="*/ 2147483647 h 235"/>
              <a:gd name="T40" fmla="*/ 2147483647 w 190"/>
              <a:gd name="T41" fmla="*/ 2147483647 h 235"/>
              <a:gd name="T42" fmla="*/ 2147483647 w 190"/>
              <a:gd name="T43" fmla="*/ 2147483647 h 235"/>
              <a:gd name="T44" fmla="*/ 2147483647 w 190"/>
              <a:gd name="T45" fmla="*/ 2147483647 h 235"/>
              <a:gd name="T46" fmla="*/ 2147483647 w 190"/>
              <a:gd name="T47" fmla="*/ 2147483647 h 235"/>
              <a:gd name="T48" fmla="*/ 2147483647 w 190"/>
              <a:gd name="T49" fmla="*/ 2147483647 h 235"/>
              <a:gd name="T50" fmla="*/ 2147483647 w 190"/>
              <a:gd name="T51" fmla="*/ 2147483647 h 235"/>
              <a:gd name="T52" fmla="*/ 2147483647 w 190"/>
              <a:gd name="T53" fmla="*/ 2147483647 h 235"/>
              <a:gd name="T54" fmla="*/ 2147483647 w 190"/>
              <a:gd name="T55" fmla="*/ 2147483647 h 235"/>
              <a:gd name="T56" fmla="*/ 2147483647 w 190"/>
              <a:gd name="T57" fmla="*/ 2147483647 h 235"/>
              <a:gd name="T58" fmla="*/ 2147483647 w 190"/>
              <a:gd name="T59" fmla="*/ 2147483647 h 235"/>
              <a:gd name="T60" fmla="*/ 2147483647 w 190"/>
              <a:gd name="T61" fmla="*/ 2147483647 h 235"/>
              <a:gd name="T62" fmla="*/ 2147483647 w 190"/>
              <a:gd name="T63" fmla="*/ 2147483647 h 235"/>
              <a:gd name="T64" fmla="*/ 2147483647 w 190"/>
              <a:gd name="T65" fmla="*/ 2147483647 h 235"/>
              <a:gd name="T66" fmla="*/ 2147483647 w 190"/>
              <a:gd name="T67" fmla="*/ 2147483647 h 235"/>
              <a:gd name="T68" fmla="*/ 2147483647 w 190"/>
              <a:gd name="T69" fmla="*/ 2147483647 h 235"/>
              <a:gd name="T70" fmla="*/ 2147483647 w 190"/>
              <a:gd name="T71" fmla="*/ 2147483647 h 235"/>
              <a:gd name="T72" fmla="*/ 2147483647 w 190"/>
              <a:gd name="T73" fmla="*/ 2147483647 h 235"/>
              <a:gd name="T74" fmla="*/ 2147483647 w 190"/>
              <a:gd name="T75" fmla="*/ 2147483647 h 235"/>
              <a:gd name="T76" fmla="*/ 2147483647 w 190"/>
              <a:gd name="T77" fmla="*/ 2147483647 h 235"/>
              <a:gd name="T78" fmla="*/ 2147483647 w 190"/>
              <a:gd name="T79" fmla="*/ 2147483647 h 235"/>
              <a:gd name="T80" fmla="*/ 2147483647 w 190"/>
              <a:gd name="T81" fmla="*/ 2147483647 h 235"/>
              <a:gd name="T82" fmla="*/ 2147483647 w 190"/>
              <a:gd name="T83" fmla="*/ 2147483647 h 235"/>
              <a:gd name="T84" fmla="*/ 2147483647 w 190"/>
              <a:gd name="T85" fmla="*/ 2147483647 h 2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0"/>
              <a:gd name="T130" fmla="*/ 0 h 235"/>
              <a:gd name="T131" fmla="*/ 190 w 190"/>
              <a:gd name="T132" fmla="*/ 235 h 2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0" h="235">
                <a:moveTo>
                  <a:pt x="0" y="225"/>
                </a:moveTo>
                <a:lnTo>
                  <a:pt x="0" y="225"/>
                </a:lnTo>
                <a:lnTo>
                  <a:pt x="4" y="179"/>
                </a:lnTo>
                <a:lnTo>
                  <a:pt x="10" y="182"/>
                </a:lnTo>
                <a:lnTo>
                  <a:pt x="19" y="183"/>
                </a:lnTo>
                <a:lnTo>
                  <a:pt x="41" y="186"/>
                </a:lnTo>
                <a:lnTo>
                  <a:pt x="64" y="188"/>
                </a:lnTo>
                <a:lnTo>
                  <a:pt x="87" y="189"/>
                </a:lnTo>
                <a:lnTo>
                  <a:pt x="98" y="189"/>
                </a:lnTo>
                <a:lnTo>
                  <a:pt x="108" y="188"/>
                </a:lnTo>
                <a:lnTo>
                  <a:pt x="115" y="187"/>
                </a:lnTo>
                <a:lnTo>
                  <a:pt x="120" y="185"/>
                </a:lnTo>
                <a:lnTo>
                  <a:pt x="125" y="183"/>
                </a:lnTo>
                <a:lnTo>
                  <a:pt x="127" y="178"/>
                </a:lnTo>
                <a:lnTo>
                  <a:pt x="129" y="174"/>
                </a:lnTo>
                <a:lnTo>
                  <a:pt x="129" y="168"/>
                </a:lnTo>
                <a:lnTo>
                  <a:pt x="127" y="158"/>
                </a:lnTo>
                <a:lnTo>
                  <a:pt x="125" y="154"/>
                </a:lnTo>
                <a:lnTo>
                  <a:pt x="120" y="152"/>
                </a:lnTo>
                <a:lnTo>
                  <a:pt x="114" y="150"/>
                </a:lnTo>
                <a:lnTo>
                  <a:pt x="106" y="148"/>
                </a:lnTo>
                <a:lnTo>
                  <a:pt x="95" y="146"/>
                </a:lnTo>
                <a:lnTo>
                  <a:pt x="81" y="143"/>
                </a:lnTo>
                <a:lnTo>
                  <a:pt x="58" y="139"/>
                </a:lnTo>
                <a:lnTo>
                  <a:pt x="40" y="135"/>
                </a:lnTo>
                <a:lnTo>
                  <a:pt x="26" y="130"/>
                </a:lnTo>
                <a:lnTo>
                  <a:pt x="16" y="122"/>
                </a:lnTo>
                <a:lnTo>
                  <a:pt x="7" y="113"/>
                </a:lnTo>
                <a:lnTo>
                  <a:pt x="3" y="102"/>
                </a:lnTo>
                <a:lnTo>
                  <a:pt x="1" y="88"/>
                </a:lnTo>
                <a:lnTo>
                  <a:pt x="0" y="70"/>
                </a:lnTo>
                <a:lnTo>
                  <a:pt x="1" y="51"/>
                </a:lnTo>
                <a:lnTo>
                  <a:pt x="6" y="36"/>
                </a:lnTo>
                <a:lnTo>
                  <a:pt x="13" y="23"/>
                </a:lnTo>
                <a:lnTo>
                  <a:pt x="23" y="15"/>
                </a:lnTo>
                <a:lnTo>
                  <a:pt x="36" y="7"/>
                </a:lnTo>
                <a:lnTo>
                  <a:pt x="52" y="3"/>
                </a:lnTo>
                <a:lnTo>
                  <a:pt x="71" y="1"/>
                </a:lnTo>
                <a:lnTo>
                  <a:pt x="92" y="0"/>
                </a:lnTo>
                <a:lnTo>
                  <a:pt x="118" y="1"/>
                </a:lnTo>
                <a:lnTo>
                  <a:pt x="144" y="3"/>
                </a:lnTo>
                <a:lnTo>
                  <a:pt x="165" y="5"/>
                </a:lnTo>
                <a:lnTo>
                  <a:pt x="173" y="7"/>
                </a:lnTo>
                <a:lnTo>
                  <a:pt x="180" y="8"/>
                </a:lnTo>
                <a:lnTo>
                  <a:pt x="172" y="54"/>
                </a:lnTo>
                <a:lnTo>
                  <a:pt x="165" y="52"/>
                </a:lnTo>
                <a:lnTo>
                  <a:pt x="155" y="51"/>
                </a:lnTo>
                <a:lnTo>
                  <a:pt x="133" y="48"/>
                </a:lnTo>
                <a:lnTo>
                  <a:pt x="111" y="46"/>
                </a:lnTo>
                <a:lnTo>
                  <a:pt x="91" y="46"/>
                </a:lnTo>
                <a:lnTo>
                  <a:pt x="82" y="46"/>
                </a:lnTo>
                <a:lnTo>
                  <a:pt x="75" y="47"/>
                </a:lnTo>
                <a:lnTo>
                  <a:pt x="66" y="51"/>
                </a:lnTo>
                <a:lnTo>
                  <a:pt x="61" y="56"/>
                </a:lnTo>
                <a:lnTo>
                  <a:pt x="60" y="65"/>
                </a:lnTo>
                <a:lnTo>
                  <a:pt x="60" y="72"/>
                </a:lnTo>
                <a:lnTo>
                  <a:pt x="62" y="76"/>
                </a:lnTo>
                <a:lnTo>
                  <a:pt x="64" y="80"/>
                </a:lnTo>
                <a:lnTo>
                  <a:pt x="70" y="83"/>
                </a:lnTo>
                <a:lnTo>
                  <a:pt x="76" y="85"/>
                </a:lnTo>
                <a:lnTo>
                  <a:pt x="84" y="88"/>
                </a:lnTo>
                <a:lnTo>
                  <a:pt x="95" y="90"/>
                </a:lnTo>
                <a:lnTo>
                  <a:pt x="110" y="92"/>
                </a:lnTo>
                <a:lnTo>
                  <a:pt x="132" y="95"/>
                </a:lnTo>
                <a:lnTo>
                  <a:pt x="150" y="98"/>
                </a:lnTo>
                <a:lnTo>
                  <a:pt x="164" y="103"/>
                </a:lnTo>
                <a:lnTo>
                  <a:pt x="174" y="110"/>
                </a:lnTo>
                <a:lnTo>
                  <a:pt x="182" y="119"/>
                </a:lnTo>
                <a:lnTo>
                  <a:pt x="187" y="130"/>
                </a:lnTo>
                <a:lnTo>
                  <a:pt x="189" y="145"/>
                </a:lnTo>
                <a:lnTo>
                  <a:pt x="190" y="161"/>
                </a:lnTo>
                <a:lnTo>
                  <a:pt x="188" y="183"/>
                </a:lnTo>
                <a:lnTo>
                  <a:pt x="184" y="198"/>
                </a:lnTo>
                <a:lnTo>
                  <a:pt x="175" y="212"/>
                </a:lnTo>
                <a:lnTo>
                  <a:pt x="164" y="222"/>
                </a:lnTo>
                <a:lnTo>
                  <a:pt x="149" y="228"/>
                </a:lnTo>
                <a:lnTo>
                  <a:pt x="131" y="232"/>
                </a:lnTo>
                <a:lnTo>
                  <a:pt x="111" y="234"/>
                </a:lnTo>
                <a:lnTo>
                  <a:pt x="87" y="235"/>
                </a:lnTo>
                <a:lnTo>
                  <a:pt x="61" y="234"/>
                </a:lnTo>
                <a:lnTo>
                  <a:pt x="36" y="231"/>
                </a:lnTo>
                <a:lnTo>
                  <a:pt x="15" y="228"/>
                </a:lnTo>
                <a:lnTo>
                  <a:pt x="6" y="226"/>
                </a:lnTo>
                <a:lnTo>
                  <a:pt x="0" y="225"/>
                </a:lnTo>
                <a:close/>
              </a:path>
            </a:pathLst>
          </a:custGeom>
          <a:solidFill>
            <a:srgbClr val="000000"/>
          </a:solidFill>
          <a:ln w="9525">
            <a:noFill/>
            <a:round/>
            <a:headEnd/>
            <a:tailEnd/>
          </a:ln>
        </p:spPr>
        <p:txBody>
          <a:bodyPr/>
          <a:lstStyle/>
          <a:p>
            <a:endParaRPr lang="uk-UA"/>
          </a:p>
        </p:txBody>
      </p:sp>
      <p:sp>
        <p:nvSpPr>
          <p:cNvPr id="55355" name="Freeform 262"/>
          <p:cNvSpPr>
            <a:spLocks noEditPoints="1"/>
          </p:cNvSpPr>
          <p:nvPr/>
        </p:nvSpPr>
        <p:spPr bwMode="auto">
          <a:xfrm>
            <a:off x="6426200" y="2560638"/>
            <a:ext cx="52388" cy="53975"/>
          </a:xfrm>
          <a:custGeom>
            <a:avLst/>
            <a:gdLst>
              <a:gd name="T0" fmla="*/ 2147483647 w 229"/>
              <a:gd name="T1" fmla="*/ 2147483647 h 235"/>
              <a:gd name="T2" fmla="*/ 2147483647 w 229"/>
              <a:gd name="T3" fmla="*/ 2147483647 h 235"/>
              <a:gd name="T4" fmla="*/ 2147483647 w 229"/>
              <a:gd name="T5" fmla="*/ 2147483647 h 235"/>
              <a:gd name="T6" fmla="*/ 2147483647 w 229"/>
              <a:gd name="T7" fmla="*/ 2147483647 h 235"/>
              <a:gd name="T8" fmla="*/ 2147483647 w 229"/>
              <a:gd name="T9" fmla="*/ 2147483647 h 235"/>
              <a:gd name="T10" fmla="*/ 2147483647 w 229"/>
              <a:gd name="T11" fmla="*/ 2147483647 h 235"/>
              <a:gd name="T12" fmla="*/ 2147483647 w 229"/>
              <a:gd name="T13" fmla="*/ 2147483647 h 235"/>
              <a:gd name="T14" fmla="*/ 2147483647 w 229"/>
              <a:gd name="T15" fmla="*/ 2147483647 h 235"/>
              <a:gd name="T16" fmla="*/ 2147483647 w 229"/>
              <a:gd name="T17" fmla="*/ 2147483647 h 235"/>
              <a:gd name="T18" fmla="*/ 2147483647 w 229"/>
              <a:gd name="T19" fmla="*/ 2147483647 h 235"/>
              <a:gd name="T20" fmla="*/ 2147483647 w 229"/>
              <a:gd name="T21" fmla="*/ 2147483647 h 235"/>
              <a:gd name="T22" fmla="*/ 2147483647 w 229"/>
              <a:gd name="T23" fmla="*/ 2147483647 h 235"/>
              <a:gd name="T24" fmla="*/ 2147483647 w 229"/>
              <a:gd name="T25" fmla="*/ 2147483647 h 235"/>
              <a:gd name="T26" fmla="*/ 2147483647 w 229"/>
              <a:gd name="T27" fmla="*/ 2147483647 h 235"/>
              <a:gd name="T28" fmla="*/ 2147483647 w 229"/>
              <a:gd name="T29" fmla="*/ 2147483647 h 235"/>
              <a:gd name="T30" fmla="*/ 2147483647 w 229"/>
              <a:gd name="T31" fmla="*/ 2147483647 h 235"/>
              <a:gd name="T32" fmla="*/ 2147483647 w 229"/>
              <a:gd name="T33" fmla="*/ 2147483647 h 235"/>
              <a:gd name="T34" fmla="*/ 2147483647 w 229"/>
              <a:gd name="T35" fmla="*/ 2147483647 h 235"/>
              <a:gd name="T36" fmla="*/ 0 w 229"/>
              <a:gd name="T37" fmla="*/ 2147483647 h 235"/>
              <a:gd name="T38" fmla="*/ 0 w 229"/>
              <a:gd name="T39" fmla="*/ 2147483647 h 235"/>
              <a:gd name="T40" fmla="*/ 2147483647 w 229"/>
              <a:gd name="T41" fmla="*/ 2147483647 h 235"/>
              <a:gd name="T42" fmla="*/ 2147483647 w 229"/>
              <a:gd name="T43" fmla="*/ 2147483647 h 235"/>
              <a:gd name="T44" fmla="*/ 2147483647 w 229"/>
              <a:gd name="T45" fmla="*/ 2147483647 h 235"/>
              <a:gd name="T46" fmla="*/ 2147483647 w 229"/>
              <a:gd name="T47" fmla="*/ 2147483647 h 235"/>
              <a:gd name="T48" fmla="*/ 2147483647 w 229"/>
              <a:gd name="T49" fmla="*/ 2147483647 h 235"/>
              <a:gd name="T50" fmla="*/ 2147483647 w 229"/>
              <a:gd name="T51" fmla="*/ 2147483647 h 235"/>
              <a:gd name="T52" fmla="*/ 2147483647 w 229"/>
              <a:gd name="T53" fmla="*/ 2147483647 h 235"/>
              <a:gd name="T54" fmla="*/ 2147483647 w 229"/>
              <a:gd name="T55" fmla="*/ 2147483647 h 235"/>
              <a:gd name="T56" fmla="*/ 2147483647 w 229"/>
              <a:gd name="T57" fmla="*/ 2147483647 h 235"/>
              <a:gd name="T58" fmla="*/ 2147483647 w 229"/>
              <a:gd name="T59" fmla="*/ 2147483647 h 235"/>
              <a:gd name="T60" fmla="*/ 2147483647 w 229"/>
              <a:gd name="T61" fmla="*/ 2147483647 h 235"/>
              <a:gd name="T62" fmla="*/ 2147483647 w 229"/>
              <a:gd name="T63" fmla="*/ 2147483647 h 235"/>
              <a:gd name="T64" fmla="*/ 2147483647 w 229"/>
              <a:gd name="T65" fmla="*/ 2147483647 h 235"/>
              <a:gd name="T66" fmla="*/ 2147483647 w 229"/>
              <a:gd name="T67" fmla="*/ 2147483647 h 235"/>
              <a:gd name="T68" fmla="*/ 2147483647 w 229"/>
              <a:gd name="T69" fmla="*/ 2147483647 h 235"/>
              <a:gd name="T70" fmla="*/ 2147483647 w 229"/>
              <a:gd name="T71" fmla="*/ 2147483647 h 235"/>
              <a:gd name="T72" fmla="*/ 2147483647 w 229"/>
              <a:gd name="T73" fmla="*/ 2147483647 h 235"/>
              <a:gd name="T74" fmla="*/ 2147483647 w 229"/>
              <a:gd name="T75" fmla="*/ 2147483647 h 235"/>
              <a:gd name="T76" fmla="*/ 0 w 229"/>
              <a:gd name="T77" fmla="*/ 2147483647 h 2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9"/>
              <a:gd name="T118" fmla="*/ 0 h 235"/>
              <a:gd name="T119" fmla="*/ 229 w 229"/>
              <a:gd name="T120" fmla="*/ 235 h 2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9" h="235">
                <a:moveTo>
                  <a:pt x="165" y="119"/>
                </a:moveTo>
                <a:lnTo>
                  <a:pt x="165" y="119"/>
                </a:lnTo>
                <a:lnTo>
                  <a:pt x="164" y="100"/>
                </a:lnTo>
                <a:lnTo>
                  <a:pt x="162" y="85"/>
                </a:lnTo>
                <a:lnTo>
                  <a:pt x="159" y="73"/>
                </a:lnTo>
                <a:lnTo>
                  <a:pt x="154" y="63"/>
                </a:lnTo>
                <a:lnTo>
                  <a:pt x="146" y="56"/>
                </a:lnTo>
                <a:lnTo>
                  <a:pt x="137" y="52"/>
                </a:lnTo>
                <a:lnTo>
                  <a:pt x="126" y="50"/>
                </a:lnTo>
                <a:lnTo>
                  <a:pt x="114" y="48"/>
                </a:lnTo>
                <a:lnTo>
                  <a:pt x="102" y="50"/>
                </a:lnTo>
                <a:lnTo>
                  <a:pt x="92" y="52"/>
                </a:lnTo>
                <a:lnTo>
                  <a:pt x="83" y="56"/>
                </a:lnTo>
                <a:lnTo>
                  <a:pt x="76" y="63"/>
                </a:lnTo>
                <a:lnTo>
                  <a:pt x="70" y="72"/>
                </a:lnTo>
                <a:lnTo>
                  <a:pt x="67" y="83"/>
                </a:lnTo>
                <a:lnTo>
                  <a:pt x="65" y="98"/>
                </a:lnTo>
                <a:lnTo>
                  <a:pt x="64" y="116"/>
                </a:lnTo>
                <a:lnTo>
                  <a:pt x="65" y="135"/>
                </a:lnTo>
                <a:lnTo>
                  <a:pt x="67" y="150"/>
                </a:lnTo>
                <a:lnTo>
                  <a:pt x="70" y="162"/>
                </a:lnTo>
                <a:lnTo>
                  <a:pt x="76" y="172"/>
                </a:lnTo>
                <a:lnTo>
                  <a:pt x="83" y="178"/>
                </a:lnTo>
                <a:lnTo>
                  <a:pt x="93" y="183"/>
                </a:lnTo>
                <a:lnTo>
                  <a:pt x="103" y="185"/>
                </a:lnTo>
                <a:lnTo>
                  <a:pt x="116" y="186"/>
                </a:lnTo>
                <a:lnTo>
                  <a:pt x="129" y="185"/>
                </a:lnTo>
                <a:lnTo>
                  <a:pt x="139" y="183"/>
                </a:lnTo>
                <a:lnTo>
                  <a:pt x="148" y="178"/>
                </a:lnTo>
                <a:lnTo>
                  <a:pt x="154" y="172"/>
                </a:lnTo>
                <a:lnTo>
                  <a:pt x="159" y="162"/>
                </a:lnTo>
                <a:lnTo>
                  <a:pt x="162" y="152"/>
                </a:lnTo>
                <a:lnTo>
                  <a:pt x="164" y="137"/>
                </a:lnTo>
                <a:lnTo>
                  <a:pt x="165" y="119"/>
                </a:lnTo>
                <a:close/>
                <a:moveTo>
                  <a:pt x="0" y="119"/>
                </a:moveTo>
                <a:lnTo>
                  <a:pt x="0" y="119"/>
                </a:lnTo>
                <a:lnTo>
                  <a:pt x="0" y="102"/>
                </a:lnTo>
                <a:lnTo>
                  <a:pt x="2" y="88"/>
                </a:lnTo>
                <a:lnTo>
                  <a:pt x="4" y="74"/>
                </a:lnTo>
                <a:lnTo>
                  <a:pt x="7" y="61"/>
                </a:lnTo>
                <a:lnTo>
                  <a:pt x="16" y="41"/>
                </a:lnTo>
                <a:lnTo>
                  <a:pt x="28" y="25"/>
                </a:lnTo>
                <a:lnTo>
                  <a:pt x="44" y="14"/>
                </a:lnTo>
                <a:lnTo>
                  <a:pt x="64" y="5"/>
                </a:lnTo>
                <a:lnTo>
                  <a:pt x="87" y="1"/>
                </a:lnTo>
                <a:lnTo>
                  <a:pt x="116" y="0"/>
                </a:lnTo>
                <a:lnTo>
                  <a:pt x="143" y="1"/>
                </a:lnTo>
                <a:lnTo>
                  <a:pt x="167" y="5"/>
                </a:lnTo>
                <a:lnTo>
                  <a:pt x="186" y="13"/>
                </a:lnTo>
                <a:lnTo>
                  <a:pt x="201" y="24"/>
                </a:lnTo>
                <a:lnTo>
                  <a:pt x="214" y="40"/>
                </a:lnTo>
                <a:lnTo>
                  <a:pt x="223" y="60"/>
                </a:lnTo>
                <a:lnTo>
                  <a:pt x="225" y="72"/>
                </a:lnTo>
                <a:lnTo>
                  <a:pt x="227" y="85"/>
                </a:lnTo>
                <a:lnTo>
                  <a:pt x="229" y="100"/>
                </a:lnTo>
                <a:lnTo>
                  <a:pt x="229" y="116"/>
                </a:lnTo>
                <a:lnTo>
                  <a:pt x="229" y="133"/>
                </a:lnTo>
                <a:lnTo>
                  <a:pt x="227" y="148"/>
                </a:lnTo>
                <a:lnTo>
                  <a:pt x="225" y="161"/>
                </a:lnTo>
                <a:lnTo>
                  <a:pt x="223" y="174"/>
                </a:lnTo>
                <a:lnTo>
                  <a:pt x="214" y="194"/>
                </a:lnTo>
                <a:lnTo>
                  <a:pt x="201" y="211"/>
                </a:lnTo>
                <a:lnTo>
                  <a:pt x="186" y="222"/>
                </a:lnTo>
                <a:lnTo>
                  <a:pt x="165" y="230"/>
                </a:lnTo>
                <a:lnTo>
                  <a:pt x="142" y="234"/>
                </a:lnTo>
                <a:lnTo>
                  <a:pt x="114" y="235"/>
                </a:lnTo>
                <a:lnTo>
                  <a:pt x="86" y="234"/>
                </a:lnTo>
                <a:lnTo>
                  <a:pt x="63" y="230"/>
                </a:lnTo>
                <a:lnTo>
                  <a:pt x="43" y="223"/>
                </a:lnTo>
                <a:lnTo>
                  <a:pt x="27" y="211"/>
                </a:lnTo>
                <a:lnTo>
                  <a:pt x="16" y="195"/>
                </a:lnTo>
                <a:lnTo>
                  <a:pt x="6" y="175"/>
                </a:lnTo>
                <a:lnTo>
                  <a:pt x="4" y="164"/>
                </a:lnTo>
                <a:lnTo>
                  <a:pt x="2" y="150"/>
                </a:lnTo>
                <a:lnTo>
                  <a:pt x="0" y="135"/>
                </a:lnTo>
                <a:lnTo>
                  <a:pt x="0" y="119"/>
                </a:lnTo>
                <a:close/>
              </a:path>
            </a:pathLst>
          </a:custGeom>
          <a:solidFill>
            <a:srgbClr val="000000"/>
          </a:solidFill>
          <a:ln w="9525">
            <a:noFill/>
            <a:round/>
            <a:headEnd/>
            <a:tailEnd/>
          </a:ln>
        </p:spPr>
        <p:txBody>
          <a:bodyPr/>
          <a:lstStyle/>
          <a:p>
            <a:endParaRPr lang="uk-UA"/>
          </a:p>
        </p:txBody>
      </p:sp>
      <p:sp>
        <p:nvSpPr>
          <p:cNvPr id="55356" name="Freeform 263"/>
          <p:cNvSpPr>
            <a:spLocks noEditPoints="1"/>
          </p:cNvSpPr>
          <p:nvPr/>
        </p:nvSpPr>
        <p:spPr bwMode="auto">
          <a:xfrm>
            <a:off x="6489700" y="2560638"/>
            <a:ext cx="52388" cy="53975"/>
          </a:xfrm>
          <a:custGeom>
            <a:avLst/>
            <a:gdLst>
              <a:gd name="T0" fmla="*/ 2147483647 w 230"/>
              <a:gd name="T1" fmla="*/ 2147483647 h 235"/>
              <a:gd name="T2" fmla="*/ 2147483647 w 230"/>
              <a:gd name="T3" fmla="*/ 2147483647 h 235"/>
              <a:gd name="T4" fmla="*/ 2147483647 w 230"/>
              <a:gd name="T5" fmla="*/ 2147483647 h 235"/>
              <a:gd name="T6" fmla="*/ 2147483647 w 230"/>
              <a:gd name="T7" fmla="*/ 2147483647 h 235"/>
              <a:gd name="T8" fmla="*/ 2147483647 w 230"/>
              <a:gd name="T9" fmla="*/ 2147483647 h 235"/>
              <a:gd name="T10" fmla="*/ 2147483647 w 230"/>
              <a:gd name="T11" fmla="*/ 2147483647 h 235"/>
              <a:gd name="T12" fmla="*/ 2147483647 w 230"/>
              <a:gd name="T13" fmla="*/ 2147483647 h 235"/>
              <a:gd name="T14" fmla="*/ 2147483647 w 230"/>
              <a:gd name="T15" fmla="*/ 2147483647 h 235"/>
              <a:gd name="T16" fmla="*/ 2147483647 w 230"/>
              <a:gd name="T17" fmla="*/ 2147483647 h 235"/>
              <a:gd name="T18" fmla="*/ 2147483647 w 230"/>
              <a:gd name="T19" fmla="*/ 2147483647 h 235"/>
              <a:gd name="T20" fmla="*/ 2147483647 w 230"/>
              <a:gd name="T21" fmla="*/ 2147483647 h 235"/>
              <a:gd name="T22" fmla="*/ 2147483647 w 230"/>
              <a:gd name="T23" fmla="*/ 2147483647 h 235"/>
              <a:gd name="T24" fmla="*/ 2147483647 w 230"/>
              <a:gd name="T25" fmla="*/ 2147483647 h 235"/>
              <a:gd name="T26" fmla="*/ 2147483647 w 230"/>
              <a:gd name="T27" fmla="*/ 2147483647 h 235"/>
              <a:gd name="T28" fmla="*/ 2147483647 w 230"/>
              <a:gd name="T29" fmla="*/ 2147483647 h 235"/>
              <a:gd name="T30" fmla="*/ 2147483647 w 230"/>
              <a:gd name="T31" fmla="*/ 2147483647 h 235"/>
              <a:gd name="T32" fmla="*/ 2147483647 w 230"/>
              <a:gd name="T33" fmla="*/ 2147483647 h 235"/>
              <a:gd name="T34" fmla="*/ 2147483647 w 230"/>
              <a:gd name="T35" fmla="*/ 2147483647 h 235"/>
              <a:gd name="T36" fmla="*/ 0 w 230"/>
              <a:gd name="T37" fmla="*/ 2147483647 h 235"/>
              <a:gd name="T38" fmla="*/ 0 w 230"/>
              <a:gd name="T39" fmla="*/ 2147483647 h 235"/>
              <a:gd name="T40" fmla="*/ 2147483647 w 230"/>
              <a:gd name="T41" fmla="*/ 2147483647 h 235"/>
              <a:gd name="T42" fmla="*/ 2147483647 w 230"/>
              <a:gd name="T43" fmla="*/ 2147483647 h 235"/>
              <a:gd name="T44" fmla="*/ 2147483647 w 230"/>
              <a:gd name="T45" fmla="*/ 2147483647 h 235"/>
              <a:gd name="T46" fmla="*/ 2147483647 w 230"/>
              <a:gd name="T47" fmla="*/ 2147483647 h 235"/>
              <a:gd name="T48" fmla="*/ 2147483647 w 230"/>
              <a:gd name="T49" fmla="*/ 2147483647 h 235"/>
              <a:gd name="T50" fmla="*/ 2147483647 w 230"/>
              <a:gd name="T51" fmla="*/ 2147483647 h 235"/>
              <a:gd name="T52" fmla="*/ 2147483647 w 230"/>
              <a:gd name="T53" fmla="*/ 2147483647 h 235"/>
              <a:gd name="T54" fmla="*/ 2147483647 w 230"/>
              <a:gd name="T55" fmla="*/ 2147483647 h 235"/>
              <a:gd name="T56" fmla="*/ 2147483647 w 230"/>
              <a:gd name="T57" fmla="*/ 2147483647 h 235"/>
              <a:gd name="T58" fmla="*/ 2147483647 w 230"/>
              <a:gd name="T59" fmla="*/ 2147483647 h 235"/>
              <a:gd name="T60" fmla="*/ 2147483647 w 230"/>
              <a:gd name="T61" fmla="*/ 2147483647 h 235"/>
              <a:gd name="T62" fmla="*/ 2147483647 w 230"/>
              <a:gd name="T63" fmla="*/ 2147483647 h 235"/>
              <a:gd name="T64" fmla="*/ 2147483647 w 230"/>
              <a:gd name="T65" fmla="*/ 2147483647 h 235"/>
              <a:gd name="T66" fmla="*/ 2147483647 w 230"/>
              <a:gd name="T67" fmla="*/ 2147483647 h 235"/>
              <a:gd name="T68" fmla="*/ 2147483647 w 230"/>
              <a:gd name="T69" fmla="*/ 2147483647 h 235"/>
              <a:gd name="T70" fmla="*/ 2147483647 w 230"/>
              <a:gd name="T71" fmla="*/ 2147483647 h 235"/>
              <a:gd name="T72" fmla="*/ 2147483647 w 230"/>
              <a:gd name="T73" fmla="*/ 2147483647 h 235"/>
              <a:gd name="T74" fmla="*/ 2147483647 w 230"/>
              <a:gd name="T75" fmla="*/ 2147483647 h 235"/>
              <a:gd name="T76" fmla="*/ 0 w 230"/>
              <a:gd name="T77" fmla="*/ 2147483647 h 2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0"/>
              <a:gd name="T118" fmla="*/ 0 h 235"/>
              <a:gd name="T119" fmla="*/ 230 w 230"/>
              <a:gd name="T120" fmla="*/ 235 h 2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0" h="235">
                <a:moveTo>
                  <a:pt x="165" y="119"/>
                </a:moveTo>
                <a:lnTo>
                  <a:pt x="165" y="119"/>
                </a:lnTo>
                <a:lnTo>
                  <a:pt x="164" y="100"/>
                </a:lnTo>
                <a:lnTo>
                  <a:pt x="162" y="85"/>
                </a:lnTo>
                <a:lnTo>
                  <a:pt x="159" y="73"/>
                </a:lnTo>
                <a:lnTo>
                  <a:pt x="154" y="63"/>
                </a:lnTo>
                <a:lnTo>
                  <a:pt x="146" y="56"/>
                </a:lnTo>
                <a:lnTo>
                  <a:pt x="138" y="52"/>
                </a:lnTo>
                <a:lnTo>
                  <a:pt x="127" y="50"/>
                </a:lnTo>
                <a:lnTo>
                  <a:pt x="116" y="48"/>
                </a:lnTo>
                <a:lnTo>
                  <a:pt x="103" y="50"/>
                </a:lnTo>
                <a:lnTo>
                  <a:pt x="92" y="52"/>
                </a:lnTo>
                <a:lnTo>
                  <a:pt x="82" y="56"/>
                </a:lnTo>
                <a:lnTo>
                  <a:pt x="76" y="63"/>
                </a:lnTo>
                <a:lnTo>
                  <a:pt x="69" y="72"/>
                </a:lnTo>
                <a:lnTo>
                  <a:pt x="66" y="83"/>
                </a:lnTo>
                <a:lnTo>
                  <a:pt x="64" y="98"/>
                </a:lnTo>
                <a:lnTo>
                  <a:pt x="63" y="116"/>
                </a:lnTo>
                <a:lnTo>
                  <a:pt x="64" y="135"/>
                </a:lnTo>
                <a:lnTo>
                  <a:pt x="66" y="150"/>
                </a:lnTo>
                <a:lnTo>
                  <a:pt x="69" y="162"/>
                </a:lnTo>
                <a:lnTo>
                  <a:pt x="76" y="172"/>
                </a:lnTo>
                <a:lnTo>
                  <a:pt x="82" y="178"/>
                </a:lnTo>
                <a:lnTo>
                  <a:pt x="92" y="183"/>
                </a:lnTo>
                <a:lnTo>
                  <a:pt x="103" y="185"/>
                </a:lnTo>
                <a:lnTo>
                  <a:pt x="116" y="186"/>
                </a:lnTo>
                <a:lnTo>
                  <a:pt x="129" y="185"/>
                </a:lnTo>
                <a:lnTo>
                  <a:pt x="139" y="183"/>
                </a:lnTo>
                <a:lnTo>
                  <a:pt x="148" y="178"/>
                </a:lnTo>
                <a:lnTo>
                  <a:pt x="154" y="172"/>
                </a:lnTo>
                <a:lnTo>
                  <a:pt x="159" y="162"/>
                </a:lnTo>
                <a:lnTo>
                  <a:pt x="162" y="152"/>
                </a:lnTo>
                <a:lnTo>
                  <a:pt x="164" y="137"/>
                </a:lnTo>
                <a:lnTo>
                  <a:pt x="165" y="119"/>
                </a:lnTo>
                <a:close/>
                <a:moveTo>
                  <a:pt x="0" y="119"/>
                </a:moveTo>
                <a:lnTo>
                  <a:pt x="0" y="119"/>
                </a:lnTo>
                <a:lnTo>
                  <a:pt x="0" y="102"/>
                </a:lnTo>
                <a:lnTo>
                  <a:pt x="2" y="88"/>
                </a:lnTo>
                <a:lnTo>
                  <a:pt x="4" y="74"/>
                </a:lnTo>
                <a:lnTo>
                  <a:pt x="7" y="61"/>
                </a:lnTo>
                <a:lnTo>
                  <a:pt x="16" y="41"/>
                </a:lnTo>
                <a:lnTo>
                  <a:pt x="28" y="25"/>
                </a:lnTo>
                <a:lnTo>
                  <a:pt x="44" y="14"/>
                </a:lnTo>
                <a:lnTo>
                  <a:pt x="64" y="5"/>
                </a:lnTo>
                <a:lnTo>
                  <a:pt x="88" y="1"/>
                </a:lnTo>
                <a:lnTo>
                  <a:pt x="116" y="0"/>
                </a:lnTo>
                <a:lnTo>
                  <a:pt x="143" y="1"/>
                </a:lnTo>
                <a:lnTo>
                  <a:pt x="168" y="5"/>
                </a:lnTo>
                <a:lnTo>
                  <a:pt x="187" y="13"/>
                </a:lnTo>
                <a:lnTo>
                  <a:pt x="202" y="24"/>
                </a:lnTo>
                <a:lnTo>
                  <a:pt x="215" y="40"/>
                </a:lnTo>
                <a:lnTo>
                  <a:pt x="224" y="60"/>
                </a:lnTo>
                <a:lnTo>
                  <a:pt x="226" y="72"/>
                </a:lnTo>
                <a:lnTo>
                  <a:pt x="228" y="85"/>
                </a:lnTo>
                <a:lnTo>
                  <a:pt x="230" y="100"/>
                </a:lnTo>
                <a:lnTo>
                  <a:pt x="230" y="116"/>
                </a:lnTo>
                <a:lnTo>
                  <a:pt x="230" y="133"/>
                </a:lnTo>
                <a:lnTo>
                  <a:pt x="228" y="148"/>
                </a:lnTo>
                <a:lnTo>
                  <a:pt x="226" y="161"/>
                </a:lnTo>
                <a:lnTo>
                  <a:pt x="224" y="174"/>
                </a:lnTo>
                <a:lnTo>
                  <a:pt x="214" y="194"/>
                </a:lnTo>
                <a:lnTo>
                  <a:pt x="202" y="211"/>
                </a:lnTo>
                <a:lnTo>
                  <a:pt x="187" y="222"/>
                </a:lnTo>
                <a:lnTo>
                  <a:pt x="167" y="230"/>
                </a:lnTo>
                <a:lnTo>
                  <a:pt x="143" y="234"/>
                </a:lnTo>
                <a:lnTo>
                  <a:pt x="116" y="235"/>
                </a:lnTo>
                <a:lnTo>
                  <a:pt x="87" y="234"/>
                </a:lnTo>
                <a:lnTo>
                  <a:pt x="63" y="230"/>
                </a:lnTo>
                <a:lnTo>
                  <a:pt x="43" y="223"/>
                </a:lnTo>
                <a:lnTo>
                  <a:pt x="27" y="211"/>
                </a:lnTo>
                <a:lnTo>
                  <a:pt x="16" y="195"/>
                </a:lnTo>
                <a:lnTo>
                  <a:pt x="6" y="175"/>
                </a:lnTo>
                <a:lnTo>
                  <a:pt x="4" y="164"/>
                </a:lnTo>
                <a:lnTo>
                  <a:pt x="2" y="150"/>
                </a:lnTo>
                <a:lnTo>
                  <a:pt x="0" y="135"/>
                </a:lnTo>
                <a:lnTo>
                  <a:pt x="0" y="119"/>
                </a:lnTo>
                <a:close/>
              </a:path>
            </a:pathLst>
          </a:custGeom>
          <a:solidFill>
            <a:srgbClr val="000000"/>
          </a:solidFill>
          <a:ln w="9525">
            <a:noFill/>
            <a:round/>
            <a:headEnd/>
            <a:tailEnd/>
          </a:ln>
        </p:spPr>
        <p:txBody>
          <a:bodyPr/>
          <a:lstStyle/>
          <a:p>
            <a:endParaRPr lang="uk-UA"/>
          </a:p>
        </p:txBody>
      </p:sp>
      <p:sp>
        <p:nvSpPr>
          <p:cNvPr id="55357" name="Freeform 264"/>
          <p:cNvSpPr>
            <a:spLocks/>
          </p:cNvSpPr>
          <p:nvPr/>
        </p:nvSpPr>
        <p:spPr bwMode="auto">
          <a:xfrm>
            <a:off x="6556375" y="2562225"/>
            <a:ext cx="49213" cy="52388"/>
          </a:xfrm>
          <a:custGeom>
            <a:avLst/>
            <a:gdLst>
              <a:gd name="T0" fmla="*/ 0 w 213"/>
              <a:gd name="T1" fmla="*/ 2147483647 h 231"/>
              <a:gd name="T2" fmla="*/ 0 w 213"/>
              <a:gd name="T3" fmla="*/ 2147483647 h 231"/>
              <a:gd name="T4" fmla="*/ 0 w 213"/>
              <a:gd name="T5" fmla="*/ 2147483647 h 231"/>
              <a:gd name="T6" fmla="*/ 2147483647 w 213"/>
              <a:gd name="T7" fmla="*/ 2147483647 h 231"/>
              <a:gd name="T8" fmla="*/ 2147483647 w 213"/>
              <a:gd name="T9" fmla="*/ 2147483647 h 231"/>
              <a:gd name="T10" fmla="*/ 2147483647 w 213"/>
              <a:gd name="T11" fmla="*/ 2147483647 h 231"/>
              <a:gd name="T12" fmla="*/ 2147483647 w 213"/>
              <a:gd name="T13" fmla="*/ 2147483647 h 231"/>
              <a:gd name="T14" fmla="*/ 2147483647 w 213"/>
              <a:gd name="T15" fmla="*/ 2147483647 h 231"/>
              <a:gd name="T16" fmla="*/ 2147483647 w 213"/>
              <a:gd name="T17" fmla="*/ 2147483647 h 231"/>
              <a:gd name="T18" fmla="*/ 2147483647 w 213"/>
              <a:gd name="T19" fmla="*/ 2147483647 h 231"/>
              <a:gd name="T20" fmla="*/ 2147483647 w 213"/>
              <a:gd name="T21" fmla="*/ 2147483647 h 231"/>
              <a:gd name="T22" fmla="*/ 2147483647 w 213"/>
              <a:gd name="T23" fmla="*/ 2147483647 h 231"/>
              <a:gd name="T24" fmla="*/ 2147483647 w 213"/>
              <a:gd name="T25" fmla="*/ 0 h 231"/>
              <a:gd name="T26" fmla="*/ 2147483647 w 213"/>
              <a:gd name="T27" fmla="*/ 2147483647 h 231"/>
              <a:gd name="T28" fmla="*/ 2147483647 w 213"/>
              <a:gd name="T29" fmla="*/ 2147483647 h 231"/>
              <a:gd name="T30" fmla="*/ 2147483647 w 213"/>
              <a:gd name="T31" fmla="*/ 2147483647 h 231"/>
              <a:gd name="T32" fmla="*/ 2147483647 w 213"/>
              <a:gd name="T33" fmla="*/ 2147483647 h 231"/>
              <a:gd name="T34" fmla="*/ 2147483647 w 213"/>
              <a:gd name="T35" fmla="*/ 2147483647 h 231"/>
              <a:gd name="T36" fmla="*/ 2147483647 w 213"/>
              <a:gd name="T37" fmla="*/ 2147483647 h 231"/>
              <a:gd name="T38" fmla="*/ 2147483647 w 213"/>
              <a:gd name="T39" fmla="*/ 2147483647 h 231"/>
              <a:gd name="T40" fmla="*/ 2147483647 w 213"/>
              <a:gd name="T41" fmla="*/ 2147483647 h 231"/>
              <a:gd name="T42" fmla="*/ 2147483647 w 213"/>
              <a:gd name="T43" fmla="*/ 2147483647 h 231"/>
              <a:gd name="T44" fmla="*/ 2147483647 w 213"/>
              <a:gd name="T45" fmla="*/ 2147483647 h 231"/>
              <a:gd name="T46" fmla="*/ 2147483647 w 213"/>
              <a:gd name="T47" fmla="*/ 2147483647 h 231"/>
              <a:gd name="T48" fmla="*/ 2147483647 w 213"/>
              <a:gd name="T49" fmla="*/ 2147483647 h 231"/>
              <a:gd name="T50" fmla="*/ 2147483647 w 213"/>
              <a:gd name="T51" fmla="*/ 2147483647 h 231"/>
              <a:gd name="T52" fmla="*/ 2147483647 w 213"/>
              <a:gd name="T53" fmla="*/ 2147483647 h 231"/>
              <a:gd name="T54" fmla="*/ 2147483647 w 213"/>
              <a:gd name="T55" fmla="*/ 2147483647 h 231"/>
              <a:gd name="T56" fmla="*/ 2147483647 w 213"/>
              <a:gd name="T57" fmla="*/ 2147483647 h 231"/>
              <a:gd name="T58" fmla="*/ 2147483647 w 213"/>
              <a:gd name="T59" fmla="*/ 2147483647 h 231"/>
              <a:gd name="T60" fmla="*/ 2147483647 w 213"/>
              <a:gd name="T61" fmla="*/ 2147483647 h 231"/>
              <a:gd name="T62" fmla="*/ 2147483647 w 213"/>
              <a:gd name="T63" fmla="*/ 2147483647 h 231"/>
              <a:gd name="T64" fmla="*/ 2147483647 w 213"/>
              <a:gd name="T65" fmla="*/ 2147483647 h 231"/>
              <a:gd name="T66" fmla="*/ 2147483647 w 213"/>
              <a:gd name="T67" fmla="*/ 2147483647 h 231"/>
              <a:gd name="T68" fmla="*/ 2147483647 w 213"/>
              <a:gd name="T69" fmla="*/ 2147483647 h 231"/>
              <a:gd name="T70" fmla="*/ 2147483647 w 213"/>
              <a:gd name="T71" fmla="*/ 2147483647 h 231"/>
              <a:gd name="T72" fmla="*/ 2147483647 w 213"/>
              <a:gd name="T73" fmla="*/ 2147483647 h 231"/>
              <a:gd name="T74" fmla="*/ 2147483647 w 213"/>
              <a:gd name="T75" fmla="*/ 2147483647 h 231"/>
              <a:gd name="T76" fmla="*/ 2147483647 w 213"/>
              <a:gd name="T77" fmla="*/ 2147483647 h 231"/>
              <a:gd name="T78" fmla="*/ 2147483647 w 213"/>
              <a:gd name="T79" fmla="*/ 2147483647 h 231"/>
              <a:gd name="T80" fmla="*/ 2147483647 w 213"/>
              <a:gd name="T81" fmla="*/ 2147483647 h 231"/>
              <a:gd name="T82" fmla="*/ 2147483647 w 213"/>
              <a:gd name="T83" fmla="*/ 2147483647 h 231"/>
              <a:gd name="T84" fmla="*/ 2147483647 w 213"/>
              <a:gd name="T85" fmla="*/ 2147483647 h 231"/>
              <a:gd name="T86" fmla="*/ 2147483647 w 213"/>
              <a:gd name="T87" fmla="*/ 2147483647 h 231"/>
              <a:gd name="T88" fmla="*/ 2147483647 w 213"/>
              <a:gd name="T89" fmla="*/ 2147483647 h 231"/>
              <a:gd name="T90" fmla="*/ 2147483647 w 213"/>
              <a:gd name="T91" fmla="*/ 2147483647 h 231"/>
              <a:gd name="T92" fmla="*/ 2147483647 w 213"/>
              <a:gd name="T93" fmla="*/ 2147483647 h 231"/>
              <a:gd name="T94" fmla="*/ 2147483647 w 213"/>
              <a:gd name="T95" fmla="*/ 2147483647 h 231"/>
              <a:gd name="T96" fmla="*/ 0 w 213"/>
              <a:gd name="T97" fmla="*/ 2147483647 h 231"/>
              <a:gd name="T98" fmla="*/ 0 w 213"/>
              <a:gd name="T99" fmla="*/ 2147483647 h 2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3"/>
              <a:gd name="T151" fmla="*/ 0 h 231"/>
              <a:gd name="T152" fmla="*/ 213 w 213"/>
              <a:gd name="T153" fmla="*/ 231 h 2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3" h="231">
                <a:moveTo>
                  <a:pt x="0" y="6"/>
                </a:moveTo>
                <a:lnTo>
                  <a:pt x="0" y="6"/>
                </a:lnTo>
                <a:lnTo>
                  <a:pt x="57" y="6"/>
                </a:lnTo>
                <a:lnTo>
                  <a:pt x="63" y="28"/>
                </a:lnTo>
                <a:lnTo>
                  <a:pt x="69" y="25"/>
                </a:lnTo>
                <a:lnTo>
                  <a:pt x="77" y="20"/>
                </a:lnTo>
                <a:lnTo>
                  <a:pt x="88" y="16"/>
                </a:lnTo>
                <a:lnTo>
                  <a:pt x="100" y="12"/>
                </a:lnTo>
                <a:lnTo>
                  <a:pt x="126" y="3"/>
                </a:lnTo>
                <a:lnTo>
                  <a:pt x="140" y="1"/>
                </a:lnTo>
                <a:lnTo>
                  <a:pt x="152" y="0"/>
                </a:lnTo>
                <a:lnTo>
                  <a:pt x="166" y="1"/>
                </a:lnTo>
                <a:lnTo>
                  <a:pt x="179" y="3"/>
                </a:lnTo>
                <a:lnTo>
                  <a:pt x="189" y="8"/>
                </a:lnTo>
                <a:lnTo>
                  <a:pt x="198" y="15"/>
                </a:lnTo>
                <a:lnTo>
                  <a:pt x="204" y="22"/>
                </a:lnTo>
                <a:lnTo>
                  <a:pt x="208" y="33"/>
                </a:lnTo>
                <a:lnTo>
                  <a:pt x="211" y="44"/>
                </a:lnTo>
                <a:lnTo>
                  <a:pt x="213" y="58"/>
                </a:lnTo>
                <a:lnTo>
                  <a:pt x="213" y="231"/>
                </a:lnTo>
                <a:lnTo>
                  <a:pt x="149" y="231"/>
                </a:lnTo>
                <a:lnTo>
                  <a:pt x="149" y="229"/>
                </a:lnTo>
                <a:lnTo>
                  <a:pt x="149" y="225"/>
                </a:lnTo>
                <a:lnTo>
                  <a:pt x="149" y="219"/>
                </a:lnTo>
                <a:lnTo>
                  <a:pt x="149" y="209"/>
                </a:lnTo>
                <a:lnTo>
                  <a:pt x="149" y="186"/>
                </a:lnTo>
                <a:lnTo>
                  <a:pt x="149" y="159"/>
                </a:lnTo>
                <a:lnTo>
                  <a:pt x="149" y="133"/>
                </a:lnTo>
                <a:lnTo>
                  <a:pt x="149" y="110"/>
                </a:lnTo>
                <a:lnTo>
                  <a:pt x="149" y="100"/>
                </a:lnTo>
                <a:lnTo>
                  <a:pt x="149" y="92"/>
                </a:lnTo>
                <a:lnTo>
                  <a:pt x="149" y="87"/>
                </a:lnTo>
                <a:lnTo>
                  <a:pt x="149" y="84"/>
                </a:lnTo>
                <a:lnTo>
                  <a:pt x="149" y="77"/>
                </a:lnTo>
                <a:lnTo>
                  <a:pt x="148" y="72"/>
                </a:lnTo>
                <a:lnTo>
                  <a:pt x="143" y="63"/>
                </a:lnTo>
                <a:lnTo>
                  <a:pt x="134" y="59"/>
                </a:lnTo>
                <a:lnTo>
                  <a:pt x="121" y="58"/>
                </a:lnTo>
                <a:lnTo>
                  <a:pt x="105" y="59"/>
                </a:lnTo>
                <a:lnTo>
                  <a:pt x="88" y="62"/>
                </a:lnTo>
                <a:lnTo>
                  <a:pt x="74" y="67"/>
                </a:lnTo>
                <a:lnTo>
                  <a:pt x="65" y="71"/>
                </a:lnTo>
                <a:lnTo>
                  <a:pt x="65" y="231"/>
                </a:lnTo>
                <a:lnTo>
                  <a:pt x="0" y="231"/>
                </a:lnTo>
                <a:lnTo>
                  <a:pt x="0" y="6"/>
                </a:lnTo>
                <a:close/>
              </a:path>
            </a:pathLst>
          </a:custGeom>
          <a:solidFill>
            <a:srgbClr val="000000"/>
          </a:solidFill>
          <a:ln w="9525">
            <a:noFill/>
            <a:round/>
            <a:headEnd/>
            <a:tailEnd/>
          </a:ln>
        </p:spPr>
        <p:txBody>
          <a:bodyPr/>
          <a:lstStyle/>
          <a:p>
            <a:endParaRPr lang="uk-UA"/>
          </a:p>
        </p:txBody>
      </p:sp>
      <p:sp>
        <p:nvSpPr>
          <p:cNvPr id="55358" name="Freeform 265"/>
          <p:cNvSpPr>
            <a:spLocks noEditPoints="1"/>
          </p:cNvSpPr>
          <p:nvPr/>
        </p:nvSpPr>
        <p:spPr bwMode="auto">
          <a:xfrm>
            <a:off x="6619875" y="2560638"/>
            <a:ext cx="46038" cy="53975"/>
          </a:xfrm>
          <a:custGeom>
            <a:avLst/>
            <a:gdLst>
              <a:gd name="T0" fmla="*/ 2147483647 w 204"/>
              <a:gd name="T1" fmla="*/ 2147483647 h 235"/>
              <a:gd name="T2" fmla="*/ 2147483647 w 204"/>
              <a:gd name="T3" fmla="*/ 2147483647 h 235"/>
              <a:gd name="T4" fmla="*/ 2147483647 w 204"/>
              <a:gd name="T5" fmla="*/ 2147483647 h 235"/>
              <a:gd name="T6" fmla="*/ 2147483647 w 204"/>
              <a:gd name="T7" fmla="*/ 2147483647 h 235"/>
              <a:gd name="T8" fmla="*/ 2147483647 w 204"/>
              <a:gd name="T9" fmla="*/ 2147483647 h 235"/>
              <a:gd name="T10" fmla="*/ 2147483647 w 204"/>
              <a:gd name="T11" fmla="*/ 2147483647 h 235"/>
              <a:gd name="T12" fmla="*/ 2147483647 w 204"/>
              <a:gd name="T13" fmla="*/ 2147483647 h 235"/>
              <a:gd name="T14" fmla="*/ 2147483647 w 204"/>
              <a:gd name="T15" fmla="*/ 2147483647 h 235"/>
              <a:gd name="T16" fmla="*/ 2147483647 w 204"/>
              <a:gd name="T17" fmla="*/ 2147483647 h 235"/>
              <a:gd name="T18" fmla="*/ 2147483647 w 204"/>
              <a:gd name="T19" fmla="*/ 2147483647 h 235"/>
              <a:gd name="T20" fmla="*/ 0 w 204"/>
              <a:gd name="T21" fmla="*/ 2147483647 h 235"/>
              <a:gd name="T22" fmla="*/ 0 w 204"/>
              <a:gd name="T23" fmla="*/ 2147483647 h 235"/>
              <a:gd name="T24" fmla="*/ 2147483647 w 204"/>
              <a:gd name="T25" fmla="*/ 2147483647 h 235"/>
              <a:gd name="T26" fmla="*/ 2147483647 w 204"/>
              <a:gd name="T27" fmla="*/ 2147483647 h 235"/>
              <a:gd name="T28" fmla="*/ 2147483647 w 204"/>
              <a:gd name="T29" fmla="*/ 2147483647 h 235"/>
              <a:gd name="T30" fmla="*/ 2147483647 w 204"/>
              <a:gd name="T31" fmla="*/ 2147483647 h 235"/>
              <a:gd name="T32" fmla="*/ 2147483647 w 204"/>
              <a:gd name="T33" fmla="*/ 2147483647 h 235"/>
              <a:gd name="T34" fmla="*/ 2147483647 w 204"/>
              <a:gd name="T35" fmla="*/ 2147483647 h 235"/>
              <a:gd name="T36" fmla="*/ 2147483647 w 204"/>
              <a:gd name="T37" fmla="*/ 2147483647 h 235"/>
              <a:gd name="T38" fmla="*/ 2147483647 w 204"/>
              <a:gd name="T39" fmla="*/ 2147483647 h 235"/>
              <a:gd name="T40" fmla="*/ 2147483647 w 204"/>
              <a:gd name="T41" fmla="*/ 2147483647 h 235"/>
              <a:gd name="T42" fmla="*/ 2147483647 w 204"/>
              <a:gd name="T43" fmla="*/ 2147483647 h 235"/>
              <a:gd name="T44" fmla="*/ 2147483647 w 204"/>
              <a:gd name="T45" fmla="*/ 2147483647 h 235"/>
              <a:gd name="T46" fmla="*/ 2147483647 w 204"/>
              <a:gd name="T47" fmla="*/ 2147483647 h 235"/>
              <a:gd name="T48" fmla="*/ 2147483647 w 204"/>
              <a:gd name="T49" fmla="*/ 2147483647 h 235"/>
              <a:gd name="T50" fmla="*/ 2147483647 w 204"/>
              <a:gd name="T51" fmla="*/ 2147483647 h 235"/>
              <a:gd name="T52" fmla="*/ 2147483647 w 204"/>
              <a:gd name="T53" fmla="*/ 2147483647 h 235"/>
              <a:gd name="T54" fmla="*/ 2147483647 w 204"/>
              <a:gd name="T55" fmla="*/ 2147483647 h 235"/>
              <a:gd name="T56" fmla="*/ 2147483647 w 204"/>
              <a:gd name="T57" fmla="*/ 2147483647 h 235"/>
              <a:gd name="T58" fmla="*/ 2147483647 w 204"/>
              <a:gd name="T59" fmla="*/ 2147483647 h 235"/>
              <a:gd name="T60" fmla="*/ 2147483647 w 204"/>
              <a:gd name="T61" fmla="*/ 2147483647 h 235"/>
              <a:gd name="T62" fmla="*/ 2147483647 w 204"/>
              <a:gd name="T63" fmla="*/ 2147483647 h 235"/>
              <a:gd name="T64" fmla="*/ 2147483647 w 204"/>
              <a:gd name="T65" fmla="*/ 2147483647 h 235"/>
              <a:gd name="T66" fmla="*/ 2147483647 w 204"/>
              <a:gd name="T67" fmla="*/ 2147483647 h 235"/>
              <a:gd name="T68" fmla="*/ 2147483647 w 204"/>
              <a:gd name="T69" fmla="*/ 2147483647 h 235"/>
              <a:gd name="T70" fmla="*/ 2147483647 w 204"/>
              <a:gd name="T71" fmla="*/ 2147483647 h 235"/>
              <a:gd name="T72" fmla="*/ 2147483647 w 204"/>
              <a:gd name="T73" fmla="*/ 2147483647 h 235"/>
              <a:gd name="T74" fmla="*/ 0 w 204"/>
              <a:gd name="T75" fmla="*/ 2147483647 h 2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4"/>
              <a:gd name="T115" fmla="*/ 0 h 235"/>
              <a:gd name="T116" fmla="*/ 204 w 204"/>
              <a:gd name="T117" fmla="*/ 235 h 2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4" h="235">
                <a:moveTo>
                  <a:pt x="144" y="93"/>
                </a:moveTo>
                <a:lnTo>
                  <a:pt x="144" y="93"/>
                </a:lnTo>
                <a:lnTo>
                  <a:pt x="142" y="80"/>
                </a:lnTo>
                <a:lnTo>
                  <a:pt x="141" y="70"/>
                </a:lnTo>
                <a:lnTo>
                  <a:pt x="138" y="61"/>
                </a:lnTo>
                <a:lnTo>
                  <a:pt x="134" y="56"/>
                </a:lnTo>
                <a:lnTo>
                  <a:pt x="128" y="51"/>
                </a:lnTo>
                <a:lnTo>
                  <a:pt x="120" y="48"/>
                </a:lnTo>
                <a:lnTo>
                  <a:pt x="112" y="46"/>
                </a:lnTo>
                <a:lnTo>
                  <a:pt x="101" y="46"/>
                </a:lnTo>
                <a:lnTo>
                  <a:pt x="85" y="48"/>
                </a:lnTo>
                <a:lnTo>
                  <a:pt x="80" y="51"/>
                </a:lnTo>
                <a:lnTo>
                  <a:pt x="75" y="56"/>
                </a:lnTo>
                <a:lnTo>
                  <a:pt x="71" y="61"/>
                </a:lnTo>
                <a:lnTo>
                  <a:pt x="68" y="70"/>
                </a:lnTo>
                <a:lnTo>
                  <a:pt x="65" y="80"/>
                </a:lnTo>
                <a:lnTo>
                  <a:pt x="64" y="93"/>
                </a:lnTo>
                <a:lnTo>
                  <a:pt x="144" y="93"/>
                </a:lnTo>
                <a:close/>
                <a:moveTo>
                  <a:pt x="0" y="119"/>
                </a:moveTo>
                <a:lnTo>
                  <a:pt x="0" y="119"/>
                </a:lnTo>
                <a:lnTo>
                  <a:pt x="0" y="102"/>
                </a:lnTo>
                <a:lnTo>
                  <a:pt x="2" y="86"/>
                </a:lnTo>
                <a:lnTo>
                  <a:pt x="4" y="72"/>
                </a:lnTo>
                <a:lnTo>
                  <a:pt x="7" y="60"/>
                </a:lnTo>
                <a:lnTo>
                  <a:pt x="12" y="48"/>
                </a:lnTo>
                <a:lnTo>
                  <a:pt x="17" y="39"/>
                </a:lnTo>
                <a:lnTo>
                  <a:pt x="29" y="23"/>
                </a:lnTo>
                <a:lnTo>
                  <a:pt x="44" y="11"/>
                </a:lnTo>
                <a:lnTo>
                  <a:pt x="61" y="5"/>
                </a:lnTo>
                <a:lnTo>
                  <a:pt x="80" y="1"/>
                </a:lnTo>
                <a:lnTo>
                  <a:pt x="101" y="0"/>
                </a:lnTo>
                <a:lnTo>
                  <a:pt x="126" y="1"/>
                </a:lnTo>
                <a:lnTo>
                  <a:pt x="147" y="5"/>
                </a:lnTo>
                <a:lnTo>
                  <a:pt x="165" y="11"/>
                </a:lnTo>
                <a:lnTo>
                  <a:pt x="178" y="22"/>
                </a:lnTo>
                <a:lnTo>
                  <a:pt x="190" y="36"/>
                </a:lnTo>
                <a:lnTo>
                  <a:pt x="197" y="54"/>
                </a:lnTo>
                <a:lnTo>
                  <a:pt x="203" y="76"/>
                </a:lnTo>
                <a:lnTo>
                  <a:pt x="204" y="103"/>
                </a:lnTo>
                <a:lnTo>
                  <a:pt x="204" y="110"/>
                </a:lnTo>
                <a:lnTo>
                  <a:pt x="204" y="119"/>
                </a:lnTo>
                <a:lnTo>
                  <a:pt x="204" y="127"/>
                </a:lnTo>
                <a:lnTo>
                  <a:pt x="204" y="130"/>
                </a:lnTo>
                <a:lnTo>
                  <a:pt x="204" y="131"/>
                </a:lnTo>
                <a:lnTo>
                  <a:pt x="64" y="131"/>
                </a:lnTo>
                <a:lnTo>
                  <a:pt x="65" y="145"/>
                </a:lnTo>
                <a:lnTo>
                  <a:pt x="68" y="156"/>
                </a:lnTo>
                <a:lnTo>
                  <a:pt x="72" y="165"/>
                </a:lnTo>
                <a:lnTo>
                  <a:pt x="77" y="172"/>
                </a:lnTo>
                <a:lnTo>
                  <a:pt x="84" y="176"/>
                </a:lnTo>
                <a:lnTo>
                  <a:pt x="94" y="179"/>
                </a:lnTo>
                <a:lnTo>
                  <a:pt x="104" y="182"/>
                </a:lnTo>
                <a:lnTo>
                  <a:pt x="117" y="182"/>
                </a:lnTo>
                <a:lnTo>
                  <a:pt x="152" y="179"/>
                </a:lnTo>
                <a:lnTo>
                  <a:pt x="169" y="177"/>
                </a:lnTo>
                <a:lnTo>
                  <a:pt x="186" y="174"/>
                </a:lnTo>
                <a:lnTo>
                  <a:pt x="193" y="227"/>
                </a:lnTo>
                <a:lnTo>
                  <a:pt x="177" y="231"/>
                </a:lnTo>
                <a:lnTo>
                  <a:pt x="157" y="233"/>
                </a:lnTo>
                <a:lnTo>
                  <a:pt x="137" y="235"/>
                </a:lnTo>
                <a:lnTo>
                  <a:pt x="119" y="235"/>
                </a:lnTo>
                <a:lnTo>
                  <a:pt x="90" y="234"/>
                </a:lnTo>
                <a:lnTo>
                  <a:pt x="65" y="230"/>
                </a:lnTo>
                <a:lnTo>
                  <a:pt x="45" y="223"/>
                </a:lnTo>
                <a:lnTo>
                  <a:pt x="28" y="212"/>
                </a:lnTo>
                <a:lnTo>
                  <a:pt x="16" y="196"/>
                </a:lnTo>
                <a:lnTo>
                  <a:pt x="7" y="176"/>
                </a:lnTo>
                <a:lnTo>
                  <a:pt x="4" y="164"/>
                </a:lnTo>
                <a:lnTo>
                  <a:pt x="2" y="151"/>
                </a:lnTo>
                <a:lnTo>
                  <a:pt x="0" y="136"/>
                </a:lnTo>
                <a:lnTo>
                  <a:pt x="0" y="119"/>
                </a:lnTo>
                <a:close/>
              </a:path>
            </a:pathLst>
          </a:custGeom>
          <a:solidFill>
            <a:srgbClr val="000000"/>
          </a:solidFill>
          <a:ln w="9525">
            <a:noFill/>
            <a:round/>
            <a:headEnd/>
            <a:tailEnd/>
          </a:ln>
        </p:spPr>
        <p:txBody>
          <a:bodyPr/>
          <a:lstStyle/>
          <a:p>
            <a:endParaRPr lang="uk-UA"/>
          </a:p>
        </p:txBody>
      </p:sp>
      <p:sp>
        <p:nvSpPr>
          <p:cNvPr id="55359" name="Freeform 266"/>
          <p:cNvSpPr>
            <a:spLocks/>
          </p:cNvSpPr>
          <p:nvPr/>
        </p:nvSpPr>
        <p:spPr bwMode="auto">
          <a:xfrm>
            <a:off x="6680200" y="2562225"/>
            <a:ext cx="33338" cy="52388"/>
          </a:xfrm>
          <a:custGeom>
            <a:avLst/>
            <a:gdLst>
              <a:gd name="T0" fmla="*/ 0 w 147"/>
              <a:gd name="T1" fmla="*/ 2147483647 h 231"/>
              <a:gd name="T2" fmla="*/ 0 w 147"/>
              <a:gd name="T3" fmla="*/ 2147483647 h 231"/>
              <a:gd name="T4" fmla="*/ 0 w 147"/>
              <a:gd name="T5" fmla="*/ 2147483647 h 231"/>
              <a:gd name="T6" fmla="*/ 2147483647 w 147"/>
              <a:gd name="T7" fmla="*/ 2147483647 h 231"/>
              <a:gd name="T8" fmla="*/ 2147483647 w 147"/>
              <a:gd name="T9" fmla="*/ 2147483647 h 231"/>
              <a:gd name="T10" fmla="*/ 2147483647 w 147"/>
              <a:gd name="T11" fmla="*/ 2147483647 h 231"/>
              <a:gd name="T12" fmla="*/ 2147483647 w 147"/>
              <a:gd name="T13" fmla="*/ 2147483647 h 231"/>
              <a:gd name="T14" fmla="*/ 2147483647 w 147"/>
              <a:gd name="T15" fmla="*/ 2147483647 h 231"/>
              <a:gd name="T16" fmla="*/ 2147483647 w 147"/>
              <a:gd name="T17" fmla="*/ 2147483647 h 231"/>
              <a:gd name="T18" fmla="*/ 2147483647 w 147"/>
              <a:gd name="T19" fmla="*/ 0 h 231"/>
              <a:gd name="T20" fmla="*/ 2147483647 w 147"/>
              <a:gd name="T21" fmla="*/ 2147483647 h 231"/>
              <a:gd name="T22" fmla="*/ 2147483647 w 147"/>
              <a:gd name="T23" fmla="*/ 2147483647 h 231"/>
              <a:gd name="T24" fmla="*/ 2147483647 w 147"/>
              <a:gd name="T25" fmla="*/ 2147483647 h 231"/>
              <a:gd name="T26" fmla="*/ 2147483647 w 147"/>
              <a:gd name="T27" fmla="*/ 2147483647 h 231"/>
              <a:gd name="T28" fmla="*/ 2147483647 w 147"/>
              <a:gd name="T29" fmla="*/ 2147483647 h 231"/>
              <a:gd name="T30" fmla="*/ 2147483647 w 147"/>
              <a:gd name="T31" fmla="*/ 2147483647 h 231"/>
              <a:gd name="T32" fmla="*/ 2147483647 w 147"/>
              <a:gd name="T33" fmla="*/ 2147483647 h 231"/>
              <a:gd name="T34" fmla="*/ 2147483647 w 147"/>
              <a:gd name="T35" fmla="*/ 2147483647 h 231"/>
              <a:gd name="T36" fmla="*/ 2147483647 w 147"/>
              <a:gd name="T37" fmla="*/ 2147483647 h 231"/>
              <a:gd name="T38" fmla="*/ 2147483647 w 147"/>
              <a:gd name="T39" fmla="*/ 2147483647 h 231"/>
              <a:gd name="T40" fmla="*/ 0 w 147"/>
              <a:gd name="T41" fmla="*/ 2147483647 h 231"/>
              <a:gd name="T42" fmla="*/ 0 w 147"/>
              <a:gd name="T43" fmla="*/ 2147483647 h 2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7"/>
              <a:gd name="T67" fmla="*/ 0 h 231"/>
              <a:gd name="T68" fmla="*/ 147 w 147"/>
              <a:gd name="T69" fmla="*/ 231 h 2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7" h="231">
                <a:moveTo>
                  <a:pt x="0" y="6"/>
                </a:moveTo>
                <a:lnTo>
                  <a:pt x="0" y="6"/>
                </a:lnTo>
                <a:lnTo>
                  <a:pt x="57" y="6"/>
                </a:lnTo>
                <a:lnTo>
                  <a:pt x="62" y="31"/>
                </a:lnTo>
                <a:lnTo>
                  <a:pt x="78" y="22"/>
                </a:lnTo>
                <a:lnTo>
                  <a:pt x="95" y="14"/>
                </a:lnTo>
                <a:lnTo>
                  <a:pt x="116" y="6"/>
                </a:lnTo>
                <a:lnTo>
                  <a:pt x="141" y="0"/>
                </a:lnTo>
                <a:lnTo>
                  <a:pt x="147" y="59"/>
                </a:lnTo>
                <a:lnTo>
                  <a:pt x="137" y="60"/>
                </a:lnTo>
                <a:lnTo>
                  <a:pt x="127" y="62"/>
                </a:lnTo>
                <a:lnTo>
                  <a:pt x="103" y="65"/>
                </a:lnTo>
                <a:lnTo>
                  <a:pt x="80" y="70"/>
                </a:lnTo>
                <a:lnTo>
                  <a:pt x="72" y="72"/>
                </a:lnTo>
                <a:lnTo>
                  <a:pt x="66" y="75"/>
                </a:lnTo>
                <a:lnTo>
                  <a:pt x="66" y="231"/>
                </a:lnTo>
                <a:lnTo>
                  <a:pt x="0" y="231"/>
                </a:lnTo>
                <a:lnTo>
                  <a:pt x="0" y="6"/>
                </a:lnTo>
                <a:close/>
              </a:path>
            </a:pathLst>
          </a:custGeom>
          <a:solidFill>
            <a:srgbClr val="000000"/>
          </a:solidFill>
          <a:ln w="9525">
            <a:noFill/>
            <a:round/>
            <a:headEnd/>
            <a:tailEnd/>
          </a:ln>
        </p:spPr>
        <p:txBody>
          <a:bodyPr/>
          <a:lstStyle/>
          <a:p>
            <a:endParaRPr lang="uk-UA"/>
          </a:p>
        </p:txBody>
      </p:sp>
      <p:sp>
        <p:nvSpPr>
          <p:cNvPr id="55360" name="Freeform 267"/>
          <p:cNvSpPr>
            <a:spLocks/>
          </p:cNvSpPr>
          <p:nvPr/>
        </p:nvSpPr>
        <p:spPr bwMode="auto">
          <a:xfrm>
            <a:off x="6754813" y="2563813"/>
            <a:ext cx="53975" cy="71437"/>
          </a:xfrm>
          <a:custGeom>
            <a:avLst/>
            <a:gdLst>
              <a:gd name="T0" fmla="*/ 0 w 236"/>
              <a:gd name="T1" fmla="*/ 0 h 318"/>
              <a:gd name="T2" fmla="*/ 0 w 236"/>
              <a:gd name="T3" fmla="*/ 0 h 318"/>
              <a:gd name="T4" fmla="*/ 0 w 236"/>
              <a:gd name="T5" fmla="*/ 0 h 318"/>
              <a:gd name="T6" fmla="*/ 2147483647 w 236"/>
              <a:gd name="T7" fmla="*/ 0 h 318"/>
              <a:gd name="T8" fmla="*/ 2147483647 w 236"/>
              <a:gd name="T9" fmla="*/ 0 h 318"/>
              <a:gd name="T10" fmla="*/ 2147483647 w 236"/>
              <a:gd name="T11" fmla="*/ 2147483647 h 318"/>
              <a:gd name="T12" fmla="*/ 2147483647 w 236"/>
              <a:gd name="T13" fmla="*/ 2147483647 h 318"/>
              <a:gd name="T14" fmla="*/ 2147483647 w 236"/>
              <a:gd name="T15" fmla="*/ 2147483647 h 318"/>
              <a:gd name="T16" fmla="*/ 2147483647 w 236"/>
              <a:gd name="T17" fmla="*/ 2147483647 h 318"/>
              <a:gd name="T18" fmla="*/ 2147483647 w 236"/>
              <a:gd name="T19" fmla="*/ 2147483647 h 318"/>
              <a:gd name="T20" fmla="*/ 2147483647 w 236"/>
              <a:gd name="T21" fmla="*/ 2147483647 h 318"/>
              <a:gd name="T22" fmla="*/ 2147483647 w 236"/>
              <a:gd name="T23" fmla="*/ 2147483647 h 318"/>
              <a:gd name="T24" fmla="*/ 2147483647 w 236"/>
              <a:gd name="T25" fmla="*/ 2147483647 h 318"/>
              <a:gd name="T26" fmla="*/ 2147483647 w 236"/>
              <a:gd name="T27" fmla="*/ 2147483647 h 318"/>
              <a:gd name="T28" fmla="*/ 2147483647 w 236"/>
              <a:gd name="T29" fmla="*/ 2147483647 h 318"/>
              <a:gd name="T30" fmla="*/ 2147483647 w 236"/>
              <a:gd name="T31" fmla="*/ 2147483647 h 318"/>
              <a:gd name="T32" fmla="*/ 2147483647 w 236"/>
              <a:gd name="T33" fmla="*/ 2147483647 h 318"/>
              <a:gd name="T34" fmla="*/ 2147483647 w 236"/>
              <a:gd name="T35" fmla="*/ 2147483647 h 318"/>
              <a:gd name="T36" fmla="*/ 2147483647 w 236"/>
              <a:gd name="T37" fmla="*/ 0 h 318"/>
              <a:gd name="T38" fmla="*/ 2147483647 w 236"/>
              <a:gd name="T39" fmla="*/ 0 h 318"/>
              <a:gd name="T40" fmla="*/ 2147483647 w 236"/>
              <a:gd name="T41" fmla="*/ 2147483647 h 318"/>
              <a:gd name="T42" fmla="*/ 2147483647 w 236"/>
              <a:gd name="T43" fmla="*/ 2147483647 h 318"/>
              <a:gd name="T44" fmla="*/ 2147483647 w 236"/>
              <a:gd name="T45" fmla="*/ 2147483647 h 318"/>
              <a:gd name="T46" fmla="*/ 2147483647 w 236"/>
              <a:gd name="T47" fmla="*/ 2147483647 h 318"/>
              <a:gd name="T48" fmla="*/ 2147483647 w 236"/>
              <a:gd name="T49" fmla="*/ 2147483647 h 318"/>
              <a:gd name="T50" fmla="*/ 2147483647 w 236"/>
              <a:gd name="T51" fmla="*/ 2147483647 h 318"/>
              <a:gd name="T52" fmla="*/ 2147483647 w 236"/>
              <a:gd name="T53" fmla="*/ 2147483647 h 318"/>
              <a:gd name="T54" fmla="*/ 2147483647 w 236"/>
              <a:gd name="T55" fmla="*/ 2147483647 h 318"/>
              <a:gd name="T56" fmla="*/ 2147483647 w 236"/>
              <a:gd name="T57" fmla="*/ 2147483647 h 318"/>
              <a:gd name="T58" fmla="*/ 2147483647 w 236"/>
              <a:gd name="T59" fmla="*/ 2147483647 h 318"/>
              <a:gd name="T60" fmla="*/ 2147483647 w 236"/>
              <a:gd name="T61" fmla="*/ 2147483647 h 318"/>
              <a:gd name="T62" fmla="*/ 2147483647 w 236"/>
              <a:gd name="T63" fmla="*/ 2147483647 h 318"/>
              <a:gd name="T64" fmla="*/ 2147483647 w 236"/>
              <a:gd name="T65" fmla="*/ 2147483647 h 318"/>
              <a:gd name="T66" fmla="*/ 2147483647 w 236"/>
              <a:gd name="T67" fmla="*/ 2147483647 h 318"/>
              <a:gd name="T68" fmla="*/ 2147483647 w 236"/>
              <a:gd name="T69" fmla="*/ 2147483647 h 318"/>
              <a:gd name="T70" fmla="*/ 2147483647 w 236"/>
              <a:gd name="T71" fmla="*/ 2147483647 h 318"/>
              <a:gd name="T72" fmla="*/ 2147483647 w 236"/>
              <a:gd name="T73" fmla="*/ 2147483647 h 318"/>
              <a:gd name="T74" fmla="*/ 0 w 236"/>
              <a:gd name="T75" fmla="*/ 0 h 3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6"/>
              <a:gd name="T115" fmla="*/ 0 h 318"/>
              <a:gd name="T116" fmla="*/ 236 w 236"/>
              <a:gd name="T117" fmla="*/ 318 h 3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6" h="318">
                <a:moveTo>
                  <a:pt x="0" y="0"/>
                </a:moveTo>
                <a:lnTo>
                  <a:pt x="0" y="0"/>
                </a:lnTo>
                <a:lnTo>
                  <a:pt x="65" y="0"/>
                </a:lnTo>
                <a:lnTo>
                  <a:pt x="66" y="1"/>
                </a:lnTo>
                <a:lnTo>
                  <a:pt x="67" y="7"/>
                </a:lnTo>
                <a:lnTo>
                  <a:pt x="70" y="13"/>
                </a:lnTo>
                <a:lnTo>
                  <a:pt x="74" y="22"/>
                </a:lnTo>
                <a:lnTo>
                  <a:pt x="83" y="45"/>
                </a:lnTo>
                <a:lnTo>
                  <a:pt x="94" y="71"/>
                </a:lnTo>
                <a:lnTo>
                  <a:pt x="103" y="97"/>
                </a:lnTo>
                <a:lnTo>
                  <a:pt x="113" y="120"/>
                </a:lnTo>
                <a:lnTo>
                  <a:pt x="116" y="129"/>
                </a:lnTo>
                <a:lnTo>
                  <a:pt x="119" y="137"/>
                </a:lnTo>
                <a:lnTo>
                  <a:pt x="120" y="142"/>
                </a:lnTo>
                <a:lnTo>
                  <a:pt x="121" y="144"/>
                </a:lnTo>
                <a:lnTo>
                  <a:pt x="175" y="0"/>
                </a:lnTo>
                <a:lnTo>
                  <a:pt x="236" y="0"/>
                </a:lnTo>
                <a:lnTo>
                  <a:pt x="110" y="318"/>
                </a:lnTo>
                <a:lnTo>
                  <a:pt x="47" y="318"/>
                </a:lnTo>
                <a:lnTo>
                  <a:pt x="85" y="219"/>
                </a:lnTo>
                <a:lnTo>
                  <a:pt x="84" y="217"/>
                </a:lnTo>
                <a:lnTo>
                  <a:pt x="82" y="209"/>
                </a:lnTo>
                <a:lnTo>
                  <a:pt x="78" y="199"/>
                </a:lnTo>
                <a:lnTo>
                  <a:pt x="71" y="185"/>
                </a:lnTo>
                <a:lnTo>
                  <a:pt x="65" y="168"/>
                </a:lnTo>
                <a:lnTo>
                  <a:pt x="58" y="150"/>
                </a:lnTo>
                <a:lnTo>
                  <a:pt x="43" y="110"/>
                </a:lnTo>
                <a:lnTo>
                  <a:pt x="27" y="69"/>
                </a:lnTo>
                <a:lnTo>
                  <a:pt x="20" y="51"/>
                </a:lnTo>
                <a:lnTo>
                  <a:pt x="13" y="34"/>
                </a:lnTo>
                <a:lnTo>
                  <a:pt x="7" y="20"/>
                </a:lnTo>
                <a:lnTo>
                  <a:pt x="3" y="10"/>
                </a:lnTo>
                <a:lnTo>
                  <a:pt x="1" y="2"/>
                </a:lnTo>
                <a:lnTo>
                  <a:pt x="0" y="0"/>
                </a:lnTo>
                <a:close/>
              </a:path>
            </a:pathLst>
          </a:custGeom>
          <a:solidFill>
            <a:srgbClr val="000000"/>
          </a:solidFill>
          <a:ln w="9525">
            <a:noFill/>
            <a:round/>
            <a:headEnd/>
            <a:tailEnd/>
          </a:ln>
        </p:spPr>
        <p:txBody>
          <a:bodyPr/>
          <a:lstStyle/>
          <a:p>
            <a:endParaRPr lang="uk-UA"/>
          </a:p>
        </p:txBody>
      </p:sp>
      <p:sp>
        <p:nvSpPr>
          <p:cNvPr id="55361" name="Freeform 268"/>
          <p:cNvSpPr>
            <a:spLocks noEditPoints="1"/>
          </p:cNvSpPr>
          <p:nvPr/>
        </p:nvSpPr>
        <p:spPr bwMode="auto">
          <a:xfrm>
            <a:off x="6816725" y="2560638"/>
            <a:ext cx="52388" cy="53975"/>
          </a:xfrm>
          <a:custGeom>
            <a:avLst/>
            <a:gdLst>
              <a:gd name="T0" fmla="*/ 2147483647 w 231"/>
              <a:gd name="T1" fmla="*/ 2147483647 h 235"/>
              <a:gd name="T2" fmla="*/ 2147483647 w 231"/>
              <a:gd name="T3" fmla="*/ 2147483647 h 235"/>
              <a:gd name="T4" fmla="*/ 2147483647 w 231"/>
              <a:gd name="T5" fmla="*/ 2147483647 h 235"/>
              <a:gd name="T6" fmla="*/ 2147483647 w 231"/>
              <a:gd name="T7" fmla="*/ 2147483647 h 235"/>
              <a:gd name="T8" fmla="*/ 2147483647 w 231"/>
              <a:gd name="T9" fmla="*/ 2147483647 h 235"/>
              <a:gd name="T10" fmla="*/ 2147483647 w 231"/>
              <a:gd name="T11" fmla="*/ 2147483647 h 235"/>
              <a:gd name="T12" fmla="*/ 2147483647 w 231"/>
              <a:gd name="T13" fmla="*/ 2147483647 h 235"/>
              <a:gd name="T14" fmla="*/ 2147483647 w 231"/>
              <a:gd name="T15" fmla="*/ 2147483647 h 235"/>
              <a:gd name="T16" fmla="*/ 2147483647 w 231"/>
              <a:gd name="T17" fmla="*/ 2147483647 h 235"/>
              <a:gd name="T18" fmla="*/ 2147483647 w 231"/>
              <a:gd name="T19" fmla="*/ 2147483647 h 235"/>
              <a:gd name="T20" fmla="*/ 2147483647 w 231"/>
              <a:gd name="T21" fmla="*/ 2147483647 h 235"/>
              <a:gd name="T22" fmla="*/ 2147483647 w 231"/>
              <a:gd name="T23" fmla="*/ 2147483647 h 235"/>
              <a:gd name="T24" fmla="*/ 2147483647 w 231"/>
              <a:gd name="T25" fmla="*/ 2147483647 h 235"/>
              <a:gd name="T26" fmla="*/ 2147483647 w 231"/>
              <a:gd name="T27" fmla="*/ 2147483647 h 235"/>
              <a:gd name="T28" fmla="*/ 2147483647 w 231"/>
              <a:gd name="T29" fmla="*/ 2147483647 h 235"/>
              <a:gd name="T30" fmla="*/ 2147483647 w 231"/>
              <a:gd name="T31" fmla="*/ 2147483647 h 235"/>
              <a:gd name="T32" fmla="*/ 2147483647 w 231"/>
              <a:gd name="T33" fmla="*/ 2147483647 h 235"/>
              <a:gd name="T34" fmla="*/ 2147483647 w 231"/>
              <a:gd name="T35" fmla="*/ 2147483647 h 235"/>
              <a:gd name="T36" fmla="*/ 0 w 231"/>
              <a:gd name="T37" fmla="*/ 2147483647 h 235"/>
              <a:gd name="T38" fmla="*/ 0 w 231"/>
              <a:gd name="T39" fmla="*/ 2147483647 h 235"/>
              <a:gd name="T40" fmla="*/ 2147483647 w 231"/>
              <a:gd name="T41" fmla="*/ 2147483647 h 235"/>
              <a:gd name="T42" fmla="*/ 2147483647 w 231"/>
              <a:gd name="T43" fmla="*/ 2147483647 h 235"/>
              <a:gd name="T44" fmla="*/ 2147483647 w 231"/>
              <a:gd name="T45" fmla="*/ 2147483647 h 235"/>
              <a:gd name="T46" fmla="*/ 2147483647 w 231"/>
              <a:gd name="T47" fmla="*/ 2147483647 h 235"/>
              <a:gd name="T48" fmla="*/ 2147483647 w 231"/>
              <a:gd name="T49" fmla="*/ 2147483647 h 235"/>
              <a:gd name="T50" fmla="*/ 2147483647 w 231"/>
              <a:gd name="T51" fmla="*/ 2147483647 h 235"/>
              <a:gd name="T52" fmla="*/ 2147483647 w 231"/>
              <a:gd name="T53" fmla="*/ 2147483647 h 235"/>
              <a:gd name="T54" fmla="*/ 2147483647 w 231"/>
              <a:gd name="T55" fmla="*/ 2147483647 h 235"/>
              <a:gd name="T56" fmla="*/ 2147483647 w 231"/>
              <a:gd name="T57" fmla="*/ 2147483647 h 235"/>
              <a:gd name="T58" fmla="*/ 2147483647 w 231"/>
              <a:gd name="T59" fmla="*/ 2147483647 h 235"/>
              <a:gd name="T60" fmla="*/ 2147483647 w 231"/>
              <a:gd name="T61" fmla="*/ 2147483647 h 235"/>
              <a:gd name="T62" fmla="*/ 2147483647 w 231"/>
              <a:gd name="T63" fmla="*/ 2147483647 h 235"/>
              <a:gd name="T64" fmla="*/ 2147483647 w 231"/>
              <a:gd name="T65" fmla="*/ 2147483647 h 235"/>
              <a:gd name="T66" fmla="*/ 2147483647 w 231"/>
              <a:gd name="T67" fmla="*/ 2147483647 h 235"/>
              <a:gd name="T68" fmla="*/ 2147483647 w 231"/>
              <a:gd name="T69" fmla="*/ 2147483647 h 235"/>
              <a:gd name="T70" fmla="*/ 2147483647 w 231"/>
              <a:gd name="T71" fmla="*/ 2147483647 h 235"/>
              <a:gd name="T72" fmla="*/ 2147483647 w 231"/>
              <a:gd name="T73" fmla="*/ 2147483647 h 235"/>
              <a:gd name="T74" fmla="*/ 2147483647 w 231"/>
              <a:gd name="T75" fmla="*/ 2147483647 h 235"/>
              <a:gd name="T76" fmla="*/ 0 w 231"/>
              <a:gd name="T77" fmla="*/ 2147483647 h 2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1"/>
              <a:gd name="T118" fmla="*/ 0 h 235"/>
              <a:gd name="T119" fmla="*/ 231 w 231"/>
              <a:gd name="T120" fmla="*/ 235 h 2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1" h="235">
                <a:moveTo>
                  <a:pt x="167" y="119"/>
                </a:moveTo>
                <a:lnTo>
                  <a:pt x="167" y="119"/>
                </a:lnTo>
                <a:lnTo>
                  <a:pt x="166" y="100"/>
                </a:lnTo>
                <a:lnTo>
                  <a:pt x="163" y="85"/>
                </a:lnTo>
                <a:lnTo>
                  <a:pt x="160" y="73"/>
                </a:lnTo>
                <a:lnTo>
                  <a:pt x="155" y="63"/>
                </a:lnTo>
                <a:lnTo>
                  <a:pt x="148" y="56"/>
                </a:lnTo>
                <a:lnTo>
                  <a:pt x="138" y="52"/>
                </a:lnTo>
                <a:lnTo>
                  <a:pt x="128" y="50"/>
                </a:lnTo>
                <a:lnTo>
                  <a:pt x="115" y="48"/>
                </a:lnTo>
                <a:lnTo>
                  <a:pt x="102" y="50"/>
                </a:lnTo>
                <a:lnTo>
                  <a:pt x="92" y="52"/>
                </a:lnTo>
                <a:lnTo>
                  <a:pt x="83" y="56"/>
                </a:lnTo>
                <a:lnTo>
                  <a:pt x="77" y="63"/>
                </a:lnTo>
                <a:lnTo>
                  <a:pt x="72" y="72"/>
                </a:lnTo>
                <a:lnTo>
                  <a:pt x="68" y="83"/>
                </a:lnTo>
                <a:lnTo>
                  <a:pt x="66" y="98"/>
                </a:lnTo>
                <a:lnTo>
                  <a:pt x="65" y="116"/>
                </a:lnTo>
                <a:lnTo>
                  <a:pt x="66" y="135"/>
                </a:lnTo>
                <a:lnTo>
                  <a:pt x="68" y="150"/>
                </a:lnTo>
                <a:lnTo>
                  <a:pt x="72" y="162"/>
                </a:lnTo>
                <a:lnTo>
                  <a:pt x="78" y="172"/>
                </a:lnTo>
                <a:lnTo>
                  <a:pt x="84" y="178"/>
                </a:lnTo>
                <a:lnTo>
                  <a:pt x="93" y="183"/>
                </a:lnTo>
                <a:lnTo>
                  <a:pt x="103" y="185"/>
                </a:lnTo>
                <a:lnTo>
                  <a:pt x="115" y="186"/>
                </a:lnTo>
                <a:lnTo>
                  <a:pt x="128" y="185"/>
                </a:lnTo>
                <a:lnTo>
                  <a:pt x="138" y="183"/>
                </a:lnTo>
                <a:lnTo>
                  <a:pt x="148" y="178"/>
                </a:lnTo>
                <a:lnTo>
                  <a:pt x="155" y="172"/>
                </a:lnTo>
                <a:lnTo>
                  <a:pt x="160" y="162"/>
                </a:lnTo>
                <a:lnTo>
                  <a:pt x="163" y="152"/>
                </a:lnTo>
                <a:lnTo>
                  <a:pt x="166" y="137"/>
                </a:lnTo>
                <a:lnTo>
                  <a:pt x="167" y="119"/>
                </a:lnTo>
                <a:close/>
                <a:moveTo>
                  <a:pt x="0" y="119"/>
                </a:moveTo>
                <a:lnTo>
                  <a:pt x="0" y="119"/>
                </a:lnTo>
                <a:lnTo>
                  <a:pt x="0" y="102"/>
                </a:lnTo>
                <a:lnTo>
                  <a:pt x="2" y="88"/>
                </a:lnTo>
                <a:lnTo>
                  <a:pt x="4" y="74"/>
                </a:lnTo>
                <a:lnTo>
                  <a:pt x="7" y="61"/>
                </a:lnTo>
                <a:lnTo>
                  <a:pt x="16" y="41"/>
                </a:lnTo>
                <a:lnTo>
                  <a:pt x="28" y="25"/>
                </a:lnTo>
                <a:lnTo>
                  <a:pt x="44" y="14"/>
                </a:lnTo>
                <a:lnTo>
                  <a:pt x="64" y="5"/>
                </a:lnTo>
                <a:lnTo>
                  <a:pt x="87" y="1"/>
                </a:lnTo>
                <a:lnTo>
                  <a:pt x="115" y="0"/>
                </a:lnTo>
                <a:lnTo>
                  <a:pt x="143" y="1"/>
                </a:lnTo>
                <a:lnTo>
                  <a:pt x="167" y="5"/>
                </a:lnTo>
                <a:lnTo>
                  <a:pt x="187" y="13"/>
                </a:lnTo>
                <a:lnTo>
                  <a:pt x="204" y="24"/>
                </a:lnTo>
                <a:lnTo>
                  <a:pt x="215" y="40"/>
                </a:lnTo>
                <a:lnTo>
                  <a:pt x="225" y="60"/>
                </a:lnTo>
                <a:lnTo>
                  <a:pt x="227" y="72"/>
                </a:lnTo>
                <a:lnTo>
                  <a:pt x="229" y="85"/>
                </a:lnTo>
                <a:lnTo>
                  <a:pt x="231" y="100"/>
                </a:lnTo>
                <a:lnTo>
                  <a:pt x="231" y="116"/>
                </a:lnTo>
                <a:lnTo>
                  <a:pt x="231" y="133"/>
                </a:lnTo>
                <a:lnTo>
                  <a:pt x="229" y="148"/>
                </a:lnTo>
                <a:lnTo>
                  <a:pt x="227" y="161"/>
                </a:lnTo>
                <a:lnTo>
                  <a:pt x="224" y="174"/>
                </a:lnTo>
                <a:lnTo>
                  <a:pt x="215" y="194"/>
                </a:lnTo>
                <a:lnTo>
                  <a:pt x="202" y="211"/>
                </a:lnTo>
                <a:lnTo>
                  <a:pt x="186" y="222"/>
                </a:lnTo>
                <a:lnTo>
                  <a:pt x="166" y="230"/>
                </a:lnTo>
                <a:lnTo>
                  <a:pt x="142" y="234"/>
                </a:lnTo>
                <a:lnTo>
                  <a:pt x="115" y="235"/>
                </a:lnTo>
                <a:lnTo>
                  <a:pt x="87" y="234"/>
                </a:lnTo>
                <a:lnTo>
                  <a:pt x="63" y="230"/>
                </a:lnTo>
                <a:lnTo>
                  <a:pt x="44" y="223"/>
                </a:lnTo>
                <a:lnTo>
                  <a:pt x="27" y="211"/>
                </a:lnTo>
                <a:lnTo>
                  <a:pt x="16" y="195"/>
                </a:lnTo>
                <a:lnTo>
                  <a:pt x="6" y="175"/>
                </a:lnTo>
                <a:lnTo>
                  <a:pt x="4" y="164"/>
                </a:lnTo>
                <a:lnTo>
                  <a:pt x="2" y="150"/>
                </a:lnTo>
                <a:lnTo>
                  <a:pt x="0" y="135"/>
                </a:lnTo>
                <a:lnTo>
                  <a:pt x="0" y="119"/>
                </a:lnTo>
                <a:close/>
              </a:path>
            </a:pathLst>
          </a:custGeom>
          <a:solidFill>
            <a:srgbClr val="000000"/>
          </a:solidFill>
          <a:ln w="9525">
            <a:noFill/>
            <a:round/>
            <a:headEnd/>
            <a:tailEnd/>
          </a:ln>
        </p:spPr>
        <p:txBody>
          <a:bodyPr/>
          <a:lstStyle/>
          <a:p>
            <a:endParaRPr lang="uk-UA"/>
          </a:p>
        </p:txBody>
      </p:sp>
      <p:sp>
        <p:nvSpPr>
          <p:cNvPr id="55362" name="Freeform 269"/>
          <p:cNvSpPr>
            <a:spLocks/>
          </p:cNvSpPr>
          <p:nvPr/>
        </p:nvSpPr>
        <p:spPr bwMode="auto">
          <a:xfrm>
            <a:off x="6883400" y="2563813"/>
            <a:ext cx="47625" cy="50800"/>
          </a:xfrm>
          <a:custGeom>
            <a:avLst/>
            <a:gdLst>
              <a:gd name="T0" fmla="*/ 0 w 209"/>
              <a:gd name="T1" fmla="*/ 2147483647 h 227"/>
              <a:gd name="T2" fmla="*/ 0 w 209"/>
              <a:gd name="T3" fmla="*/ 2147483647 h 227"/>
              <a:gd name="T4" fmla="*/ 0 w 209"/>
              <a:gd name="T5" fmla="*/ 2147483647 h 227"/>
              <a:gd name="T6" fmla="*/ 0 w 209"/>
              <a:gd name="T7" fmla="*/ 0 h 227"/>
              <a:gd name="T8" fmla="*/ 2147483647 w 209"/>
              <a:gd name="T9" fmla="*/ 0 h 227"/>
              <a:gd name="T10" fmla="*/ 2147483647 w 209"/>
              <a:gd name="T11" fmla="*/ 0 h 227"/>
              <a:gd name="T12" fmla="*/ 2147483647 w 209"/>
              <a:gd name="T13" fmla="*/ 2147483647 h 227"/>
              <a:gd name="T14" fmla="*/ 2147483647 w 209"/>
              <a:gd name="T15" fmla="*/ 2147483647 h 227"/>
              <a:gd name="T16" fmla="*/ 2147483647 w 209"/>
              <a:gd name="T17" fmla="*/ 2147483647 h 227"/>
              <a:gd name="T18" fmla="*/ 2147483647 w 209"/>
              <a:gd name="T19" fmla="*/ 2147483647 h 227"/>
              <a:gd name="T20" fmla="*/ 2147483647 w 209"/>
              <a:gd name="T21" fmla="*/ 2147483647 h 227"/>
              <a:gd name="T22" fmla="*/ 2147483647 w 209"/>
              <a:gd name="T23" fmla="*/ 2147483647 h 227"/>
              <a:gd name="T24" fmla="*/ 2147483647 w 209"/>
              <a:gd name="T25" fmla="*/ 2147483647 h 227"/>
              <a:gd name="T26" fmla="*/ 2147483647 w 209"/>
              <a:gd name="T27" fmla="*/ 2147483647 h 227"/>
              <a:gd name="T28" fmla="*/ 2147483647 w 209"/>
              <a:gd name="T29" fmla="*/ 2147483647 h 227"/>
              <a:gd name="T30" fmla="*/ 2147483647 w 209"/>
              <a:gd name="T31" fmla="*/ 2147483647 h 227"/>
              <a:gd name="T32" fmla="*/ 2147483647 w 209"/>
              <a:gd name="T33" fmla="*/ 2147483647 h 227"/>
              <a:gd name="T34" fmla="*/ 2147483647 w 209"/>
              <a:gd name="T35" fmla="*/ 2147483647 h 227"/>
              <a:gd name="T36" fmla="*/ 2147483647 w 209"/>
              <a:gd name="T37" fmla="*/ 2147483647 h 227"/>
              <a:gd name="T38" fmla="*/ 2147483647 w 209"/>
              <a:gd name="T39" fmla="*/ 2147483647 h 227"/>
              <a:gd name="T40" fmla="*/ 2147483647 w 209"/>
              <a:gd name="T41" fmla="*/ 2147483647 h 227"/>
              <a:gd name="T42" fmla="*/ 2147483647 w 209"/>
              <a:gd name="T43" fmla="*/ 2147483647 h 227"/>
              <a:gd name="T44" fmla="*/ 2147483647 w 209"/>
              <a:gd name="T45" fmla="*/ 2147483647 h 227"/>
              <a:gd name="T46" fmla="*/ 2147483647 w 209"/>
              <a:gd name="T47" fmla="*/ 2147483647 h 227"/>
              <a:gd name="T48" fmla="*/ 2147483647 w 209"/>
              <a:gd name="T49" fmla="*/ 2147483647 h 227"/>
              <a:gd name="T50" fmla="*/ 2147483647 w 209"/>
              <a:gd name="T51" fmla="*/ 2147483647 h 227"/>
              <a:gd name="T52" fmla="*/ 2147483647 w 209"/>
              <a:gd name="T53" fmla="*/ 0 h 227"/>
              <a:gd name="T54" fmla="*/ 2147483647 w 209"/>
              <a:gd name="T55" fmla="*/ 0 h 227"/>
              <a:gd name="T56" fmla="*/ 2147483647 w 209"/>
              <a:gd name="T57" fmla="*/ 2147483647 h 227"/>
              <a:gd name="T58" fmla="*/ 2147483647 w 209"/>
              <a:gd name="T59" fmla="*/ 2147483647 h 227"/>
              <a:gd name="T60" fmla="*/ 2147483647 w 209"/>
              <a:gd name="T61" fmla="*/ 2147483647 h 227"/>
              <a:gd name="T62" fmla="*/ 2147483647 w 209"/>
              <a:gd name="T63" fmla="*/ 2147483647 h 227"/>
              <a:gd name="T64" fmla="*/ 2147483647 w 209"/>
              <a:gd name="T65" fmla="*/ 2147483647 h 227"/>
              <a:gd name="T66" fmla="*/ 2147483647 w 209"/>
              <a:gd name="T67" fmla="*/ 2147483647 h 227"/>
              <a:gd name="T68" fmla="*/ 2147483647 w 209"/>
              <a:gd name="T69" fmla="*/ 2147483647 h 227"/>
              <a:gd name="T70" fmla="*/ 2147483647 w 209"/>
              <a:gd name="T71" fmla="*/ 2147483647 h 227"/>
              <a:gd name="T72" fmla="*/ 2147483647 w 209"/>
              <a:gd name="T73" fmla="*/ 2147483647 h 227"/>
              <a:gd name="T74" fmla="*/ 2147483647 w 209"/>
              <a:gd name="T75" fmla="*/ 2147483647 h 227"/>
              <a:gd name="T76" fmla="*/ 2147483647 w 209"/>
              <a:gd name="T77" fmla="*/ 2147483647 h 227"/>
              <a:gd name="T78" fmla="*/ 2147483647 w 209"/>
              <a:gd name="T79" fmla="*/ 2147483647 h 227"/>
              <a:gd name="T80" fmla="*/ 2147483647 w 209"/>
              <a:gd name="T81" fmla="*/ 2147483647 h 227"/>
              <a:gd name="T82" fmla="*/ 2147483647 w 209"/>
              <a:gd name="T83" fmla="*/ 2147483647 h 227"/>
              <a:gd name="T84" fmla="*/ 2147483647 w 209"/>
              <a:gd name="T85" fmla="*/ 2147483647 h 227"/>
              <a:gd name="T86" fmla="*/ 2147483647 w 209"/>
              <a:gd name="T87" fmla="*/ 2147483647 h 227"/>
              <a:gd name="T88" fmla="*/ 2147483647 w 209"/>
              <a:gd name="T89" fmla="*/ 2147483647 h 227"/>
              <a:gd name="T90" fmla="*/ 0 w 209"/>
              <a:gd name="T91" fmla="*/ 2147483647 h 2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9"/>
              <a:gd name="T139" fmla="*/ 0 h 227"/>
              <a:gd name="T140" fmla="*/ 209 w 209"/>
              <a:gd name="T141" fmla="*/ 227 h 2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9" h="227">
                <a:moveTo>
                  <a:pt x="0" y="170"/>
                </a:moveTo>
                <a:lnTo>
                  <a:pt x="0" y="170"/>
                </a:lnTo>
                <a:lnTo>
                  <a:pt x="0" y="0"/>
                </a:lnTo>
                <a:lnTo>
                  <a:pt x="64" y="0"/>
                </a:lnTo>
                <a:lnTo>
                  <a:pt x="64" y="7"/>
                </a:lnTo>
                <a:lnTo>
                  <a:pt x="64" y="14"/>
                </a:lnTo>
                <a:lnTo>
                  <a:pt x="64" y="34"/>
                </a:lnTo>
                <a:lnTo>
                  <a:pt x="64" y="56"/>
                </a:lnTo>
                <a:lnTo>
                  <a:pt x="64" y="81"/>
                </a:lnTo>
                <a:lnTo>
                  <a:pt x="64" y="104"/>
                </a:lnTo>
                <a:lnTo>
                  <a:pt x="64" y="124"/>
                </a:lnTo>
                <a:lnTo>
                  <a:pt x="64" y="132"/>
                </a:lnTo>
                <a:lnTo>
                  <a:pt x="64" y="140"/>
                </a:lnTo>
                <a:lnTo>
                  <a:pt x="64" y="144"/>
                </a:lnTo>
                <a:lnTo>
                  <a:pt x="64" y="147"/>
                </a:lnTo>
                <a:lnTo>
                  <a:pt x="65" y="158"/>
                </a:lnTo>
                <a:lnTo>
                  <a:pt x="70" y="165"/>
                </a:lnTo>
                <a:lnTo>
                  <a:pt x="79" y="169"/>
                </a:lnTo>
                <a:lnTo>
                  <a:pt x="92" y="170"/>
                </a:lnTo>
                <a:lnTo>
                  <a:pt x="108" y="169"/>
                </a:lnTo>
                <a:lnTo>
                  <a:pt x="123" y="166"/>
                </a:lnTo>
                <a:lnTo>
                  <a:pt x="137" y="163"/>
                </a:lnTo>
                <a:lnTo>
                  <a:pt x="147" y="160"/>
                </a:lnTo>
                <a:lnTo>
                  <a:pt x="147" y="0"/>
                </a:lnTo>
                <a:lnTo>
                  <a:pt x="209" y="0"/>
                </a:lnTo>
                <a:lnTo>
                  <a:pt x="209" y="223"/>
                </a:lnTo>
                <a:lnTo>
                  <a:pt x="156" y="225"/>
                </a:lnTo>
                <a:lnTo>
                  <a:pt x="148" y="201"/>
                </a:lnTo>
                <a:lnTo>
                  <a:pt x="143" y="205"/>
                </a:lnTo>
                <a:lnTo>
                  <a:pt x="135" y="209"/>
                </a:lnTo>
                <a:lnTo>
                  <a:pt x="124" y="214"/>
                </a:lnTo>
                <a:lnTo>
                  <a:pt x="112" y="218"/>
                </a:lnTo>
                <a:lnTo>
                  <a:pt x="87" y="224"/>
                </a:lnTo>
                <a:lnTo>
                  <a:pt x="61" y="227"/>
                </a:lnTo>
                <a:lnTo>
                  <a:pt x="46" y="226"/>
                </a:lnTo>
                <a:lnTo>
                  <a:pt x="34" y="224"/>
                </a:lnTo>
                <a:lnTo>
                  <a:pt x="24" y="220"/>
                </a:lnTo>
                <a:lnTo>
                  <a:pt x="15" y="215"/>
                </a:lnTo>
                <a:lnTo>
                  <a:pt x="9" y="206"/>
                </a:lnTo>
                <a:lnTo>
                  <a:pt x="4" y="197"/>
                </a:lnTo>
                <a:lnTo>
                  <a:pt x="1" y="185"/>
                </a:lnTo>
                <a:lnTo>
                  <a:pt x="0" y="170"/>
                </a:lnTo>
                <a:close/>
              </a:path>
            </a:pathLst>
          </a:custGeom>
          <a:solidFill>
            <a:srgbClr val="000000"/>
          </a:solidFill>
          <a:ln w="9525">
            <a:noFill/>
            <a:round/>
            <a:headEnd/>
            <a:tailEnd/>
          </a:ln>
        </p:spPr>
        <p:txBody>
          <a:bodyPr/>
          <a:lstStyle/>
          <a:p>
            <a:endParaRPr lang="uk-UA"/>
          </a:p>
        </p:txBody>
      </p:sp>
      <p:sp>
        <p:nvSpPr>
          <p:cNvPr id="55363" name="Freeform 270"/>
          <p:cNvSpPr>
            <a:spLocks/>
          </p:cNvSpPr>
          <p:nvPr/>
        </p:nvSpPr>
        <p:spPr bwMode="auto">
          <a:xfrm>
            <a:off x="6981825" y="2533650"/>
            <a:ext cx="47625" cy="80963"/>
          </a:xfrm>
          <a:custGeom>
            <a:avLst/>
            <a:gdLst>
              <a:gd name="T0" fmla="*/ 2147483647 w 213"/>
              <a:gd name="T1" fmla="*/ 2147483647 h 356"/>
              <a:gd name="T2" fmla="*/ 2147483647 w 213"/>
              <a:gd name="T3" fmla="*/ 2147483647 h 356"/>
              <a:gd name="T4" fmla="*/ 2147483647 w 213"/>
              <a:gd name="T5" fmla="*/ 2147483647 h 356"/>
              <a:gd name="T6" fmla="*/ 0 w 213"/>
              <a:gd name="T7" fmla="*/ 2147483647 h 356"/>
              <a:gd name="T8" fmla="*/ 0 w 213"/>
              <a:gd name="T9" fmla="*/ 0 h 356"/>
              <a:gd name="T10" fmla="*/ 2147483647 w 213"/>
              <a:gd name="T11" fmla="*/ 0 h 356"/>
              <a:gd name="T12" fmla="*/ 2147483647 w 213"/>
              <a:gd name="T13" fmla="*/ 2147483647 h 356"/>
              <a:gd name="T14" fmla="*/ 2147483647 w 213"/>
              <a:gd name="T15" fmla="*/ 2147483647 h 356"/>
              <a:gd name="T16" fmla="*/ 2147483647 w 213"/>
              <a:gd name="T17" fmla="*/ 2147483647 h 356"/>
              <a:gd name="T18" fmla="*/ 2147483647 w 213"/>
              <a:gd name="T19" fmla="*/ 2147483647 h 356"/>
              <a:gd name="T20" fmla="*/ 2147483647 w 213"/>
              <a:gd name="T21" fmla="*/ 2147483647 h 356"/>
              <a:gd name="T22" fmla="*/ 2147483647 w 213"/>
              <a:gd name="T23" fmla="*/ 2147483647 h 356"/>
              <a:gd name="T24" fmla="*/ 2147483647 w 213"/>
              <a:gd name="T25" fmla="*/ 2147483647 h 356"/>
              <a:gd name="T26" fmla="*/ 2147483647 w 213"/>
              <a:gd name="T27" fmla="*/ 2147483647 h 356"/>
              <a:gd name="T28" fmla="*/ 2147483647 w 213"/>
              <a:gd name="T29" fmla="*/ 2147483647 h 356"/>
              <a:gd name="T30" fmla="*/ 2147483647 w 213"/>
              <a:gd name="T31" fmla="*/ 2147483647 h 356"/>
              <a:gd name="T32" fmla="*/ 2147483647 w 213"/>
              <a:gd name="T33" fmla="*/ 2147483647 h 356"/>
              <a:gd name="T34" fmla="*/ 2147483647 w 213"/>
              <a:gd name="T35" fmla="*/ 2147483647 h 356"/>
              <a:gd name="T36" fmla="*/ 2147483647 w 213"/>
              <a:gd name="T37" fmla="*/ 2147483647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
              <a:gd name="T58" fmla="*/ 0 h 356"/>
              <a:gd name="T59" fmla="*/ 213 w 213"/>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 h="356">
                <a:moveTo>
                  <a:pt x="62" y="356"/>
                </a:moveTo>
                <a:lnTo>
                  <a:pt x="62" y="356"/>
                </a:lnTo>
                <a:lnTo>
                  <a:pt x="0" y="356"/>
                </a:lnTo>
                <a:lnTo>
                  <a:pt x="0" y="0"/>
                </a:lnTo>
                <a:lnTo>
                  <a:pt x="62" y="0"/>
                </a:lnTo>
                <a:lnTo>
                  <a:pt x="62" y="216"/>
                </a:lnTo>
                <a:lnTo>
                  <a:pt x="143" y="131"/>
                </a:lnTo>
                <a:lnTo>
                  <a:pt x="205" y="131"/>
                </a:lnTo>
                <a:lnTo>
                  <a:pt x="129" y="213"/>
                </a:lnTo>
                <a:lnTo>
                  <a:pt x="213" y="356"/>
                </a:lnTo>
                <a:lnTo>
                  <a:pt x="143" y="356"/>
                </a:lnTo>
                <a:lnTo>
                  <a:pt x="85" y="259"/>
                </a:lnTo>
                <a:lnTo>
                  <a:pt x="83" y="261"/>
                </a:lnTo>
                <a:lnTo>
                  <a:pt x="79" y="266"/>
                </a:lnTo>
                <a:lnTo>
                  <a:pt x="71" y="274"/>
                </a:lnTo>
                <a:lnTo>
                  <a:pt x="62" y="282"/>
                </a:lnTo>
                <a:lnTo>
                  <a:pt x="62" y="356"/>
                </a:lnTo>
                <a:close/>
              </a:path>
            </a:pathLst>
          </a:custGeom>
          <a:solidFill>
            <a:srgbClr val="000000"/>
          </a:solidFill>
          <a:ln w="9525">
            <a:noFill/>
            <a:round/>
            <a:headEnd/>
            <a:tailEnd/>
          </a:ln>
        </p:spPr>
        <p:txBody>
          <a:bodyPr/>
          <a:lstStyle/>
          <a:p>
            <a:endParaRPr lang="uk-UA"/>
          </a:p>
        </p:txBody>
      </p:sp>
      <p:sp>
        <p:nvSpPr>
          <p:cNvPr id="55364" name="Freeform 271"/>
          <p:cNvSpPr>
            <a:spLocks/>
          </p:cNvSpPr>
          <p:nvPr/>
        </p:nvSpPr>
        <p:spPr bwMode="auto">
          <a:xfrm>
            <a:off x="7042150" y="2562225"/>
            <a:ext cx="47625" cy="52388"/>
          </a:xfrm>
          <a:custGeom>
            <a:avLst/>
            <a:gdLst>
              <a:gd name="T0" fmla="*/ 0 w 211"/>
              <a:gd name="T1" fmla="*/ 2147483647 h 231"/>
              <a:gd name="T2" fmla="*/ 0 w 211"/>
              <a:gd name="T3" fmla="*/ 2147483647 h 231"/>
              <a:gd name="T4" fmla="*/ 0 w 211"/>
              <a:gd name="T5" fmla="*/ 2147483647 h 231"/>
              <a:gd name="T6" fmla="*/ 2147483647 w 211"/>
              <a:gd name="T7" fmla="*/ 2147483647 h 231"/>
              <a:gd name="T8" fmla="*/ 2147483647 w 211"/>
              <a:gd name="T9" fmla="*/ 2147483647 h 231"/>
              <a:gd name="T10" fmla="*/ 2147483647 w 211"/>
              <a:gd name="T11" fmla="*/ 2147483647 h 231"/>
              <a:gd name="T12" fmla="*/ 2147483647 w 211"/>
              <a:gd name="T13" fmla="*/ 2147483647 h 231"/>
              <a:gd name="T14" fmla="*/ 2147483647 w 211"/>
              <a:gd name="T15" fmla="*/ 2147483647 h 231"/>
              <a:gd name="T16" fmla="*/ 2147483647 w 211"/>
              <a:gd name="T17" fmla="*/ 2147483647 h 231"/>
              <a:gd name="T18" fmla="*/ 2147483647 w 211"/>
              <a:gd name="T19" fmla="*/ 2147483647 h 231"/>
              <a:gd name="T20" fmla="*/ 2147483647 w 211"/>
              <a:gd name="T21" fmla="*/ 2147483647 h 231"/>
              <a:gd name="T22" fmla="*/ 2147483647 w 211"/>
              <a:gd name="T23" fmla="*/ 0 h 231"/>
              <a:gd name="T24" fmla="*/ 2147483647 w 211"/>
              <a:gd name="T25" fmla="*/ 2147483647 h 231"/>
              <a:gd name="T26" fmla="*/ 2147483647 w 211"/>
              <a:gd name="T27" fmla="*/ 2147483647 h 231"/>
              <a:gd name="T28" fmla="*/ 2147483647 w 211"/>
              <a:gd name="T29" fmla="*/ 2147483647 h 231"/>
              <a:gd name="T30" fmla="*/ 2147483647 w 211"/>
              <a:gd name="T31" fmla="*/ 2147483647 h 231"/>
              <a:gd name="T32" fmla="*/ 2147483647 w 211"/>
              <a:gd name="T33" fmla="*/ 2147483647 h 231"/>
              <a:gd name="T34" fmla="*/ 2147483647 w 211"/>
              <a:gd name="T35" fmla="*/ 2147483647 h 231"/>
              <a:gd name="T36" fmla="*/ 2147483647 w 211"/>
              <a:gd name="T37" fmla="*/ 2147483647 h 231"/>
              <a:gd name="T38" fmla="*/ 2147483647 w 211"/>
              <a:gd name="T39" fmla="*/ 2147483647 h 231"/>
              <a:gd name="T40" fmla="*/ 2147483647 w 211"/>
              <a:gd name="T41" fmla="*/ 2147483647 h 231"/>
              <a:gd name="T42" fmla="*/ 2147483647 w 211"/>
              <a:gd name="T43" fmla="*/ 2147483647 h 231"/>
              <a:gd name="T44" fmla="*/ 2147483647 w 211"/>
              <a:gd name="T45" fmla="*/ 2147483647 h 231"/>
              <a:gd name="T46" fmla="*/ 2147483647 w 211"/>
              <a:gd name="T47" fmla="*/ 2147483647 h 231"/>
              <a:gd name="T48" fmla="*/ 2147483647 w 211"/>
              <a:gd name="T49" fmla="*/ 2147483647 h 231"/>
              <a:gd name="T50" fmla="*/ 2147483647 w 211"/>
              <a:gd name="T51" fmla="*/ 2147483647 h 231"/>
              <a:gd name="T52" fmla="*/ 2147483647 w 211"/>
              <a:gd name="T53" fmla="*/ 2147483647 h 231"/>
              <a:gd name="T54" fmla="*/ 2147483647 w 211"/>
              <a:gd name="T55" fmla="*/ 2147483647 h 231"/>
              <a:gd name="T56" fmla="*/ 2147483647 w 211"/>
              <a:gd name="T57" fmla="*/ 2147483647 h 231"/>
              <a:gd name="T58" fmla="*/ 2147483647 w 211"/>
              <a:gd name="T59" fmla="*/ 2147483647 h 231"/>
              <a:gd name="T60" fmla="*/ 2147483647 w 211"/>
              <a:gd name="T61" fmla="*/ 2147483647 h 231"/>
              <a:gd name="T62" fmla="*/ 2147483647 w 211"/>
              <a:gd name="T63" fmla="*/ 2147483647 h 231"/>
              <a:gd name="T64" fmla="*/ 2147483647 w 211"/>
              <a:gd name="T65" fmla="*/ 2147483647 h 231"/>
              <a:gd name="T66" fmla="*/ 2147483647 w 211"/>
              <a:gd name="T67" fmla="*/ 2147483647 h 231"/>
              <a:gd name="T68" fmla="*/ 2147483647 w 211"/>
              <a:gd name="T69" fmla="*/ 2147483647 h 231"/>
              <a:gd name="T70" fmla="*/ 2147483647 w 211"/>
              <a:gd name="T71" fmla="*/ 2147483647 h 231"/>
              <a:gd name="T72" fmla="*/ 2147483647 w 211"/>
              <a:gd name="T73" fmla="*/ 2147483647 h 231"/>
              <a:gd name="T74" fmla="*/ 2147483647 w 211"/>
              <a:gd name="T75" fmla="*/ 2147483647 h 231"/>
              <a:gd name="T76" fmla="*/ 2147483647 w 211"/>
              <a:gd name="T77" fmla="*/ 2147483647 h 231"/>
              <a:gd name="T78" fmla="*/ 2147483647 w 211"/>
              <a:gd name="T79" fmla="*/ 2147483647 h 231"/>
              <a:gd name="T80" fmla="*/ 2147483647 w 211"/>
              <a:gd name="T81" fmla="*/ 2147483647 h 231"/>
              <a:gd name="T82" fmla="*/ 2147483647 w 211"/>
              <a:gd name="T83" fmla="*/ 2147483647 h 231"/>
              <a:gd name="T84" fmla="*/ 2147483647 w 211"/>
              <a:gd name="T85" fmla="*/ 2147483647 h 231"/>
              <a:gd name="T86" fmla="*/ 2147483647 w 211"/>
              <a:gd name="T87" fmla="*/ 2147483647 h 231"/>
              <a:gd name="T88" fmla="*/ 2147483647 w 211"/>
              <a:gd name="T89" fmla="*/ 2147483647 h 231"/>
              <a:gd name="T90" fmla="*/ 2147483647 w 211"/>
              <a:gd name="T91" fmla="*/ 2147483647 h 231"/>
              <a:gd name="T92" fmla="*/ 2147483647 w 211"/>
              <a:gd name="T93" fmla="*/ 2147483647 h 231"/>
              <a:gd name="T94" fmla="*/ 0 w 211"/>
              <a:gd name="T95" fmla="*/ 2147483647 h 231"/>
              <a:gd name="T96" fmla="*/ 0 w 211"/>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1"/>
              <a:gd name="T148" fmla="*/ 0 h 231"/>
              <a:gd name="T149" fmla="*/ 211 w 211"/>
              <a:gd name="T150" fmla="*/ 231 h 2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1" h="231">
                <a:moveTo>
                  <a:pt x="0" y="6"/>
                </a:moveTo>
                <a:lnTo>
                  <a:pt x="0" y="6"/>
                </a:lnTo>
                <a:lnTo>
                  <a:pt x="55" y="6"/>
                </a:lnTo>
                <a:lnTo>
                  <a:pt x="61" y="28"/>
                </a:lnTo>
                <a:lnTo>
                  <a:pt x="67" y="25"/>
                </a:lnTo>
                <a:lnTo>
                  <a:pt x="77" y="20"/>
                </a:lnTo>
                <a:lnTo>
                  <a:pt x="99" y="12"/>
                </a:lnTo>
                <a:lnTo>
                  <a:pt x="125" y="3"/>
                </a:lnTo>
                <a:lnTo>
                  <a:pt x="138" y="1"/>
                </a:lnTo>
                <a:lnTo>
                  <a:pt x="152" y="0"/>
                </a:lnTo>
                <a:lnTo>
                  <a:pt x="165" y="1"/>
                </a:lnTo>
                <a:lnTo>
                  <a:pt x="177" y="3"/>
                </a:lnTo>
                <a:lnTo>
                  <a:pt x="188" y="8"/>
                </a:lnTo>
                <a:lnTo>
                  <a:pt x="196" y="15"/>
                </a:lnTo>
                <a:lnTo>
                  <a:pt x="202" y="22"/>
                </a:lnTo>
                <a:lnTo>
                  <a:pt x="207" y="33"/>
                </a:lnTo>
                <a:lnTo>
                  <a:pt x="210" y="44"/>
                </a:lnTo>
                <a:lnTo>
                  <a:pt x="211" y="58"/>
                </a:lnTo>
                <a:lnTo>
                  <a:pt x="211" y="231"/>
                </a:lnTo>
                <a:lnTo>
                  <a:pt x="146" y="231"/>
                </a:lnTo>
                <a:lnTo>
                  <a:pt x="146" y="229"/>
                </a:lnTo>
                <a:lnTo>
                  <a:pt x="146" y="225"/>
                </a:lnTo>
                <a:lnTo>
                  <a:pt x="146" y="219"/>
                </a:lnTo>
                <a:lnTo>
                  <a:pt x="146" y="209"/>
                </a:lnTo>
                <a:lnTo>
                  <a:pt x="146" y="186"/>
                </a:lnTo>
                <a:lnTo>
                  <a:pt x="146" y="159"/>
                </a:lnTo>
                <a:lnTo>
                  <a:pt x="146" y="133"/>
                </a:lnTo>
                <a:lnTo>
                  <a:pt x="146" y="110"/>
                </a:lnTo>
                <a:lnTo>
                  <a:pt x="146" y="100"/>
                </a:lnTo>
                <a:lnTo>
                  <a:pt x="146" y="92"/>
                </a:lnTo>
                <a:lnTo>
                  <a:pt x="146" y="87"/>
                </a:lnTo>
                <a:lnTo>
                  <a:pt x="146" y="84"/>
                </a:lnTo>
                <a:lnTo>
                  <a:pt x="145" y="72"/>
                </a:lnTo>
                <a:lnTo>
                  <a:pt x="141" y="63"/>
                </a:lnTo>
                <a:lnTo>
                  <a:pt x="133" y="59"/>
                </a:lnTo>
                <a:lnTo>
                  <a:pt x="125" y="58"/>
                </a:lnTo>
                <a:lnTo>
                  <a:pt x="118" y="58"/>
                </a:lnTo>
                <a:lnTo>
                  <a:pt x="103" y="59"/>
                </a:lnTo>
                <a:lnTo>
                  <a:pt x="87" y="62"/>
                </a:lnTo>
                <a:lnTo>
                  <a:pt x="74" y="67"/>
                </a:lnTo>
                <a:lnTo>
                  <a:pt x="65" y="71"/>
                </a:lnTo>
                <a:lnTo>
                  <a:pt x="65" y="231"/>
                </a:lnTo>
                <a:lnTo>
                  <a:pt x="0" y="231"/>
                </a:lnTo>
                <a:lnTo>
                  <a:pt x="0" y="6"/>
                </a:lnTo>
                <a:close/>
              </a:path>
            </a:pathLst>
          </a:custGeom>
          <a:solidFill>
            <a:srgbClr val="000000"/>
          </a:solidFill>
          <a:ln w="9525">
            <a:noFill/>
            <a:round/>
            <a:headEnd/>
            <a:tailEnd/>
          </a:ln>
        </p:spPr>
        <p:txBody>
          <a:bodyPr/>
          <a:lstStyle/>
          <a:p>
            <a:endParaRPr lang="uk-UA"/>
          </a:p>
        </p:txBody>
      </p:sp>
      <p:sp>
        <p:nvSpPr>
          <p:cNvPr id="55365" name="Freeform 272"/>
          <p:cNvSpPr>
            <a:spLocks noEditPoints="1"/>
          </p:cNvSpPr>
          <p:nvPr/>
        </p:nvSpPr>
        <p:spPr bwMode="auto">
          <a:xfrm>
            <a:off x="7105650" y="2560638"/>
            <a:ext cx="50800" cy="53975"/>
          </a:xfrm>
          <a:custGeom>
            <a:avLst/>
            <a:gdLst>
              <a:gd name="T0" fmla="*/ 2147483647 w 229"/>
              <a:gd name="T1" fmla="*/ 2147483647 h 235"/>
              <a:gd name="T2" fmla="*/ 2147483647 w 229"/>
              <a:gd name="T3" fmla="*/ 2147483647 h 235"/>
              <a:gd name="T4" fmla="*/ 2147483647 w 229"/>
              <a:gd name="T5" fmla="*/ 2147483647 h 235"/>
              <a:gd name="T6" fmla="*/ 2147483647 w 229"/>
              <a:gd name="T7" fmla="*/ 2147483647 h 235"/>
              <a:gd name="T8" fmla="*/ 2147483647 w 229"/>
              <a:gd name="T9" fmla="*/ 2147483647 h 235"/>
              <a:gd name="T10" fmla="*/ 2147483647 w 229"/>
              <a:gd name="T11" fmla="*/ 2147483647 h 235"/>
              <a:gd name="T12" fmla="*/ 2147483647 w 229"/>
              <a:gd name="T13" fmla="*/ 2147483647 h 235"/>
              <a:gd name="T14" fmla="*/ 2147483647 w 229"/>
              <a:gd name="T15" fmla="*/ 2147483647 h 235"/>
              <a:gd name="T16" fmla="*/ 2147483647 w 229"/>
              <a:gd name="T17" fmla="*/ 2147483647 h 235"/>
              <a:gd name="T18" fmla="*/ 2147483647 w 229"/>
              <a:gd name="T19" fmla="*/ 2147483647 h 235"/>
              <a:gd name="T20" fmla="*/ 2147483647 w 229"/>
              <a:gd name="T21" fmla="*/ 2147483647 h 235"/>
              <a:gd name="T22" fmla="*/ 2147483647 w 229"/>
              <a:gd name="T23" fmla="*/ 2147483647 h 235"/>
              <a:gd name="T24" fmla="*/ 2147483647 w 229"/>
              <a:gd name="T25" fmla="*/ 2147483647 h 235"/>
              <a:gd name="T26" fmla="*/ 2147483647 w 229"/>
              <a:gd name="T27" fmla="*/ 2147483647 h 235"/>
              <a:gd name="T28" fmla="*/ 2147483647 w 229"/>
              <a:gd name="T29" fmla="*/ 2147483647 h 235"/>
              <a:gd name="T30" fmla="*/ 2147483647 w 229"/>
              <a:gd name="T31" fmla="*/ 2147483647 h 235"/>
              <a:gd name="T32" fmla="*/ 2147483647 w 229"/>
              <a:gd name="T33" fmla="*/ 2147483647 h 235"/>
              <a:gd name="T34" fmla="*/ 2147483647 w 229"/>
              <a:gd name="T35" fmla="*/ 2147483647 h 235"/>
              <a:gd name="T36" fmla="*/ 0 w 229"/>
              <a:gd name="T37" fmla="*/ 2147483647 h 235"/>
              <a:gd name="T38" fmla="*/ 0 w 229"/>
              <a:gd name="T39" fmla="*/ 2147483647 h 235"/>
              <a:gd name="T40" fmla="*/ 2147483647 w 229"/>
              <a:gd name="T41" fmla="*/ 2147483647 h 235"/>
              <a:gd name="T42" fmla="*/ 2147483647 w 229"/>
              <a:gd name="T43" fmla="*/ 2147483647 h 235"/>
              <a:gd name="T44" fmla="*/ 2147483647 w 229"/>
              <a:gd name="T45" fmla="*/ 2147483647 h 235"/>
              <a:gd name="T46" fmla="*/ 2147483647 w 229"/>
              <a:gd name="T47" fmla="*/ 2147483647 h 235"/>
              <a:gd name="T48" fmla="*/ 2147483647 w 229"/>
              <a:gd name="T49" fmla="*/ 2147483647 h 235"/>
              <a:gd name="T50" fmla="*/ 2147483647 w 229"/>
              <a:gd name="T51" fmla="*/ 2147483647 h 235"/>
              <a:gd name="T52" fmla="*/ 2147483647 w 229"/>
              <a:gd name="T53" fmla="*/ 2147483647 h 235"/>
              <a:gd name="T54" fmla="*/ 2147483647 w 229"/>
              <a:gd name="T55" fmla="*/ 2147483647 h 235"/>
              <a:gd name="T56" fmla="*/ 2147483647 w 229"/>
              <a:gd name="T57" fmla="*/ 2147483647 h 235"/>
              <a:gd name="T58" fmla="*/ 2147483647 w 229"/>
              <a:gd name="T59" fmla="*/ 2147483647 h 235"/>
              <a:gd name="T60" fmla="*/ 2147483647 w 229"/>
              <a:gd name="T61" fmla="*/ 2147483647 h 235"/>
              <a:gd name="T62" fmla="*/ 2147483647 w 229"/>
              <a:gd name="T63" fmla="*/ 2147483647 h 235"/>
              <a:gd name="T64" fmla="*/ 2147483647 w 229"/>
              <a:gd name="T65" fmla="*/ 2147483647 h 235"/>
              <a:gd name="T66" fmla="*/ 2147483647 w 229"/>
              <a:gd name="T67" fmla="*/ 2147483647 h 235"/>
              <a:gd name="T68" fmla="*/ 2147483647 w 229"/>
              <a:gd name="T69" fmla="*/ 2147483647 h 235"/>
              <a:gd name="T70" fmla="*/ 2147483647 w 229"/>
              <a:gd name="T71" fmla="*/ 2147483647 h 235"/>
              <a:gd name="T72" fmla="*/ 2147483647 w 229"/>
              <a:gd name="T73" fmla="*/ 2147483647 h 235"/>
              <a:gd name="T74" fmla="*/ 2147483647 w 229"/>
              <a:gd name="T75" fmla="*/ 2147483647 h 235"/>
              <a:gd name="T76" fmla="*/ 0 w 229"/>
              <a:gd name="T77" fmla="*/ 2147483647 h 2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9"/>
              <a:gd name="T118" fmla="*/ 0 h 235"/>
              <a:gd name="T119" fmla="*/ 229 w 229"/>
              <a:gd name="T120" fmla="*/ 235 h 2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9" h="235">
                <a:moveTo>
                  <a:pt x="165" y="119"/>
                </a:moveTo>
                <a:lnTo>
                  <a:pt x="165" y="119"/>
                </a:lnTo>
                <a:lnTo>
                  <a:pt x="164" y="100"/>
                </a:lnTo>
                <a:lnTo>
                  <a:pt x="162" y="85"/>
                </a:lnTo>
                <a:lnTo>
                  <a:pt x="159" y="73"/>
                </a:lnTo>
                <a:lnTo>
                  <a:pt x="153" y="63"/>
                </a:lnTo>
                <a:lnTo>
                  <a:pt x="147" y="56"/>
                </a:lnTo>
                <a:lnTo>
                  <a:pt x="137" y="52"/>
                </a:lnTo>
                <a:lnTo>
                  <a:pt x="127" y="50"/>
                </a:lnTo>
                <a:lnTo>
                  <a:pt x="114" y="48"/>
                </a:lnTo>
                <a:lnTo>
                  <a:pt x="102" y="50"/>
                </a:lnTo>
                <a:lnTo>
                  <a:pt x="91" y="52"/>
                </a:lnTo>
                <a:lnTo>
                  <a:pt x="83" y="56"/>
                </a:lnTo>
                <a:lnTo>
                  <a:pt x="75" y="63"/>
                </a:lnTo>
                <a:lnTo>
                  <a:pt x="70" y="72"/>
                </a:lnTo>
                <a:lnTo>
                  <a:pt x="66" y="83"/>
                </a:lnTo>
                <a:lnTo>
                  <a:pt x="64" y="98"/>
                </a:lnTo>
                <a:lnTo>
                  <a:pt x="63" y="116"/>
                </a:lnTo>
                <a:lnTo>
                  <a:pt x="64" y="135"/>
                </a:lnTo>
                <a:lnTo>
                  <a:pt x="66" y="150"/>
                </a:lnTo>
                <a:lnTo>
                  <a:pt x="70" y="162"/>
                </a:lnTo>
                <a:lnTo>
                  <a:pt x="75" y="172"/>
                </a:lnTo>
                <a:lnTo>
                  <a:pt x="83" y="178"/>
                </a:lnTo>
                <a:lnTo>
                  <a:pt x="91" y="183"/>
                </a:lnTo>
                <a:lnTo>
                  <a:pt x="103" y="185"/>
                </a:lnTo>
                <a:lnTo>
                  <a:pt x="115" y="186"/>
                </a:lnTo>
                <a:lnTo>
                  <a:pt x="128" y="185"/>
                </a:lnTo>
                <a:lnTo>
                  <a:pt x="139" y="183"/>
                </a:lnTo>
                <a:lnTo>
                  <a:pt x="147" y="178"/>
                </a:lnTo>
                <a:lnTo>
                  <a:pt x="153" y="172"/>
                </a:lnTo>
                <a:lnTo>
                  <a:pt x="159" y="162"/>
                </a:lnTo>
                <a:lnTo>
                  <a:pt x="162" y="152"/>
                </a:lnTo>
                <a:lnTo>
                  <a:pt x="164" y="137"/>
                </a:lnTo>
                <a:lnTo>
                  <a:pt x="165" y="119"/>
                </a:lnTo>
                <a:close/>
                <a:moveTo>
                  <a:pt x="0" y="119"/>
                </a:moveTo>
                <a:lnTo>
                  <a:pt x="0" y="119"/>
                </a:lnTo>
                <a:lnTo>
                  <a:pt x="0" y="102"/>
                </a:lnTo>
                <a:lnTo>
                  <a:pt x="2" y="88"/>
                </a:lnTo>
                <a:lnTo>
                  <a:pt x="4" y="74"/>
                </a:lnTo>
                <a:lnTo>
                  <a:pt x="7" y="61"/>
                </a:lnTo>
                <a:lnTo>
                  <a:pt x="16" y="41"/>
                </a:lnTo>
                <a:lnTo>
                  <a:pt x="28" y="25"/>
                </a:lnTo>
                <a:lnTo>
                  <a:pt x="45" y="14"/>
                </a:lnTo>
                <a:lnTo>
                  <a:pt x="64" y="5"/>
                </a:lnTo>
                <a:lnTo>
                  <a:pt x="88" y="1"/>
                </a:lnTo>
                <a:lnTo>
                  <a:pt x="115" y="0"/>
                </a:lnTo>
                <a:lnTo>
                  <a:pt x="143" y="1"/>
                </a:lnTo>
                <a:lnTo>
                  <a:pt x="167" y="5"/>
                </a:lnTo>
                <a:lnTo>
                  <a:pt x="186" y="13"/>
                </a:lnTo>
                <a:lnTo>
                  <a:pt x="202" y="24"/>
                </a:lnTo>
                <a:lnTo>
                  <a:pt x="215" y="40"/>
                </a:lnTo>
                <a:lnTo>
                  <a:pt x="223" y="60"/>
                </a:lnTo>
                <a:lnTo>
                  <a:pt x="225" y="72"/>
                </a:lnTo>
                <a:lnTo>
                  <a:pt x="227" y="85"/>
                </a:lnTo>
                <a:lnTo>
                  <a:pt x="229" y="100"/>
                </a:lnTo>
                <a:lnTo>
                  <a:pt x="229" y="116"/>
                </a:lnTo>
                <a:lnTo>
                  <a:pt x="229" y="133"/>
                </a:lnTo>
                <a:lnTo>
                  <a:pt x="227" y="148"/>
                </a:lnTo>
                <a:lnTo>
                  <a:pt x="225" y="161"/>
                </a:lnTo>
                <a:lnTo>
                  <a:pt x="223" y="174"/>
                </a:lnTo>
                <a:lnTo>
                  <a:pt x="215" y="194"/>
                </a:lnTo>
                <a:lnTo>
                  <a:pt x="202" y="211"/>
                </a:lnTo>
                <a:lnTo>
                  <a:pt x="186" y="222"/>
                </a:lnTo>
                <a:lnTo>
                  <a:pt x="166" y="230"/>
                </a:lnTo>
                <a:lnTo>
                  <a:pt x="143" y="234"/>
                </a:lnTo>
                <a:lnTo>
                  <a:pt x="114" y="235"/>
                </a:lnTo>
                <a:lnTo>
                  <a:pt x="87" y="234"/>
                </a:lnTo>
                <a:lnTo>
                  <a:pt x="64" y="230"/>
                </a:lnTo>
                <a:lnTo>
                  <a:pt x="44" y="223"/>
                </a:lnTo>
                <a:lnTo>
                  <a:pt x="28" y="211"/>
                </a:lnTo>
                <a:lnTo>
                  <a:pt x="16" y="195"/>
                </a:lnTo>
                <a:lnTo>
                  <a:pt x="7" y="175"/>
                </a:lnTo>
                <a:lnTo>
                  <a:pt x="4" y="164"/>
                </a:lnTo>
                <a:lnTo>
                  <a:pt x="2" y="150"/>
                </a:lnTo>
                <a:lnTo>
                  <a:pt x="0" y="135"/>
                </a:lnTo>
                <a:lnTo>
                  <a:pt x="0" y="119"/>
                </a:lnTo>
                <a:close/>
              </a:path>
            </a:pathLst>
          </a:custGeom>
          <a:solidFill>
            <a:srgbClr val="000000"/>
          </a:solidFill>
          <a:ln w="9525">
            <a:noFill/>
            <a:round/>
            <a:headEnd/>
            <a:tailEnd/>
          </a:ln>
        </p:spPr>
        <p:txBody>
          <a:bodyPr/>
          <a:lstStyle/>
          <a:p>
            <a:endParaRPr lang="uk-UA"/>
          </a:p>
        </p:txBody>
      </p:sp>
      <p:sp>
        <p:nvSpPr>
          <p:cNvPr id="55366" name="Freeform 273"/>
          <p:cNvSpPr>
            <a:spLocks/>
          </p:cNvSpPr>
          <p:nvPr/>
        </p:nvSpPr>
        <p:spPr bwMode="auto">
          <a:xfrm>
            <a:off x="7165975" y="2563813"/>
            <a:ext cx="79375" cy="50800"/>
          </a:xfrm>
          <a:custGeom>
            <a:avLst/>
            <a:gdLst>
              <a:gd name="T0" fmla="*/ 0 w 351"/>
              <a:gd name="T1" fmla="*/ 0 h 226"/>
              <a:gd name="T2" fmla="*/ 0 w 351"/>
              <a:gd name="T3" fmla="*/ 0 h 226"/>
              <a:gd name="T4" fmla="*/ 2147483647 w 351"/>
              <a:gd name="T5" fmla="*/ 0 h 226"/>
              <a:gd name="T6" fmla="*/ 2147483647 w 351"/>
              <a:gd name="T7" fmla="*/ 2147483647 h 226"/>
              <a:gd name="T8" fmla="*/ 2147483647 w 351"/>
              <a:gd name="T9" fmla="*/ 2147483647 h 226"/>
              <a:gd name="T10" fmla="*/ 2147483647 w 351"/>
              <a:gd name="T11" fmla="*/ 2147483647 h 226"/>
              <a:gd name="T12" fmla="*/ 2147483647 w 351"/>
              <a:gd name="T13" fmla="*/ 2147483647 h 226"/>
              <a:gd name="T14" fmla="*/ 2147483647 w 351"/>
              <a:gd name="T15" fmla="*/ 0 h 226"/>
              <a:gd name="T16" fmla="*/ 2147483647 w 351"/>
              <a:gd name="T17" fmla="*/ 0 h 226"/>
              <a:gd name="T18" fmla="*/ 2147483647 w 351"/>
              <a:gd name="T19" fmla="*/ 2147483647 h 226"/>
              <a:gd name="T20" fmla="*/ 2147483647 w 351"/>
              <a:gd name="T21" fmla="*/ 2147483647 h 226"/>
              <a:gd name="T22" fmla="*/ 2147483647 w 351"/>
              <a:gd name="T23" fmla="*/ 2147483647 h 226"/>
              <a:gd name="T24" fmla="*/ 2147483647 w 351"/>
              <a:gd name="T25" fmla="*/ 2147483647 h 226"/>
              <a:gd name="T26" fmla="*/ 2147483647 w 351"/>
              <a:gd name="T27" fmla="*/ 2147483647 h 226"/>
              <a:gd name="T28" fmla="*/ 0 w 351"/>
              <a:gd name="T29" fmla="*/ 0 h 2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1"/>
              <a:gd name="T46" fmla="*/ 0 h 226"/>
              <a:gd name="T47" fmla="*/ 351 w 351"/>
              <a:gd name="T48" fmla="*/ 226 h 2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1" h="226">
                <a:moveTo>
                  <a:pt x="0" y="0"/>
                </a:moveTo>
                <a:lnTo>
                  <a:pt x="0" y="0"/>
                </a:lnTo>
                <a:lnTo>
                  <a:pt x="66" y="0"/>
                </a:lnTo>
                <a:lnTo>
                  <a:pt x="110" y="133"/>
                </a:lnTo>
                <a:lnTo>
                  <a:pt x="157" y="6"/>
                </a:lnTo>
                <a:lnTo>
                  <a:pt x="204" y="6"/>
                </a:lnTo>
                <a:lnTo>
                  <a:pt x="251" y="133"/>
                </a:lnTo>
                <a:lnTo>
                  <a:pt x="293" y="0"/>
                </a:lnTo>
                <a:lnTo>
                  <a:pt x="351" y="0"/>
                </a:lnTo>
                <a:lnTo>
                  <a:pt x="277" y="226"/>
                </a:lnTo>
                <a:lnTo>
                  <a:pt x="228" y="226"/>
                </a:lnTo>
                <a:lnTo>
                  <a:pt x="176" y="84"/>
                </a:lnTo>
                <a:lnTo>
                  <a:pt x="125" y="226"/>
                </a:lnTo>
                <a:lnTo>
                  <a:pt x="74" y="226"/>
                </a:lnTo>
                <a:lnTo>
                  <a:pt x="0" y="0"/>
                </a:lnTo>
                <a:close/>
              </a:path>
            </a:pathLst>
          </a:custGeom>
          <a:solidFill>
            <a:srgbClr val="000000"/>
          </a:solidFill>
          <a:ln w="9525">
            <a:noFill/>
            <a:round/>
            <a:headEnd/>
            <a:tailEnd/>
          </a:ln>
        </p:spPr>
        <p:txBody>
          <a:bodyPr/>
          <a:lstStyle/>
          <a:p>
            <a:endParaRPr lang="uk-UA"/>
          </a:p>
        </p:txBody>
      </p:sp>
      <p:sp>
        <p:nvSpPr>
          <p:cNvPr id="55367" name="Freeform 274"/>
          <p:cNvSpPr>
            <a:spLocks/>
          </p:cNvSpPr>
          <p:nvPr/>
        </p:nvSpPr>
        <p:spPr bwMode="auto">
          <a:xfrm>
            <a:off x="7258050" y="2270125"/>
            <a:ext cx="20638" cy="26988"/>
          </a:xfrm>
          <a:custGeom>
            <a:avLst/>
            <a:gdLst>
              <a:gd name="T0" fmla="*/ 2147483647 w 90"/>
              <a:gd name="T1" fmla="*/ 2147483647 h 118"/>
              <a:gd name="T2" fmla="*/ 2147483647 w 90"/>
              <a:gd name="T3" fmla="*/ 2147483647 h 118"/>
              <a:gd name="T4" fmla="*/ 2147483647 w 90"/>
              <a:gd name="T5" fmla="*/ 2147483647 h 118"/>
              <a:gd name="T6" fmla="*/ 2147483647 w 90"/>
              <a:gd name="T7" fmla="*/ 2147483647 h 118"/>
              <a:gd name="T8" fmla="*/ 0 w 90"/>
              <a:gd name="T9" fmla="*/ 2147483647 h 118"/>
              <a:gd name="T10" fmla="*/ 0 w 90"/>
              <a:gd name="T11" fmla="*/ 0 h 118"/>
              <a:gd name="T12" fmla="*/ 2147483647 w 90"/>
              <a:gd name="T13" fmla="*/ 0 h 118"/>
              <a:gd name="T14" fmla="*/ 2147483647 w 90"/>
              <a:gd name="T15" fmla="*/ 2147483647 h 118"/>
              <a:gd name="T16" fmla="*/ 2147483647 w 90"/>
              <a:gd name="T17" fmla="*/ 2147483647 h 118"/>
              <a:gd name="T18" fmla="*/ 2147483647 w 90"/>
              <a:gd name="T19" fmla="*/ 2147483647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18"/>
              <a:gd name="T32" fmla="*/ 90 w 90"/>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18">
                <a:moveTo>
                  <a:pt x="57" y="118"/>
                </a:moveTo>
                <a:lnTo>
                  <a:pt x="57" y="118"/>
                </a:lnTo>
                <a:lnTo>
                  <a:pt x="35" y="118"/>
                </a:lnTo>
                <a:lnTo>
                  <a:pt x="35" y="20"/>
                </a:lnTo>
                <a:lnTo>
                  <a:pt x="0" y="20"/>
                </a:lnTo>
                <a:lnTo>
                  <a:pt x="0" y="0"/>
                </a:lnTo>
                <a:lnTo>
                  <a:pt x="90" y="0"/>
                </a:lnTo>
                <a:lnTo>
                  <a:pt x="90" y="20"/>
                </a:lnTo>
                <a:lnTo>
                  <a:pt x="57" y="20"/>
                </a:lnTo>
                <a:lnTo>
                  <a:pt x="57" y="118"/>
                </a:lnTo>
                <a:close/>
              </a:path>
            </a:pathLst>
          </a:custGeom>
          <a:solidFill>
            <a:srgbClr val="000000"/>
          </a:solidFill>
          <a:ln w="9525">
            <a:noFill/>
            <a:round/>
            <a:headEnd/>
            <a:tailEnd/>
          </a:ln>
        </p:spPr>
        <p:txBody>
          <a:bodyPr/>
          <a:lstStyle/>
          <a:p>
            <a:endParaRPr lang="uk-UA"/>
          </a:p>
        </p:txBody>
      </p:sp>
      <p:sp>
        <p:nvSpPr>
          <p:cNvPr id="55368" name="Freeform 275"/>
          <p:cNvSpPr>
            <a:spLocks/>
          </p:cNvSpPr>
          <p:nvPr/>
        </p:nvSpPr>
        <p:spPr bwMode="auto">
          <a:xfrm>
            <a:off x="7280275" y="2270125"/>
            <a:ext cx="30163" cy="26988"/>
          </a:xfrm>
          <a:custGeom>
            <a:avLst/>
            <a:gdLst>
              <a:gd name="T0" fmla="*/ 2147483647 w 130"/>
              <a:gd name="T1" fmla="*/ 2147483647 h 118"/>
              <a:gd name="T2" fmla="*/ 2147483647 w 130"/>
              <a:gd name="T3" fmla="*/ 2147483647 h 118"/>
              <a:gd name="T4" fmla="*/ 2147483647 w 130"/>
              <a:gd name="T5" fmla="*/ 2147483647 h 118"/>
              <a:gd name="T6" fmla="*/ 2147483647 w 130"/>
              <a:gd name="T7" fmla="*/ 2147483647 h 118"/>
              <a:gd name="T8" fmla="*/ 2147483647 w 130"/>
              <a:gd name="T9" fmla="*/ 2147483647 h 118"/>
              <a:gd name="T10" fmla="*/ 2147483647 w 130"/>
              <a:gd name="T11" fmla="*/ 2147483647 h 118"/>
              <a:gd name="T12" fmla="*/ 0 w 130"/>
              <a:gd name="T13" fmla="*/ 2147483647 h 118"/>
              <a:gd name="T14" fmla="*/ 0 w 130"/>
              <a:gd name="T15" fmla="*/ 0 h 118"/>
              <a:gd name="T16" fmla="*/ 2147483647 w 130"/>
              <a:gd name="T17" fmla="*/ 0 h 118"/>
              <a:gd name="T18" fmla="*/ 2147483647 w 130"/>
              <a:gd name="T19" fmla="*/ 2147483647 h 118"/>
              <a:gd name="T20" fmla="*/ 2147483647 w 130"/>
              <a:gd name="T21" fmla="*/ 2147483647 h 118"/>
              <a:gd name="T22" fmla="*/ 2147483647 w 130"/>
              <a:gd name="T23" fmla="*/ 0 h 118"/>
              <a:gd name="T24" fmla="*/ 2147483647 w 130"/>
              <a:gd name="T25" fmla="*/ 0 h 118"/>
              <a:gd name="T26" fmla="*/ 2147483647 w 130"/>
              <a:gd name="T27" fmla="*/ 2147483647 h 118"/>
              <a:gd name="T28" fmla="*/ 2147483647 w 130"/>
              <a:gd name="T29" fmla="*/ 2147483647 h 118"/>
              <a:gd name="T30" fmla="*/ 2147483647 w 130"/>
              <a:gd name="T31" fmla="*/ 2147483647 h 118"/>
              <a:gd name="T32" fmla="*/ 2147483647 w 130"/>
              <a:gd name="T33" fmla="*/ 2147483647 h 118"/>
              <a:gd name="T34" fmla="*/ 2147483647 w 130"/>
              <a:gd name="T35" fmla="*/ 2147483647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
              <a:gd name="T55" fmla="*/ 0 h 118"/>
              <a:gd name="T56" fmla="*/ 130 w 130"/>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 h="118">
                <a:moveTo>
                  <a:pt x="74" y="118"/>
                </a:moveTo>
                <a:lnTo>
                  <a:pt x="74" y="118"/>
                </a:lnTo>
                <a:lnTo>
                  <a:pt x="55" y="118"/>
                </a:lnTo>
                <a:lnTo>
                  <a:pt x="20" y="20"/>
                </a:lnTo>
                <a:lnTo>
                  <a:pt x="21" y="118"/>
                </a:lnTo>
                <a:lnTo>
                  <a:pt x="0" y="118"/>
                </a:lnTo>
                <a:lnTo>
                  <a:pt x="0" y="0"/>
                </a:lnTo>
                <a:lnTo>
                  <a:pt x="34" y="0"/>
                </a:lnTo>
                <a:lnTo>
                  <a:pt x="66" y="87"/>
                </a:lnTo>
                <a:lnTo>
                  <a:pt x="95" y="0"/>
                </a:lnTo>
                <a:lnTo>
                  <a:pt x="130" y="0"/>
                </a:lnTo>
                <a:lnTo>
                  <a:pt x="130" y="118"/>
                </a:lnTo>
                <a:lnTo>
                  <a:pt x="110" y="118"/>
                </a:lnTo>
                <a:lnTo>
                  <a:pt x="111" y="20"/>
                </a:lnTo>
                <a:lnTo>
                  <a:pt x="74" y="118"/>
                </a:lnTo>
                <a:close/>
              </a:path>
            </a:pathLst>
          </a:custGeom>
          <a:solidFill>
            <a:srgbClr val="000000"/>
          </a:solidFill>
          <a:ln w="9525">
            <a:noFill/>
            <a:round/>
            <a:headEnd/>
            <a:tailEnd/>
          </a:ln>
        </p:spPr>
        <p:txBody>
          <a:bodyPr/>
          <a:lstStyle/>
          <a:p>
            <a:endParaRPr lang="uk-UA"/>
          </a:p>
        </p:txBody>
      </p:sp>
      <p:sp>
        <p:nvSpPr>
          <p:cNvPr id="55369" name="Freeform 276"/>
          <p:cNvSpPr>
            <a:spLocks/>
          </p:cNvSpPr>
          <p:nvPr/>
        </p:nvSpPr>
        <p:spPr bwMode="auto">
          <a:xfrm>
            <a:off x="7258050" y="2563813"/>
            <a:ext cx="20638" cy="26987"/>
          </a:xfrm>
          <a:custGeom>
            <a:avLst/>
            <a:gdLst>
              <a:gd name="T0" fmla="*/ 2147483647 w 90"/>
              <a:gd name="T1" fmla="*/ 2147483647 h 116"/>
              <a:gd name="T2" fmla="*/ 2147483647 w 90"/>
              <a:gd name="T3" fmla="*/ 2147483647 h 116"/>
              <a:gd name="T4" fmla="*/ 2147483647 w 90"/>
              <a:gd name="T5" fmla="*/ 2147483647 h 116"/>
              <a:gd name="T6" fmla="*/ 2147483647 w 90"/>
              <a:gd name="T7" fmla="*/ 2147483647 h 116"/>
              <a:gd name="T8" fmla="*/ 0 w 90"/>
              <a:gd name="T9" fmla="*/ 2147483647 h 116"/>
              <a:gd name="T10" fmla="*/ 0 w 90"/>
              <a:gd name="T11" fmla="*/ 0 h 116"/>
              <a:gd name="T12" fmla="*/ 2147483647 w 90"/>
              <a:gd name="T13" fmla="*/ 0 h 116"/>
              <a:gd name="T14" fmla="*/ 2147483647 w 90"/>
              <a:gd name="T15" fmla="*/ 2147483647 h 116"/>
              <a:gd name="T16" fmla="*/ 2147483647 w 90"/>
              <a:gd name="T17" fmla="*/ 2147483647 h 116"/>
              <a:gd name="T18" fmla="*/ 2147483647 w 90"/>
              <a:gd name="T19" fmla="*/ 2147483647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16"/>
              <a:gd name="T32" fmla="*/ 90 w 90"/>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16">
                <a:moveTo>
                  <a:pt x="57" y="116"/>
                </a:moveTo>
                <a:lnTo>
                  <a:pt x="57" y="116"/>
                </a:lnTo>
                <a:lnTo>
                  <a:pt x="35" y="116"/>
                </a:lnTo>
                <a:lnTo>
                  <a:pt x="35" y="19"/>
                </a:lnTo>
                <a:lnTo>
                  <a:pt x="0" y="19"/>
                </a:lnTo>
                <a:lnTo>
                  <a:pt x="0" y="0"/>
                </a:lnTo>
                <a:lnTo>
                  <a:pt x="90" y="0"/>
                </a:lnTo>
                <a:lnTo>
                  <a:pt x="90" y="19"/>
                </a:lnTo>
                <a:lnTo>
                  <a:pt x="57" y="19"/>
                </a:lnTo>
                <a:lnTo>
                  <a:pt x="57" y="116"/>
                </a:lnTo>
                <a:close/>
              </a:path>
            </a:pathLst>
          </a:custGeom>
          <a:solidFill>
            <a:srgbClr val="000000"/>
          </a:solidFill>
          <a:ln w="9525">
            <a:noFill/>
            <a:round/>
            <a:headEnd/>
            <a:tailEnd/>
          </a:ln>
        </p:spPr>
        <p:txBody>
          <a:bodyPr/>
          <a:lstStyle/>
          <a:p>
            <a:endParaRPr lang="uk-UA"/>
          </a:p>
        </p:txBody>
      </p:sp>
      <p:sp>
        <p:nvSpPr>
          <p:cNvPr id="55370" name="Freeform 277"/>
          <p:cNvSpPr>
            <a:spLocks/>
          </p:cNvSpPr>
          <p:nvPr/>
        </p:nvSpPr>
        <p:spPr bwMode="auto">
          <a:xfrm>
            <a:off x="7280275" y="2563813"/>
            <a:ext cx="30163" cy="26987"/>
          </a:xfrm>
          <a:custGeom>
            <a:avLst/>
            <a:gdLst>
              <a:gd name="T0" fmla="*/ 2147483647 w 130"/>
              <a:gd name="T1" fmla="*/ 2147483647 h 116"/>
              <a:gd name="T2" fmla="*/ 2147483647 w 130"/>
              <a:gd name="T3" fmla="*/ 2147483647 h 116"/>
              <a:gd name="T4" fmla="*/ 2147483647 w 130"/>
              <a:gd name="T5" fmla="*/ 2147483647 h 116"/>
              <a:gd name="T6" fmla="*/ 2147483647 w 130"/>
              <a:gd name="T7" fmla="*/ 2147483647 h 116"/>
              <a:gd name="T8" fmla="*/ 2147483647 w 130"/>
              <a:gd name="T9" fmla="*/ 2147483647 h 116"/>
              <a:gd name="T10" fmla="*/ 2147483647 w 130"/>
              <a:gd name="T11" fmla="*/ 2147483647 h 116"/>
              <a:gd name="T12" fmla="*/ 0 w 130"/>
              <a:gd name="T13" fmla="*/ 2147483647 h 116"/>
              <a:gd name="T14" fmla="*/ 0 w 130"/>
              <a:gd name="T15" fmla="*/ 0 h 116"/>
              <a:gd name="T16" fmla="*/ 2147483647 w 130"/>
              <a:gd name="T17" fmla="*/ 0 h 116"/>
              <a:gd name="T18" fmla="*/ 2147483647 w 130"/>
              <a:gd name="T19" fmla="*/ 2147483647 h 116"/>
              <a:gd name="T20" fmla="*/ 2147483647 w 130"/>
              <a:gd name="T21" fmla="*/ 2147483647 h 116"/>
              <a:gd name="T22" fmla="*/ 2147483647 w 130"/>
              <a:gd name="T23" fmla="*/ 0 h 116"/>
              <a:gd name="T24" fmla="*/ 2147483647 w 130"/>
              <a:gd name="T25" fmla="*/ 0 h 116"/>
              <a:gd name="T26" fmla="*/ 2147483647 w 130"/>
              <a:gd name="T27" fmla="*/ 2147483647 h 116"/>
              <a:gd name="T28" fmla="*/ 2147483647 w 130"/>
              <a:gd name="T29" fmla="*/ 2147483647 h 116"/>
              <a:gd name="T30" fmla="*/ 2147483647 w 130"/>
              <a:gd name="T31" fmla="*/ 2147483647 h 116"/>
              <a:gd name="T32" fmla="*/ 2147483647 w 130"/>
              <a:gd name="T33" fmla="*/ 2147483647 h 116"/>
              <a:gd name="T34" fmla="*/ 2147483647 w 130"/>
              <a:gd name="T35" fmla="*/ 2147483647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
              <a:gd name="T55" fmla="*/ 0 h 116"/>
              <a:gd name="T56" fmla="*/ 130 w 130"/>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 h="116">
                <a:moveTo>
                  <a:pt x="74" y="116"/>
                </a:moveTo>
                <a:lnTo>
                  <a:pt x="74" y="116"/>
                </a:lnTo>
                <a:lnTo>
                  <a:pt x="55" y="116"/>
                </a:lnTo>
                <a:lnTo>
                  <a:pt x="20" y="19"/>
                </a:lnTo>
                <a:lnTo>
                  <a:pt x="21" y="116"/>
                </a:lnTo>
                <a:lnTo>
                  <a:pt x="0" y="116"/>
                </a:lnTo>
                <a:lnTo>
                  <a:pt x="0" y="0"/>
                </a:lnTo>
                <a:lnTo>
                  <a:pt x="34" y="0"/>
                </a:lnTo>
                <a:lnTo>
                  <a:pt x="66" y="86"/>
                </a:lnTo>
                <a:lnTo>
                  <a:pt x="95" y="0"/>
                </a:lnTo>
                <a:lnTo>
                  <a:pt x="130" y="0"/>
                </a:lnTo>
                <a:lnTo>
                  <a:pt x="130" y="116"/>
                </a:lnTo>
                <a:lnTo>
                  <a:pt x="110" y="116"/>
                </a:lnTo>
                <a:lnTo>
                  <a:pt x="111" y="19"/>
                </a:lnTo>
                <a:lnTo>
                  <a:pt x="74" y="116"/>
                </a:lnTo>
                <a:close/>
              </a:path>
            </a:pathLst>
          </a:custGeom>
          <a:solidFill>
            <a:srgbClr val="000000"/>
          </a:solidFill>
          <a:ln w="9525">
            <a:noFill/>
            <a:round/>
            <a:headEnd/>
            <a:tailEnd/>
          </a:ln>
        </p:spPr>
        <p:txBody>
          <a:bodyPr/>
          <a:lstStyle/>
          <a:p>
            <a:endParaRPr lang="uk-UA"/>
          </a:p>
        </p:txBody>
      </p:sp>
      <p:sp>
        <p:nvSpPr>
          <p:cNvPr id="55371" name="Rectangle 278"/>
          <p:cNvSpPr>
            <a:spLocks noChangeArrowheads="1"/>
          </p:cNvSpPr>
          <p:nvPr/>
        </p:nvSpPr>
        <p:spPr bwMode="auto">
          <a:xfrm>
            <a:off x="5487988" y="2184400"/>
            <a:ext cx="1819275" cy="449263"/>
          </a:xfrm>
          <a:prstGeom prst="rect">
            <a:avLst/>
          </a:prstGeom>
          <a:noFill/>
          <a:ln w="9525">
            <a:noFill/>
            <a:miter lim="800000"/>
            <a:headEnd/>
            <a:tailEnd/>
          </a:ln>
        </p:spPr>
        <p:txBody>
          <a:bodyPr/>
          <a:lstStyle/>
          <a:p>
            <a:endParaRPr lang="uk-UA"/>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le 2"/>
          <p:cNvSpPr>
            <a:spLocks noGrp="1"/>
          </p:cNvSpPr>
          <p:nvPr>
            <p:ph type="title"/>
          </p:nvPr>
        </p:nvSpPr>
        <p:spPr/>
        <p:txBody>
          <a:bodyPr/>
          <a:lstStyle/>
          <a:p>
            <a:r>
              <a:rPr lang="ru-RU" dirty="0" smtClean="0">
                <a:solidFill>
                  <a:srgbClr val="C00000"/>
                </a:solidFill>
              </a:rPr>
              <a:t>РАСШИФРОВКА СЕРТИФИКАЦИИ</a:t>
            </a:r>
            <a:endParaRPr lang="en-GB" dirty="0" smtClean="0">
              <a:solidFill>
                <a:srgbClr val="C00000"/>
              </a:solidFill>
            </a:endParaRPr>
          </a:p>
        </p:txBody>
      </p:sp>
      <p:sp>
        <p:nvSpPr>
          <p:cNvPr id="5632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t>© Xtralis Pty. Ltd. ─ Confidential Information</a:t>
            </a:r>
          </a:p>
        </p:txBody>
      </p:sp>
      <p:sp>
        <p:nvSpPr>
          <p:cNvPr id="5632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C8888-A56E-4915-972A-DFCFAD767E86}" type="slidenum">
              <a:rPr lang="en-GB" smtClean="0"/>
              <a:pPr fontAlgn="base">
                <a:spcBef>
                  <a:spcPct val="0"/>
                </a:spcBef>
                <a:spcAft>
                  <a:spcPct val="0"/>
                </a:spcAft>
              </a:pPr>
              <a:t>43</a:t>
            </a:fld>
            <a:endParaRPr lang="en-GB" smtClean="0"/>
          </a:p>
        </p:txBody>
      </p:sp>
      <p:sp>
        <p:nvSpPr>
          <p:cNvPr id="6" name="Rectangle 2"/>
          <p:cNvSpPr txBox="1">
            <a:spLocks noChangeArrowheads="1"/>
          </p:cNvSpPr>
          <p:nvPr/>
        </p:nvSpPr>
        <p:spPr bwMode="auto">
          <a:xfrm>
            <a:off x="457200" y="1604963"/>
            <a:ext cx="8229600" cy="4525962"/>
          </a:xfrm>
          <a:prstGeom prst="rect">
            <a:avLst/>
          </a:prstGeom>
          <a:noFill/>
          <a:ln w="9525">
            <a:noFill/>
            <a:miter lim="800000"/>
            <a:headEnd/>
            <a:tailEnd/>
          </a:ln>
        </p:spPr>
        <p:txBody>
          <a:bodyPr lIns="0" tIns="0" rIns="0" bIns="0"/>
          <a:lstStyle/>
          <a:p>
            <a:pPr marL="228600" indent="-341313">
              <a:spcBef>
                <a:spcPts val="12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000" b="1" dirty="0">
              <a:solidFill>
                <a:srgbClr val="B80047"/>
              </a:solidFill>
              <a:effectLst>
                <a:outerShdw blurRad="38100" dist="38100" dir="2700000" algn="tl">
                  <a:srgbClr val="C0C0C0"/>
                </a:outerShdw>
              </a:effectLst>
              <a:ea typeface="+mn-ea"/>
              <a:cs typeface="Arial" pitchFamily="34" charset="0"/>
            </a:endParaRPr>
          </a:p>
        </p:txBody>
      </p:sp>
      <p:sp>
        <p:nvSpPr>
          <p:cNvPr id="7" name="AutoShape 3"/>
          <p:cNvSpPr>
            <a:spLocks noChangeArrowheads="1"/>
          </p:cNvSpPr>
          <p:nvPr/>
        </p:nvSpPr>
        <p:spPr bwMode="auto">
          <a:xfrm>
            <a:off x="211138" y="2001838"/>
            <a:ext cx="1979612" cy="685800"/>
          </a:xfrm>
          <a:prstGeom prst="wedgeRectCallout">
            <a:avLst>
              <a:gd name="adj1" fmla="val 89273"/>
              <a:gd name="adj2" fmla="val 208597"/>
            </a:avLst>
          </a:prstGeom>
          <a:solidFill>
            <a:srgbClr val="FFFF99"/>
          </a:solidFill>
          <a:ln w="9360">
            <a:solidFill>
              <a:srgbClr val="000000"/>
            </a:solidFill>
            <a:round/>
            <a:headEnd/>
            <a:tailEnd/>
          </a:ln>
        </p:spPr>
        <p:txBody>
          <a:bodyPr wrap="none" lIns="90000" tIns="45000" rIns="90000" bIns="450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000000"/>
                </a:solidFill>
              </a:rPr>
              <a:t>Тип устройства</a:t>
            </a:r>
            <a:endParaRPr lang="en-GB" sz="1800" b="1"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000000"/>
                </a:solidFill>
              </a:rPr>
              <a:t>II </a:t>
            </a:r>
            <a:r>
              <a:rPr lang="ru-RU" sz="1800" dirty="0" smtClean="0">
                <a:solidFill>
                  <a:srgbClr val="000000"/>
                </a:solidFill>
              </a:rPr>
              <a:t>не для шахт</a:t>
            </a:r>
            <a:endParaRPr lang="en-GB" sz="1800" dirty="0">
              <a:solidFill>
                <a:srgbClr val="000000"/>
              </a:solidFill>
            </a:endParaRPr>
          </a:p>
        </p:txBody>
      </p:sp>
      <p:sp>
        <p:nvSpPr>
          <p:cNvPr id="8" name="AutoShape 4"/>
          <p:cNvSpPr>
            <a:spLocks noChangeArrowheads="1"/>
          </p:cNvSpPr>
          <p:nvPr/>
        </p:nvSpPr>
        <p:spPr bwMode="auto">
          <a:xfrm flipH="1">
            <a:off x="2336800" y="1357313"/>
            <a:ext cx="1439863" cy="822325"/>
          </a:xfrm>
          <a:prstGeom prst="wedgeRectCallout">
            <a:avLst>
              <a:gd name="adj1" fmla="val -17690"/>
              <a:gd name="adj2" fmla="val 249486"/>
            </a:avLst>
          </a:prstGeom>
          <a:solidFill>
            <a:srgbClr val="99CCFF"/>
          </a:solidFill>
          <a:ln w="9360">
            <a:solidFill>
              <a:srgbClr val="000000"/>
            </a:solidFill>
            <a:round/>
            <a:headEnd/>
            <a:tailEnd/>
          </a:ln>
        </p:spPr>
        <p:txBody>
          <a:bodyPr wrap="none" lIns="90000" tIns="45000" rIns="90000" bIns="450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000000"/>
                </a:solidFill>
              </a:rPr>
              <a:t>Категория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000000"/>
                </a:solidFill>
              </a:rPr>
              <a:t>устройства</a:t>
            </a:r>
            <a:endParaRPr lang="en-GB" sz="1800" b="1"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000000"/>
                </a:solidFill>
              </a:rPr>
              <a:t>2 </a:t>
            </a:r>
            <a:r>
              <a:rPr lang="ru-RU" sz="1800" dirty="0" smtClean="0">
                <a:solidFill>
                  <a:srgbClr val="000000"/>
                </a:solidFill>
              </a:rPr>
              <a:t>для Зоны</a:t>
            </a:r>
            <a:r>
              <a:rPr lang="en-GB" sz="1800" dirty="0" smtClean="0">
                <a:solidFill>
                  <a:srgbClr val="000000"/>
                </a:solidFill>
              </a:rPr>
              <a:t> </a:t>
            </a:r>
            <a:r>
              <a:rPr lang="en-GB" sz="1800" dirty="0">
                <a:solidFill>
                  <a:srgbClr val="000000"/>
                </a:solidFill>
              </a:rPr>
              <a:t>1</a:t>
            </a:r>
          </a:p>
        </p:txBody>
      </p:sp>
      <p:sp>
        <p:nvSpPr>
          <p:cNvPr id="9" name="AutoShape 5"/>
          <p:cNvSpPr>
            <a:spLocks noChangeArrowheads="1"/>
          </p:cNvSpPr>
          <p:nvPr/>
        </p:nvSpPr>
        <p:spPr bwMode="auto">
          <a:xfrm>
            <a:off x="2159000" y="4832350"/>
            <a:ext cx="1079500" cy="354013"/>
          </a:xfrm>
          <a:prstGeom prst="wedgeRectCallout">
            <a:avLst>
              <a:gd name="adj1" fmla="val 69412"/>
              <a:gd name="adj2" fmla="val -249560"/>
            </a:avLst>
          </a:prstGeom>
          <a:solidFill>
            <a:srgbClr val="00AE00"/>
          </a:solidFill>
          <a:ln w="9360">
            <a:solidFill>
              <a:srgbClr val="000000"/>
            </a:solidFill>
            <a:round/>
            <a:headEnd/>
            <a:tailEnd/>
          </a:ln>
        </p:spPr>
        <p:txBody>
          <a:bodyPr wrap="none" lIns="90000" tIns="45000" rIns="90000" bIns="450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000000"/>
                </a:solidFill>
              </a:rPr>
              <a:t>G: </a:t>
            </a:r>
            <a:r>
              <a:rPr lang="ru-RU" sz="1800" b="1" dirty="0" smtClean="0">
                <a:solidFill>
                  <a:srgbClr val="000000"/>
                </a:solidFill>
              </a:rPr>
              <a:t>Газ</a:t>
            </a:r>
            <a:endParaRPr lang="en-GB" sz="1800" b="1" dirty="0">
              <a:solidFill>
                <a:srgbClr val="000000"/>
              </a:solidFill>
            </a:endParaRPr>
          </a:p>
        </p:txBody>
      </p:sp>
      <p:sp>
        <p:nvSpPr>
          <p:cNvPr id="10" name="AutoShape 6"/>
          <p:cNvSpPr>
            <a:spLocks noChangeArrowheads="1"/>
          </p:cNvSpPr>
          <p:nvPr/>
        </p:nvSpPr>
        <p:spPr bwMode="auto">
          <a:xfrm>
            <a:off x="3959225" y="1006475"/>
            <a:ext cx="3079750" cy="687388"/>
          </a:xfrm>
          <a:prstGeom prst="wedgeRectCallout">
            <a:avLst>
              <a:gd name="adj1" fmla="val -42556"/>
              <a:gd name="adj2" fmla="val 358088"/>
            </a:avLst>
          </a:prstGeom>
          <a:solidFill>
            <a:srgbClr val="FF9966">
              <a:alpha val="50195"/>
            </a:srgbClr>
          </a:solidFill>
          <a:ln w="9360">
            <a:solidFill>
              <a:srgbClr val="000000"/>
            </a:solidFill>
            <a:round/>
            <a:headEnd/>
            <a:tailEnd/>
          </a:ln>
        </p:spPr>
        <p:txBody>
          <a:bodyPr wrap="none" lIns="90000" tIns="45000" rIns="90000" bIns="450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000000"/>
                </a:solidFill>
              </a:rPr>
              <a:t>Тип защиты от воспламенения</a:t>
            </a:r>
            <a:r>
              <a:rPr lang="en-GB" sz="1400" b="1" dirty="0" smtClean="0">
                <a:solidFill>
                  <a:srgbClr val="000000"/>
                </a:solidFill>
              </a:rPr>
              <a:t>:</a:t>
            </a:r>
            <a:r>
              <a:rPr lang="en-GB" sz="1400" b="1" dirty="0">
                <a:solidFill>
                  <a:srgbClr val="000000"/>
                </a:solidFill>
              </a:rPr>
              <a:t/>
            </a:r>
            <a:br>
              <a:rPr lang="en-GB" sz="1400" b="1" dirty="0">
                <a:solidFill>
                  <a:srgbClr val="000000"/>
                </a:solidFill>
              </a:rPr>
            </a:br>
            <a:r>
              <a:rPr lang="en-GB" sz="1800" dirty="0" err="1">
                <a:solidFill>
                  <a:srgbClr val="000000"/>
                </a:solidFill>
              </a:rPr>
              <a:t>ib</a:t>
            </a:r>
            <a:r>
              <a:rPr lang="en-GB" sz="1800" dirty="0">
                <a:solidFill>
                  <a:srgbClr val="000000"/>
                </a:solidFill>
              </a:rPr>
              <a:t>: Safe with one Error</a:t>
            </a:r>
          </a:p>
        </p:txBody>
      </p:sp>
      <p:grpSp>
        <p:nvGrpSpPr>
          <p:cNvPr id="2" name="Group 7"/>
          <p:cNvGrpSpPr>
            <a:grpSpLocks/>
          </p:cNvGrpSpPr>
          <p:nvPr/>
        </p:nvGrpSpPr>
        <p:grpSpPr bwMode="auto">
          <a:xfrm>
            <a:off x="3446463" y="3706813"/>
            <a:ext cx="2249487" cy="1762125"/>
            <a:chOff x="2213" y="2948"/>
            <a:chExt cx="1807" cy="955"/>
          </a:xfrm>
        </p:grpSpPr>
        <p:sp>
          <p:nvSpPr>
            <p:cNvPr id="56337" name="Rectangle 8"/>
            <p:cNvSpPr>
              <a:spLocks noChangeArrowheads="1"/>
            </p:cNvSpPr>
            <p:nvPr/>
          </p:nvSpPr>
          <p:spPr bwMode="auto">
            <a:xfrm>
              <a:off x="2381" y="2948"/>
              <a:ext cx="1315" cy="338"/>
            </a:xfrm>
            <a:prstGeom prst="rect">
              <a:avLst/>
            </a:prstGeom>
            <a:solidFill>
              <a:srgbClr val="FFFF00">
                <a:alpha val="25098"/>
              </a:srgbClr>
            </a:solidFill>
            <a:ln w="9360">
              <a:solidFill>
                <a:srgbClr val="000000"/>
              </a:solidFill>
              <a:round/>
              <a:headEnd/>
              <a:tailEnd/>
            </a:ln>
          </p:spPr>
          <p:txBody>
            <a:bodyPr wrap="none" anchor="ctr"/>
            <a:lstStyle/>
            <a:p>
              <a:endParaRPr lang="de-CH"/>
            </a:p>
          </p:txBody>
        </p:sp>
        <p:sp>
          <p:nvSpPr>
            <p:cNvPr id="56338" name="AutoShape 9"/>
            <p:cNvSpPr>
              <a:spLocks noChangeArrowheads="1"/>
            </p:cNvSpPr>
            <p:nvPr/>
          </p:nvSpPr>
          <p:spPr bwMode="auto">
            <a:xfrm>
              <a:off x="2213" y="3470"/>
              <a:ext cx="1807" cy="433"/>
            </a:xfrm>
            <a:prstGeom prst="wedgeRectCallout">
              <a:avLst>
                <a:gd name="adj1" fmla="val -9431"/>
                <a:gd name="adj2" fmla="val -92741"/>
              </a:avLst>
            </a:prstGeom>
            <a:solidFill>
              <a:srgbClr val="FFFF99"/>
            </a:solidFill>
            <a:ln w="9360">
              <a:solidFill>
                <a:srgbClr val="000000"/>
              </a:solidFill>
              <a:round/>
              <a:headEnd/>
              <a:tailEnd/>
            </a:ln>
          </p:spPr>
          <p:txBody>
            <a:bodyPr wrap="none" lIns="90000" tIns="45000" rIns="90000" bIns="450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300" dirty="0" smtClean="0">
                  <a:solidFill>
                    <a:srgbClr val="000000"/>
                  </a:solidFill>
                </a:rPr>
                <a:t>Защита от воспламенения</a:t>
              </a:r>
              <a:r>
                <a:rPr lang="en-GB" sz="1300" dirty="0">
                  <a:solidFill>
                    <a:srgbClr val="000000"/>
                  </a:solidFill>
                </a:rPr>
                <a:t/>
              </a:r>
              <a:br>
                <a:rPr lang="en-GB" sz="1300" dirty="0">
                  <a:solidFill>
                    <a:srgbClr val="000000"/>
                  </a:solidFill>
                </a:rPr>
              </a:br>
              <a:r>
                <a:rPr lang="ru-RU" sz="1300" dirty="0" smtClean="0">
                  <a:solidFill>
                    <a:srgbClr val="000000"/>
                  </a:solidFill>
                </a:rPr>
                <a:t>Тип согласно</a:t>
              </a:r>
              <a:r>
                <a:rPr lang="en-GB" sz="1300" dirty="0">
                  <a:solidFill>
                    <a:srgbClr val="000000"/>
                  </a:solidFill>
                </a:rPr>
                <a:t/>
              </a:r>
              <a:br>
                <a:rPr lang="en-GB" sz="1300" dirty="0">
                  <a:solidFill>
                    <a:srgbClr val="000000"/>
                  </a:solidFill>
                </a:rPr>
              </a:br>
              <a:r>
                <a:rPr lang="en-GB" sz="1300" dirty="0">
                  <a:solidFill>
                    <a:srgbClr val="000000"/>
                  </a:solidFill>
                </a:rPr>
                <a:t>EN 60 079-XX</a:t>
              </a:r>
            </a:p>
          </p:txBody>
        </p:sp>
      </p:grpSp>
      <p:sp>
        <p:nvSpPr>
          <p:cNvPr id="14" name="AutoShape 10"/>
          <p:cNvSpPr>
            <a:spLocks noChangeArrowheads="1"/>
          </p:cNvSpPr>
          <p:nvPr/>
        </p:nvSpPr>
        <p:spPr bwMode="auto">
          <a:xfrm>
            <a:off x="5411788" y="1817688"/>
            <a:ext cx="2519362" cy="900112"/>
          </a:xfrm>
          <a:prstGeom prst="wedgeRectCallout">
            <a:avLst>
              <a:gd name="adj1" fmla="val -79028"/>
              <a:gd name="adj2" fmla="val 169333"/>
            </a:avLst>
          </a:prstGeom>
          <a:solidFill>
            <a:srgbClr val="00CCCC"/>
          </a:solidFill>
          <a:ln w="9360">
            <a:solidFill>
              <a:srgbClr val="000000"/>
            </a:solidFill>
            <a:round/>
            <a:headEnd/>
            <a:tailEnd/>
          </a:ln>
        </p:spPr>
        <p:txBody>
          <a:bodyPr wrap="none" lIns="90000" tIns="45000" rIns="90000" bIns="450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000000"/>
                </a:solidFill>
              </a:rPr>
              <a:t>Группа газов </a:t>
            </a:r>
            <a:r>
              <a:rPr lang="en-GB" sz="1800" dirty="0" smtClean="0">
                <a:solidFill>
                  <a:srgbClr val="000000"/>
                </a:solidFill>
              </a:rPr>
              <a:t>IIC</a:t>
            </a:r>
            <a:r>
              <a:rPr lang="en-GB" sz="1800" dirty="0">
                <a:solidFill>
                  <a:srgbClr val="000000"/>
                </a:solidFill>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H</a:t>
            </a:r>
            <a:r>
              <a:rPr lang="en-GB" sz="1400" baseline="-33000" dirty="0">
                <a:solidFill>
                  <a:srgbClr val="000000"/>
                </a:solidFill>
              </a:rPr>
              <a:t>2</a:t>
            </a:r>
            <a:r>
              <a:rPr lang="en-GB" sz="1400" dirty="0">
                <a:solidFill>
                  <a:srgbClr val="000000"/>
                </a:solidFill>
              </a:rPr>
              <a:t> </a:t>
            </a:r>
            <a:r>
              <a:rPr lang="en-GB" sz="1400" dirty="0" smtClean="0">
                <a:solidFill>
                  <a:srgbClr val="000000"/>
                </a:solidFill>
              </a:rPr>
              <a:t>(</a:t>
            </a:r>
            <a:r>
              <a:rPr lang="ru-RU" sz="1400" dirty="0" smtClean="0">
                <a:solidFill>
                  <a:srgbClr val="000000"/>
                </a:solidFill>
              </a:rPr>
              <a:t>очень взрывоопасные</a:t>
            </a:r>
            <a:r>
              <a:rPr lang="en-GB" sz="1400" dirty="0" smtClean="0">
                <a:solidFill>
                  <a:srgbClr val="000000"/>
                </a:solidFill>
              </a:rPr>
              <a:t>)</a:t>
            </a:r>
            <a:endParaRPr lang="en-GB" sz="1400" dirty="0">
              <a:solidFill>
                <a:srgbClr val="000000"/>
              </a:solidFill>
            </a:endParaRPr>
          </a:p>
        </p:txBody>
      </p:sp>
      <p:sp>
        <p:nvSpPr>
          <p:cNvPr id="15" name="AutoShape 11"/>
          <p:cNvSpPr>
            <a:spLocks noChangeArrowheads="1"/>
          </p:cNvSpPr>
          <p:nvPr/>
        </p:nvSpPr>
        <p:spPr bwMode="auto">
          <a:xfrm>
            <a:off x="5868988" y="4292600"/>
            <a:ext cx="3130550" cy="1079500"/>
          </a:xfrm>
          <a:prstGeom prst="wedgeRectCallout">
            <a:avLst>
              <a:gd name="adj1" fmla="val -73968"/>
              <a:gd name="adj2" fmla="val -63134"/>
            </a:avLst>
          </a:prstGeom>
          <a:solidFill>
            <a:srgbClr val="B80047"/>
          </a:solidFill>
          <a:ln w="9360">
            <a:solidFill>
              <a:srgbClr val="000000"/>
            </a:solidFill>
            <a:round/>
            <a:headEnd/>
            <a:tailEnd/>
          </a:ln>
        </p:spPr>
        <p:txBody>
          <a:bodyPr wrap="none" lIns="90000" tIns="45000" rIns="90000" bIns="450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FFFFFF"/>
                </a:solidFill>
              </a:rPr>
              <a:t>Температура воспламенения газа</a:t>
            </a:r>
            <a:r>
              <a:rPr lang="en-GB" sz="1400" dirty="0" smtClean="0">
                <a:solidFill>
                  <a:srgbClr val="FFFFFF"/>
                </a:solidFill>
              </a:rPr>
              <a:t>:</a:t>
            </a:r>
            <a:endParaRPr lang="en-GB" sz="1400" dirty="0">
              <a:solidFill>
                <a:srgbClr val="FFFFFF"/>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FFFF"/>
                </a:solidFill>
              </a:rPr>
              <a:t>T4: &gt;135°C </a:t>
            </a:r>
            <a:r>
              <a:rPr lang="en-GB" sz="1400" dirty="0">
                <a:solidFill>
                  <a:srgbClr val="FFFFFF"/>
                </a:solidFill>
                <a:cs typeface="Arial" pitchFamily="34" charset="0"/>
              </a:rPr>
              <a:t>≤200°C</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FFFFFF"/>
                </a:solidFill>
                <a:cs typeface="Arial" pitchFamily="34" charset="0"/>
              </a:rPr>
              <a:t>Макс. темп. поверхности</a:t>
            </a:r>
            <a:r>
              <a:rPr lang="en-GB" sz="1400" dirty="0" smtClean="0">
                <a:solidFill>
                  <a:srgbClr val="FFFFFF"/>
                </a:solidFill>
                <a:cs typeface="Arial" pitchFamily="34" charset="0"/>
              </a:rPr>
              <a:t> </a:t>
            </a:r>
            <a:r>
              <a:rPr lang="en-GB" sz="1400" dirty="0">
                <a:solidFill>
                  <a:srgbClr val="FFFFFF"/>
                </a:solidFill>
                <a:cs typeface="Arial" pitchFamily="34" charset="0"/>
              </a:rPr>
              <a:t>: 135°C</a:t>
            </a:r>
          </a:p>
        </p:txBody>
      </p:sp>
      <p:grpSp>
        <p:nvGrpSpPr>
          <p:cNvPr id="56333" name="Group 17"/>
          <p:cNvGrpSpPr>
            <a:grpSpLocks/>
          </p:cNvGrpSpPr>
          <p:nvPr/>
        </p:nvGrpSpPr>
        <p:grpSpPr bwMode="auto">
          <a:xfrm>
            <a:off x="2190750" y="3706813"/>
            <a:ext cx="4957763" cy="601662"/>
            <a:chOff x="1380" y="2948"/>
            <a:chExt cx="3123" cy="379"/>
          </a:xfrm>
        </p:grpSpPr>
        <p:pic>
          <p:nvPicPr>
            <p:cNvPr id="56335" name="Picture 18"/>
            <p:cNvPicPr>
              <a:picLocks noChangeAspect="1" noChangeArrowheads="1"/>
            </p:cNvPicPr>
            <p:nvPr/>
          </p:nvPicPr>
          <p:blipFill>
            <a:blip r:embed="rId2" cstate="print"/>
            <a:srcRect/>
            <a:stretch>
              <a:fillRect/>
            </a:stretch>
          </p:blipFill>
          <p:spPr bwMode="auto">
            <a:xfrm>
              <a:off x="1380" y="2948"/>
              <a:ext cx="455" cy="337"/>
            </a:xfrm>
            <a:prstGeom prst="rect">
              <a:avLst/>
            </a:prstGeom>
            <a:noFill/>
            <a:ln w="9525">
              <a:noFill/>
              <a:round/>
              <a:headEnd/>
              <a:tailEnd/>
            </a:ln>
          </p:spPr>
        </p:pic>
        <p:sp>
          <p:nvSpPr>
            <p:cNvPr id="56336" name="Text Box 19"/>
            <p:cNvSpPr txBox="1">
              <a:spLocks noChangeArrowheads="1"/>
            </p:cNvSpPr>
            <p:nvPr/>
          </p:nvSpPr>
          <p:spPr bwMode="auto">
            <a:xfrm>
              <a:off x="1784" y="2978"/>
              <a:ext cx="2719" cy="349"/>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a:solidFill>
                    <a:srgbClr val="000000"/>
                  </a:solidFill>
                </a:rPr>
                <a:t>II 2G Ex ib IIC T4  T</a:t>
              </a:r>
              <a:r>
                <a:rPr lang="de-CH" baseline="-33000">
                  <a:solidFill>
                    <a:srgbClr val="000000"/>
                  </a:solidFill>
                </a:rPr>
                <a:t>a</a:t>
              </a:r>
              <a:r>
                <a:rPr lang="de-CH">
                  <a:solidFill>
                    <a:srgbClr val="000000"/>
                  </a:solidFill>
                  <a:cs typeface="Arial" pitchFamily="34" charset="0"/>
                </a:rPr>
                <a:t>≤+60°C</a:t>
              </a:r>
            </a:p>
          </p:txBody>
        </p:sp>
      </p:grpSp>
      <p:sp>
        <p:nvSpPr>
          <p:cNvPr id="20" name="AutoShape 11"/>
          <p:cNvSpPr>
            <a:spLocks noChangeArrowheads="1"/>
          </p:cNvSpPr>
          <p:nvPr/>
        </p:nvSpPr>
        <p:spPr bwMode="auto">
          <a:xfrm>
            <a:off x="6670675" y="2817813"/>
            <a:ext cx="2252663" cy="698500"/>
          </a:xfrm>
          <a:prstGeom prst="wedgeRectCallout">
            <a:avLst>
              <a:gd name="adj1" fmla="val -96444"/>
              <a:gd name="adj2" fmla="val 95949"/>
            </a:avLst>
          </a:prstGeom>
          <a:solidFill>
            <a:srgbClr val="FF0000"/>
          </a:solidFill>
          <a:ln w="9360">
            <a:solidFill>
              <a:srgbClr val="000000"/>
            </a:solidFill>
            <a:round/>
            <a:headEnd/>
            <a:tailEnd/>
          </a:ln>
        </p:spPr>
        <p:txBody>
          <a:bodyPr wrap="none" lIns="90000" tIns="45000" rIns="90000" bIns="450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solidFill>
                  <a:srgbClr val="FFFFFF"/>
                </a:solidFill>
              </a:rPr>
              <a:t>Температура ОС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solidFill>
                  <a:srgbClr val="FFFFFF"/>
                </a:solidFill>
              </a:rPr>
              <a:t>увеличена до</a:t>
            </a:r>
            <a:r>
              <a:rPr lang="en-GB" sz="1800" dirty="0" smtClean="0">
                <a:solidFill>
                  <a:srgbClr val="FFFFFF"/>
                </a:solidFill>
              </a:rPr>
              <a:t> </a:t>
            </a:r>
            <a:r>
              <a:rPr lang="en-GB" sz="1800" dirty="0">
                <a:solidFill>
                  <a:srgbClr val="FFFFFF"/>
                </a:solidFill>
              </a:rPr>
              <a:t>60°C</a:t>
            </a:r>
            <a:endParaRPr lang="en-GB" sz="1800" dirty="0">
              <a:solidFill>
                <a:srgbClr val="FFFFFF"/>
              </a:solidFill>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7"/>
                                        </p:tgtEl>
                                        <p:attrNameLst>
                                          <p:attrName>style.visibility</p:attrName>
                                        </p:attrNameLst>
                                      </p:cBhvr>
                                      <p:to>
                                        <p:strVal val="visible"/>
                                      </p:to>
                                    </p:set>
                                    <p:animEffect transition="in" filter="blinds(horizontal)">
                                      <p:cBhvr additive="repl">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8"/>
                                        </p:tgtEl>
                                        <p:attrNameLst>
                                          <p:attrName>style.visibility</p:attrName>
                                        </p:attrNameLst>
                                      </p:cBhvr>
                                      <p:to>
                                        <p:strVal val="visible"/>
                                      </p:to>
                                    </p:set>
                                    <p:animEffect transition="in" filter="blinds(horizontal)">
                                      <p:cBhvr additive="repl">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9"/>
                                        </p:tgtEl>
                                        <p:attrNameLst>
                                          <p:attrName>style.visibility</p:attrName>
                                        </p:attrNameLst>
                                      </p:cBhvr>
                                      <p:to>
                                        <p:strVal val="visible"/>
                                      </p:to>
                                    </p:set>
                                    <p:animEffect transition="in" filter="blinds(horizontal)">
                                      <p:cBhvr additive="repl">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fill="hold" nodeType="clickEffect">
                                  <p:stCondLst>
                                    <p:cond delay="0"/>
                                  </p:stCondLst>
                                  <p:childTnLst>
                                    <p:set>
                                      <p:cBhvr additive="repl">
                                        <p:cTn id="21" dur="1" fill="hold">
                                          <p:stCondLst>
                                            <p:cond delay="0"/>
                                          </p:stCondLst>
                                        </p:cTn>
                                        <p:tgtEl>
                                          <p:spTgt spid="2"/>
                                        </p:tgtEl>
                                        <p:attrNameLst>
                                          <p:attrName>style.visibility</p:attrName>
                                        </p:attrNameLst>
                                      </p:cBhvr>
                                      <p:to>
                                        <p:strVal val="visible"/>
                                      </p:to>
                                    </p:set>
                                    <p:anim calcmode="lin" valueType="num">
                                      <p:cBhvr additive="repl">
                                        <p:cTn id="22" dur="500" fill="hold"/>
                                        <p:tgtEl>
                                          <p:spTgt spid="2"/>
                                        </p:tgtEl>
                                        <p:attrNameLst>
                                          <p:attrName>ppt_w</p:attrName>
                                        </p:attrNameLst>
                                      </p:cBhvr>
                                      <p:tavLst>
                                        <p:tav tm="100000">
                                          <p:val>
                                            <p:strVal val="0"/>
                                          </p:val>
                                        </p:tav>
                                        <p:tav>
                                          <p:val>
                                            <p:strVal val="#ppt_w"/>
                                          </p:val>
                                        </p:tav>
                                      </p:tavLst>
                                    </p:anim>
                                    <p:anim calcmode="lin" valueType="num">
                                      <p:cBhvr additive="repl">
                                        <p:cTn id="23" dur="500" fill="hold"/>
                                        <p:tgtEl>
                                          <p:spTgt spid="2"/>
                                        </p:tgtEl>
                                        <p:attrNameLst>
                                          <p:attrName>ppt_h</p:attrName>
                                        </p:attrNameLst>
                                      </p:cBhvr>
                                      <p:tavLst>
                                        <p:tav tm="100000">
                                          <p:val>
                                            <p:strVal val="0"/>
                                          </p:val>
                                        </p:tav>
                                        <p:tav>
                                          <p:val>
                                            <p:strVal val="#ppt_h"/>
                                          </p:val>
                                        </p:tav>
                                      </p:tavLst>
                                    </p:anim>
                                    <p:animEffect transition="in" filter="fade">
                                      <p:cBhvr additive="repl">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additive="repl">
                                        <p:cTn id="28" dur="1" fill="hold">
                                          <p:stCondLst>
                                            <p:cond delay="0"/>
                                          </p:stCondLst>
                                        </p:cTn>
                                        <p:tgtEl>
                                          <p:spTgt spid="10"/>
                                        </p:tgtEl>
                                        <p:attrNameLst>
                                          <p:attrName>style.visibility</p:attrName>
                                        </p:attrNameLst>
                                      </p:cBhvr>
                                      <p:to>
                                        <p:strVal val="visible"/>
                                      </p:to>
                                    </p:set>
                                    <p:animEffect transition="in" filter="blinds(horizontal)">
                                      <p:cBhvr additive="repl">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additive="repl">
                                        <p:cTn id="33" dur="1" fill="hold">
                                          <p:stCondLst>
                                            <p:cond delay="0"/>
                                          </p:stCondLst>
                                        </p:cTn>
                                        <p:tgtEl>
                                          <p:spTgt spid="14"/>
                                        </p:tgtEl>
                                        <p:attrNameLst>
                                          <p:attrName>style.visibility</p:attrName>
                                        </p:attrNameLst>
                                      </p:cBhvr>
                                      <p:to>
                                        <p:strVal val="visible"/>
                                      </p:to>
                                    </p:set>
                                    <p:animEffect transition="in" filter="blinds(horizontal)">
                                      <p:cBhvr additive="repl">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additive="repl">
                                        <p:cTn id="38" dur="1" fill="hold">
                                          <p:stCondLst>
                                            <p:cond delay="0"/>
                                          </p:stCondLst>
                                        </p:cTn>
                                        <p:tgtEl>
                                          <p:spTgt spid="15"/>
                                        </p:tgtEl>
                                        <p:attrNameLst>
                                          <p:attrName>style.visibility</p:attrName>
                                        </p:attrNameLst>
                                      </p:cBhvr>
                                      <p:to>
                                        <p:strVal val="visible"/>
                                      </p:to>
                                    </p:set>
                                    <p:animEffect transition="in" filter="blinds(horizontal)">
                                      <p:cBhvr additive="repl">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additive="repl">
                                        <p:cTn id="43" dur="1" fill="hold">
                                          <p:stCondLst>
                                            <p:cond delay="0"/>
                                          </p:stCondLst>
                                        </p:cTn>
                                        <p:tgtEl>
                                          <p:spTgt spid="20"/>
                                        </p:tgtEl>
                                        <p:attrNameLst>
                                          <p:attrName>style.visibility</p:attrName>
                                        </p:attrNameLst>
                                      </p:cBhvr>
                                      <p:to>
                                        <p:strVal val="visible"/>
                                      </p:to>
                                    </p:set>
                                    <p:animEffect transition="in" filter="blinds(horizontal)">
                                      <p:cBhvr additive="repl">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1"/>
          <p:cNvSpPr>
            <a:spLocks noChangeArrowheads="1"/>
          </p:cNvSpPr>
          <p:nvPr/>
        </p:nvSpPr>
        <p:spPr bwMode="auto">
          <a:xfrm>
            <a:off x="755650" y="1062038"/>
            <a:ext cx="2747963" cy="5114925"/>
          </a:xfrm>
          <a:prstGeom prst="rect">
            <a:avLst/>
          </a:prstGeom>
          <a:solidFill>
            <a:schemeClr val="accent1">
              <a:alpha val="16862"/>
            </a:schemeClr>
          </a:solidFill>
          <a:ln w="9525" algn="ctr">
            <a:solidFill>
              <a:schemeClr val="tx1"/>
            </a:solidFill>
            <a:round/>
            <a:headEnd/>
            <a:tailEnd/>
          </a:ln>
        </p:spPr>
        <p:txBody>
          <a:bodyPr/>
          <a:lstStyle/>
          <a:p>
            <a:pPr eaLnBrk="0" hangingPunct="0"/>
            <a:endParaRPr lang="uk-UA"/>
          </a:p>
        </p:txBody>
      </p:sp>
      <p:sp>
        <p:nvSpPr>
          <p:cNvPr id="57347" name="Rectangle 22"/>
          <p:cNvSpPr>
            <a:spLocks noChangeArrowheads="1"/>
          </p:cNvSpPr>
          <p:nvPr/>
        </p:nvSpPr>
        <p:spPr bwMode="auto">
          <a:xfrm>
            <a:off x="5259388" y="1062038"/>
            <a:ext cx="3128962" cy="5038725"/>
          </a:xfrm>
          <a:prstGeom prst="rect">
            <a:avLst/>
          </a:prstGeom>
          <a:solidFill>
            <a:schemeClr val="accent1">
              <a:alpha val="16862"/>
            </a:schemeClr>
          </a:solidFill>
          <a:ln w="9525" algn="ctr">
            <a:solidFill>
              <a:schemeClr val="tx1"/>
            </a:solidFill>
            <a:round/>
            <a:headEnd/>
            <a:tailEnd/>
          </a:ln>
        </p:spPr>
        <p:txBody>
          <a:bodyPr/>
          <a:lstStyle/>
          <a:p>
            <a:pPr eaLnBrk="0" hangingPunct="0"/>
            <a:endParaRPr lang="uk-UA"/>
          </a:p>
        </p:txBody>
      </p:sp>
      <p:sp>
        <p:nvSpPr>
          <p:cNvPr id="57348" name="Titel 2"/>
          <p:cNvSpPr>
            <a:spLocks noGrp="1"/>
          </p:cNvSpPr>
          <p:nvPr>
            <p:ph type="title"/>
          </p:nvPr>
        </p:nvSpPr>
        <p:spPr>
          <a:xfrm>
            <a:off x="68263" y="528638"/>
            <a:ext cx="8915400" cy="685800"/>
          </a:xfrm>
        </p:spPr>
        <p:txBody>
          <a:bodyPr/>
          <a:lstStyle/>
          <a:p>
            <a:r>
              <a:rPr lang="ru-RU" sz="2000" dirty="0" smtClean="0">
                <a:solidFill>
                  <a:srgbClr val="C00000"/>
                </a:solidFill>
              </a:rPr>
              <a:t>Концепция </a:t>
            </a:r>
            <a:r>
              <a:rPr lang="en-GB" sz="2000" dirty="0" smtClean="0">
                <a:solidFill>
                  <a:srgbClr val="C00000"/>
                </a:solidFill>
              </a:rPr>
              <a:t> – </a:t>
            </a:r>
            <a:r>
              <a:rPr lang="ru-RU" sz="2000" dirty="0" smtClean="0">
                <a:solidFill>
                  <a:srgbClr val="C00000"/>
                </a:solidFill>
              </a:rPr>
              <a:t>разделение между взрывоопасной и безопасной зонами</a:t>
            </a:r>
            <a:endParaRPr lang="en-GB" sz="2000" dirty="0" smtClean="0">
              <a:solidFill>
                <a:srgbClr val="C00000"/>
              </a:solidFill>
            </a:endParaRPr>
          </a:p>
        </p:txBody>
      </p:sp>
      <p:sp>
        <p:nvSpPr>
          <p:cNvPr id="57349" name="Fußzeilenplatzhalt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t>© Xtralis Pty. Ltd. ─ Confidential Information</a:t>
            </a:r>
          </a:p>
        </p:txBody>
      </p:sp>
      <p:sp>
        <p:nvSpPr>
          <p:cNvPr id="57350"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AE79DE-98FD-44A8-B08E-FBE7AC90CF1E}" type="slidenum">
              <a:rPr lang="en-GB" smtClean="0"/>
              <a:pPr fontAlgn="base">
                <a:spcBef>
                  <a:spcPct val="0"/>
                </a:spcBef>
                <a:spcAft>
                  <a:spcPct val="0"/>
                </a:spcAft>
              </a:pPr>
              <a:t>44</a:t>
            </a:fld>
            <a:endParaRPr lang="en-GB" smtClean="0"/>
          </a:p>
        </p:txBody>
      </p:sp>
      <p:sp>
        <p:nvSpPr>
          <p:cNvPr id="57351" name="Text Box 6"/>
          <p:cNvSpPr txBox="1">
            <a:spLocks noChangeArrowheads="1"/>
          </p:cNvSpPr>
          <p:nvPr/>
        </p:nvSpPr>
        <p:spPr bwMode="auto">
          <a:xfrm>
            <a:off x="3508375" y="1368425"/>
            <a:ext cx="1979613" cy="455613"/>
          </a:xfrm>
          <a:prstGeom prst="rect">
            <a:avLst/>
          </a:prstGeom>
          <a:noFill/>
          <a:ln w="9525">
            <a:noFill/>
            <a:round/>
            <a:headEnd/>
            <a:tailEnd/>
          </a:ln>
        </p:spPr>
        <p:txBody>
          <a:bodyPr lIns="90000" tIns="45000" rIns="90000" bIns="450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„Firewall“</a:t>
            </a:r>
          </a:p>
        </p:txBody>
      </p:sp>
      <p:sp>
        <p:nvSpPr>
          <p:cNvPr id="57352" name="Text Box 7"/>
          <p:cNvSpPr txBox="1">
            <a:spLocks noChangeArrowheads="1"/>
          </p:cNvSpPr>
          <p:nvPr/>
        </p:nvSpPr>
        <p:spPr bwMode="auto">
          <a:xfrm>
            <a:off x="527050" y="1079500"/>
            <a:ext cx="3240088" cy="822325"/>
          </a:xfrm>
          <a:prstGeom prst="rect">
            <a:avLst/>
          </a:prstGeom>
          <a:noFill/>
          <a:ln w="9525">
            <a:noFill/>
            <a:round/>
            <a:headEnd/>
            <a:tailEnd/>
          </a:ln>
        </p:spPr>
        <p:txBody>
          <a:bodyPr lIns="90000" tIns="45000" rIns="90000" bIns="450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t>Взрывоопасная зона</a:t>
            </a:r>
            <a:endParaRPr lang="en-GB" sz="2000" dirty="0">
              <a:solidFill>
                <a:srgbClr val="000000"/>
              </a:solidFill>
            </a:endParaRPr>
          </a:p>
        </p:txBody>
      </p:sp>
      <p:sp>
        <p:nvSpPr>
          <p:cNvPr id="57353" name="Text Box 8"/>
          <p:cNvSpPr txBox="1">
            <a:spLocks noChangeArrowheads="1"/>
          </p:cNvSpPr>
          <p:nvPr/>
        </p:nvSpPr>
        <p:spPr bwMode="auto">
          <a:xfrm>
            <a:off x="5183188" y="1062038"/>
            <a:ext cx="3240087" cy="455612"/>
          </a:xfrm>
          <a:prstGeom prst="rect">
            <a:avLst/>
          </a:prstGeom>
          <a:noFill/>
          <a:ln w="9525">
            <a:noFill/>
            <a:round/>
            <a:headEnd/>
            <a:tailEnd/>
          </a:ln>
        </p:spPr>
        <p:txBody>
          <a:bodyPr lIns="90000" tIns="45000" rIns="90000" bIns="450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solidFill>
                  <a:srgbClr val="000000"/>
                </a:solidFill>
              </a:rPr>
              <a:t>Безопасная зона</a:t>
            </a:r>
            <a:endParaRPr lang="en-GB" dirty="0">
              <a:solidFill>
                <a:srgbClr val="000000"/>
              </a:solidFill>
            </a:endParaRPr>
          </a:p>
        </p:txBody>
      </p:sp>
      <p:grpSp>
        <p:nvGrpSpPr>
          <p:cNvPr id="57354" name="Group 13"/>
          <p:cNvGrpSpPr>
            <a:grpSpLocks/>
          </p:cNvGrpSpPr>
          <p:nvPr/>
        </p:nvGrpSpPr>
        <p:grpSpPr bwMode="auto">
          <a:xfrm>
            <a:off x="1212850" y="1673225"/>
            <a:ext cx="6946900" cy="1755775"/>
            <a:chOff x="539750" y="2700338"/>
            <a:chExt cx="8496300" cy="3240087"/>
          </a:xfrm>
        </p:grpSpPr>
        <p:pic>
          <p:nvPicPr>
            <p:cNvPr id="57363" name="Picture 3"/>
            <p:cNvPicPr>
              <a:picLocks noChangeAspect="1" noChangeArrowheads="1"/>
            </p:cNvPicPr>
            <p:nvPr/>
          </p:nvPicPr>
          <p:blipFill>
            <a:blip r:embed="rId2" cstate="print"/>
            <a:srcRect/>
            <a:stretch>
              <a:fillRect/>
            </a:stretch>
          </p:blipFill>
          <p:spPr bwMode="auto">
            <a:xfrm>
              <a:off x="539750" y="2700338"/>
              <a:ext cx="2519363" cy="3240087"/>
            </a:xfrm>
            <a:prstGeom prst="rect">
              <a:avLst/>
            </a:prstGeom>
            <a:noFill/>
            <a:ln w="9525">
              <a:noFill/>
              <a:round/>
              <a:headEnd/>
              <a:tailEnd/>
            </a:ln>
          </p:spPr>
        </p:pic>
        <p:pic>
          <p:nvPicPr>
            <p:cNvPr id="57364" name="Picture 4"/>
            <p:cNvPicPr>
              <a:picLocks noChangeAspect="1" noChangeArrowheads="1"/>
            </p:cNvPicPr>
            <p:nvPr/>
          </p:nvPicPr>
          <p:blipFill>
            <a:blip r:embed="rId3" cstate="print"/>
            <a:srcRect/>
            <a:stretch>
              <a:fillRect/>
            </a:stretch>
          </p:blipFill>
          <p:spPr bwMode="auto">
            <a:xfrm>
              <a:off x="3492500" y="3318701"/>
              <a:ext cx="1800226" cy="2339976"/>
            </a:xfrm>
            <a:prstGeom prst="rect">
              <a:avLst/>
            </a:prstGeom>
            <a:noFill/>
            <a:ln w="9525">
              <a:noFill/>
              <a:round/>
              <a:headEnd/>
              <a:tailEnd/>
            </a:ln>
          </p:spPr>
        </p:pic>
        <p:sp>
          <p:nvSpPr>
            <p:cNvPr id="57365" name="Picture 5"/>
            <p:cNvSpPr>
              <a:spLocks noChangeAspect="1" noChangeArrowheads="1"/>
            </p:cNvSpPr>
            <p:nvPr/>
          </p:nvSpPr>
          <p:spPr bwMode="auto">
            <a:xfrm>
              <a:off x="5616575" y="3240088"/>
              <a:ext cx="3419475" cy="2339975"/>
            </a:xfrm>
            <a:prstGeom prst="rect">
              <a:avLst/>
            </a:prstGeom>
            <a:noFill/>
            <a:ln w="9525">
              <a:noFill/>
              <a:round/>
              <a:headEnd/>
              <a:tailEnd/>
            </a:ln>
          </p:spPr>
          <p:txBody>
            <a:bodyPr/>
            <a:lstStyle/>
            <a:p>
              <a:endParaRPr lang="uk-UA"/>
            </a:p>
          </p:txBody>
        </p:sp>
        <p:sp>
          <p:nvSpPr>
            <p:cNvPr id="57366" name="AutoShape 9"/>
            <p:cNvSpPr>
              <a:spLocks noChangeArrowheads="1"/>
            </p:cNvSpPr>
            <p:nvPr/>
          </p:nvSpPr>
          <p:spPr bwMode="auto">
            <a:xfrm>
              <a:off x="2879725" y="4500563"/>
              <a:ext cx="720725" cy="360362"/>
            </a:xfrm>
            <a:prstGeom prst="leftArrow">
              <a:avLst>
                <a:gd name="adj1" fmla="val 50000"/>
                <a:gd name="adj2" fmla="val 50000"/>
              </a:avLst>
            </a:prstGeom>
            <a:solidFill>
              <a:srgbClr val="FF0000"/>
            </a:solidFill>
            <a:ln w="9525">
              <a:solidFill>
                <a:srgbClr val="000000"/>
              </a:solidFill>
              <a:round/>
              <a:headEnd/>
              <a:tailEnd/>
            </a:ln>
          </p:spPr>
          <p:txBody>
            <a:bodyPr wrap="none" anchor="ctr"/>
            <a:lstStyle/>
            <a:p>
              <a:endParaRPr lang="en-GB"/>
            </a:p>
          </p:txBody>
        </p:sp>
        <p:sp>
          <p:nvSpPr>
            <p:cNvPr id="57367" name="AutoShape 10"/>
            <p:cNvSpPr>
              <a:spLocks noChangeArrowheads="1"/>
            </p:cNvSpPr>
            <p:nvPr/>
          </p:nvSpPr>
          <p:spPr bwMode="auto">
            <a:xfrm>
              <a:off x="4500563" y="4500563"/>
              <a:ext cx="1079500" cy="360362"/>
            </a:xfrm>
            <a:prstGeom prst="rightArrow">
              <a:avLst>
                <a:gd name="adj1" fmla="val 50000"/>
                <a:gd name="adj2" fmla="val 74890"/>
              </a:avLst>
            </a:prstGeom>
            <a:solidFill>
              <a:srgbClr val="00FF00"/>
            </a:solidFill>
            <a:ln w="9525">
              <a:solidFill>
                <a:srgbClr val="000000"/>
              </a:solidFill>
              <a:round/>
              <a:headEnd/>
              <a:tailEnd/>
            </a:ln>
          </p:spPr>
          <p:txBody>
            <a:bodyPr wrap="none" anchor="ctr"/>
            <a:lstStyle/>
            <a:p>
              <a:endParaRPr lang="en-GB"/>
            </a:p>
          </p:txBody>
        </p:sp>
      </p:grpSp>
      <p:pic>
        <p:nvPicPr>
          <p:cNvPr id="57355" name="Picture 4"/>
          <p:cNvPicPr>
            <a:picLocks noChangeAspect="1" noChangeArrowheads="1"/>
          </p:cNvPicPr>
          <p:nvPr/>
        </p:nvPicPr>
        <p:blipFill>
          <a:blip r:embed="rId4" cstate="print"/>
          <a:srcRect/>
          <a:stretch>
            <a:fillRect/>
          </a:stretch>
        </p:blipFill>
        <p:spPr bwMode="auto">
          <a:xfrm>
            <a:off x="831850" y="3810000"/>
            <a:ext cx="2528888" cy="1679575"/>
          </a:xfrm>
          <a:prstGeom prst="rect">
            <a:avLst/>
          </a:prstGeom>
          <a:noFill/>
          <a:ln w="9525">
            <a:noFill/>
            <a:round/>
            <a:headEnd/>
            <a:tailEnd/>
          </a:ln>
        </p:spPr>
      </p:pic>
      <p:pic>
        <p:nvPicPr>
          <p:cNvPr id="57356" name="Picture 4"/>
          <p:cNvPicPr>
            <a:picLocks noChangeAspect="1" noChangeArrowheads="1"/>
          </p:cNvPicPr>
          <p:nvPr/>
        </p:nvPicPr>
        <p:blipFill>
          <a:blip r:embed="rId5" cstate="print"/>
          <a:srcRect/>
          <a:stretch>
            <a:fillRect/>
          </a:stretch>
        </p:blipFill>
        <p:spPr bwMode="auto">
          <a:xfrm>
            <a:off x="3660775" y="3963988"/>
            <a:ext cx="1522413" cy="1520825"/>
          </a:xfrm>
          <a:prstGeom prst="rect">
            <a:avLst/>
          </a:prstGeom>
          <a:noFill/>
          <a:ln w="9525">
            <a:noFill/>
            <a:round/>
            <a:headEnd/>
            <a:tailEnd/>
          </a:ln>
        </p:spPr>
      </p:pic>
      <p:sp>
        <p:nvSpPr>
          <p:cNvPr id="21" name="TextBox 20"/>
          <p:cNvSpPr txBox="1"/>
          <p:nvPr/>
        </p:nvSpPr>
        <p:spPr>
          <a:xfrm>
            <a:off x="6403920" y="3429000"/>
            <a:ext cx="1577676" cy="461665"/>
          </a:xfrm>
          <a:prstGeom prst="rect">
            <a:avLst/>
          </a:prstGeom>
          <a:solidFill>
            <a:schemeClr val="bg2">
              <a:lumMod val="20000"/>
              <a:lumOff val="80000"/>
            </a:schemeClr>
          </a:solidFill>
          <a:ln>
            <a:solidFill>
              <a:schemeClr val="tx2"/>
            </a:solidFill>
          </a:ln>
        </p:spPr>
        <p:txBody>
          <a:bodyPr wrap="none">
            <a:spAutoFit/>
          </a:bodyPr>
          <a:lstStyle/>
          <a:p>
            <a:pPr>
              <a:defRPr/>
            </a:pPr>
            <a:r>
              <a:rPr lang="ru-RU" dirty="0" smtClean="0">
                <a:ea typeface="ＭＳ Ｐゴシック"/>
                <a:cs typeface="ＭＳ Ｐゴシック"/>
              </a:rPr>
              <a:t>Централь</a:t>
            </a:r>
            <a:endParaRPr lang="en-US" dirty="0">
              <a:ea typeface="ＭＳ Ｐゴシック"/>
              <a:cs typeface="ＭＳ Ｐゴシック"/>
            </a:endParaRPr>
          </a:p>
        </p:txBody>
      </p:sp>
      <p:sp>
        <p:nvSpPr>
          <p:cNvPr id="57358" name="TextBox 23"/>
          <p:cNvSpPr txBox="1">
            <a:spLocks noChangeArrowheads="1"/>
          </p:cNvSpPr>
          <p:nvPr/>
        </p:nvSpPr>
        <p:spPr bwMode="auto">
          <a:xfrm>
            <a:off x="755500" y="5642570"/>
            <a:ext cx="2796022" cy="369332"/>
          </a:xfrm>
          <a:prstGeom prst="rect">
            <a:avLst/>
          </a:prstGeom>
          <a:noFill/>
          <a:ln w="9525">
            <a:noFill/>
            <a:miter lim="800000"/>
            <a:headEnd/>
            <a:tailEnd/>
          </a:ln>
        </p:spPr>
        <p:txBody>
          <a:bodyPr wrap="none">
            <a:spAutoFit/>
          </a:bodyPr>
          <a:lstStyle/>
          <a:p>
            <a:r>
              <a:rPr lang="ru-RU" sz="1800" dirty="0" smtClean="0"/>
              <a:t>Взрывобезопасный ПИК</a:t>
            </a:r>
            <a:endParaRPr lang="en-US" sz="1800" dirty="0"/>
          </a:p>
        </p:txBody>
      </p:sp>
      <p:sp>
        <p:nvSpPr>
          <p:cNvPr id="57359" name="TextBox 24"/>
          <p:cNvSpPr txBox="1">
            <a:spLocks noChangeArrowheads="1"/>
          </p:cNvSpPr>
          <p:nvPr/>
        </p:nvSpPr>
        <p:spPr bwMode="auto">
          <a:xfrm>
            <a:off x="3922713" y="5641975"/>
            <a:ext cx="1056700" cy="400110"/>
          </a:xfrm>
          <a:prstGeom prst="rect">
            <a:avLst/>
          </a:prstGeom>
          <a:noFill/>
          <a:ln w="9525">
            <a:noFill/>
            <a:miter lim="800000"/>
            <a:headEnd/>
            <a:tailEnd/>
          </a:ln>
        </p:spPr>
        <p:txBody>
          <a:bodyPr wrap="none">
            <a:spAutoFit/>
          </a:bodyPr>
          <a:lstStyle/>
          <a:p>
            <a:r>
              <a:rPr lang="ru-RU" sz="2000" dirty="0" smtClean="0"/>
              <a:t>Барьер</a:t>
            </a:r>
            <a:endParaRPr lang="en-US" sz="2000" dirty="0"/>
          </a:p>
        </p:txBody>
      </p:sp>
      <p:sp>
        <p:nvSpPr>
          <p:cNvPr id="22" name="TextBox 21"/>
          <p:cNvSpPr txBox="1"/>
          <p:nvPr/>
        </p:nvSpPr>
        <p:spPr>
          <a:xfrm>
            <a:off x="6174930" y="3963310"/>
            <a:ext cx="1943481" cy="461665"/>
          </a:xfrm>
          <a:prstGeom prst="rect">
            <a:avLst/>
          </a:prstGeom>
          <a:solidFill>
            <a:schemeClr val="bg2">
              <a:lumMod val="20000"/>
              <a:lumOff val="80000"/>
            </a:schemeClr>
          </a:solidFill>
          <a:ln>
            <a:solidFill>
              <a:schemeClr val="tx2"/>
            </a:solidFill>
          </a:ln>
        </p:spPr>
        <p:txBody>
          <a:bodyPr wrap="none">
            <a:spAutoFit/>
          </a:bodyPr>
          <a:lstStyle/>
          <a:p>
            <a:pPr>
              <a:defRPr/>
            </a:pPr>
            <a:r>
              <a:rPr lang="ru-RU" dirty="0" smtClean="0">
                <a:ea typeface="ＭＳ Ｐゴシック"/>
                <a:cs typeface="ＭＳ Ｐゴシック"/>
              </a:rPr>
              <a:t>Регистратор</a:t>
            </a:r>
            <a:endParaRPr lang="en-US" dirty="0">
              <a:ea typeface="ＭＳ Ｐゴシック"/>
              <a:cs typeface="ＭＳ Ｐゴシック"/>
            </a:endParaRPr>
          </a:p>
        </p:txBody>
      </p:sp>
      <p:sp>
        <p:nvSpPr>
          <p:cNvPr id="23" name="TextBox 22"/>
          <p:cNvSpPr txBox="1"/>
          <p:nvPr/>
        </p:nvSpPr>
        <p:spPr>
          <a:xfrm>
            <a:off x="5945188" y="4497388"/>
            <a:ext cx="2354171" cy="461665"/>
          </a:xfrm>
          <a:prstGeom prst="rect">
            <a:avLst/>
          </a:prstGeom>
          <a:solidFill>
            <a:schemeClr val="bg2">
              <a:lumMod val="20000"/>
              <a:lumOff val="80000"/>
            </a:schemeClr>
          </a:solidFill>
          <a:ln>
            <a:solidFill>
              <a:schemeClr val="tx2"/>
            </a:solidFill>
          </a:ln>
        </p:spPr>
        <p:txBody>
          <a:bodyPr wrap="none">
            <a:spAutoFit/>
          </a:bodyPr>
          <a:lstStyle/>
          <a:p>
            <a:pPr>
              <a:defRPr/>
            </a:pPr>
            <a:r>
              <a:rPr lang="ru-RU" dirty="0" smtClean="0">
                <a:ea typeface="ＭＳ Ｐゴシック"/>
                <a:cs typeface="ＭＳ Ｐゴシック"/>
              </a:rPr>
              <a:t>Модуль входов</a:t>
            </a:r>
            <a:endParaRPr lang="en-US" dirty="0">
              <a:ea typeface="ＭＳ Ｐゴシック"/>
              <a:cs typeface="ＭＳ Ｐゴシック"/>
            </a:endParaRPr>
          </a:p>
        </p:txBody>
      </p:sp>
      <p:sp>
        <p:nvSpPr>
          <p:cNvPr id="24" name="TextBox 23"/>
          <p:cNvSpPr txBox="1"/>
          <p:nvPr/>
        </p:nvSpPr>
        <p:spPr>
          <a:xfrm>
            <a:off x="5945188" y="5032375"/>
            <a:ext cx="2366982" cy="830997"/>
          </a:xfrm>
          <a:prstGeom prst="rect">
            <a:avLst/>
          </a:prstGeom>
          <a:solidFill>
            <a:schemeClr val="bg2">
              <a:lumMod val="20000"/>
              <a:lumOff val="80000"/>
            </a:schemeClr>
          </a:solidFill>
          <a:ln>
            <a:solidFill>
              <a:schemeClr val="tx2"/>
            </a:solidFill>
          </a:ln>
        </p:spPr>
        <p:txBody>
          <a:bodyPr wrap="square">
            <a:spAutoFit/>
          </a:bodyPr>
          <a:lstStyle/>
          <a:p>
            <a:pPr algn="ctr">
              <a:defRPr/>
            </a:pPr>
            <a:r>
              <a:rPr lang="ru-RU" dirty="0" smtClean="0">
                <a:ea typeface="ＭＳ Ｐゴシック"/>
                <a:cs typeface="ＭＳ Ｐゴシック"/>
              </a:rPr>
              <a:t>Управляющее ПО</a:t>
            </a:r>
            <a:endParaRPr lang="en-US" dirty="0">
              <a:ea typeface="ＭＳ Ｐゴシック"/>
              <a:cs typeface="ＭＳ Ｐゴシック"/>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idx="1"/>
          </p:nvPr>
        </p:nvSpPr>
        <p:spPr>
          <a:xfrm>
            <a:off x="-7938" y="1758950"/>
            <a:ext cx="3962401" cy="5029200"/>
          </a:xfrm>
        </p:spPr>
        <p:txBody>
          <a:bodyPr/>
          <a:lstStyle/>
          <a:p>
            <a:r>
              <a:rPr lang="en-US" sz="2000" dirty="0" smtClean="0"/>
              <a:t>IS</a:t>
            </a:r>
            <a:r>
              <a:rPr lang="ru-RU" sz="2000" dirty="0" smtClean="0"/>
              <a:t>-барьер</a:t>
            </a:r>
            <a:r>
              <a:rPr lang="en-US" sz="2000" dirty="0" smtClean="0"/>
              <a:t> </a:t>
            </a:r>
            <a:r>
              <a:rPr lang="ru-RU" sz="2000" dirty="0" smtClean="0"/>
              <a:t>служит для питания</a:t>
            </a:r>
            <a:r>
              <a:rPr lang="en-US" sz="2000" dirty="0" smtClean="0"/>
              <a:t>, </a:t>
            </a:r>
            <a:r>
              <a:rPr lang="ru-RU" sz="2000" dirty="0" smtClean="0"/>
              <a:t>переключения и коммуникации</a:t>
            </a:r>
            <a:r>
              <a:rPr lang="en-US" sz="2000" dirty="0" smtClean="0"/>
              <a:t>.</a:t>
            </a:r>
          </a:p>
          <a:p>
            <a:r>
              <a:rPr lang="ru-RU" sz="2000" dirty="0" smtClean="0"/>
              <a:t>Дистанция от датчика</a:t>
            </a:r>
            <a:r>
              <a:rPr lang="en-US" sz="2000" dirty="0" smtClean="0"/>
              <a:t> </a:t>
            </a:r>
            <a:r>
              <a:rPr lang="en-US" sz="2000" dirty="0" err="1" smtClean="0"/>
              <a:t>isPIR</a:t>
            </a:r>
            <a:r>
              <a:rPr lang="en-US" sz="2000" dirty="0" smtClean="0"/>
              <a:t> </a:t>
            </a:r>
            <a:r>
              <a:rPr lang="ru-RU" sz="2000" dirty="0" smtClean="0"/>
              <a:t>до безопасной зоны - до</a:t>
            </a:r>
            <a:r>
              <a:rPr lang="en-US" sz="2000" dirty="0" smtClean="0"/>
              <a:t> 200 </a:t>
            </a:r>
            <a:r>
              <a:rPr lang="ru-RU" sz="2000" dirty="0" smtClean="0"/>
              <a:t>метров</a:t>
            </a:r>
            <a:r>
              <a:rPr lang="en-US" sz="2000" dirty="0" smtClean="0"/>
              <a:t>. </a:t>
            </a:r>
          </a:p>
          <a:p>
            <a:r>
              <a:rPr lang="ru-RU" sz="2000" dirty="0" smtClean="0"/>
              <a:t>Барьеры также могут быть приобретены у дистрибьютора </a:t>
            </a:r>
            <a:r>
              <a:rPr lang="en-US" sz="2000" dirty="0" err="1" smtClean="0"/>
              <a:t>Xtralis</a:t>
            </a:r>
            <a:r>
              <a:rPr lang="en-US" sz="2000" dirty="0" smtClean="0"/>
              <a:t>.</a:t>
            </a:r>
          </a:p>
          <a:p>
            <a:pPr>
              <a:buFontTx/>
              <a:buNone/>
            </a:pPr>
            <a:endParaRPr lang="en-US" sz="2000" dirty="0" smtClean="0"/>
          </a:p>
        </p:txBody>
      </p:sp>
      <p:sp>
        <p:nvSpPr>
          <p:cNvPr id="58371" name="Title 2"/>
          <p:cNvSpPr>
            <a:spLocks noGrp="1"/>
          </p:cNvSpPr>
          <p:nvPr>
            <p:ph type="title"/>
          </p:nvPr>
        </p:nvSpPr>
        <p:spPr/>
        <p:txBody>
          <a:bodyPr/>
          <a:lstStyle/>
          <a:p>
            <a:r>
              <a:rPr lang="ru-RU" dirty="0" smtClean="0">
                <a:solidFill>
                  <a:srgbClr val="C00000"/>
                </a:solidFill>
              </a:rPr>
              <a:t>Концепция</a:t>
            </a:r>
            <a:r>
              <a:rPr lang="nl-BE" dirty="0" smtClean="0">
                <a:solidFill>
                  <a:srgbClr val="C00000"/>
                </a:solidFill>
              </a:rPr>
              <a:t> – </a:t>
            </a:r>
            <a:r>
              <a:rPr lang="ru-RU" dirty="0" smtClean="0">
                <a:solidFill>
                  <a:srgbClr val="C00000"/>
                </a:solidFill>
              </a:rPr>
              <a:t>барьер</a:t>
            </a:r>
            <a:endParaRPr lang="en-US" dirty="0" smtClean="0">
              <a:solidFill>
                <a:srgbClr val="C00000"/>
              </a:solidFill>
            </a:endParaRPr>
          </a:p>
        </p:txBody>
      </p:sp>
      <p:pic>
        <p:nvPicPr>
          <p:cNvPr id="58372" name="Picture 2"/>
          <p:cNvPicPr>
            <a:picLocks noChangeAspect="1" noChangeArrowheads="1"/>
          </p:cNvPicPr>
          <p:nvPr/>
        </p:nvPicPr>
        <p:blipFill>
          <a:blip r:embed="rId2" cstate="print"/>
          <a:srcRect/>
          <a:stretch>
            <a:fillRect/>
          </a:stretch>
        </p:blipFill>
        <p:spPr bwMode="auto">
          <a:xfrm>
            <a:off x="4037013" y="1673225"/>
            <a:ext cx="5106987" cy="39576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136650" y="376238"/>
            <a:ext cx="6259513" cy="632936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9138" y="420688"/>
            <a:ext cx="5938837" cy="719137"/>
          </a:xfrm>
        </p:spPr>
        <p:txBody>
          <a:bodyPr/>
          <a:lstStyle/>
          <a:p>
            <a:pPr eaLnBrk="1" hangingPunct="1"/>
            <a:r>
              <a:rPr lang="ru-RU" dirty="0" smtClean="0">
                <a:solidFill>
                  <a:schemeClr val="tx1"/>
                </a:solidFill>
              </a:rPr>
              <a:t>Конкуренция</a:t>
            </a:r>
            <a:endParaRPr lang="en-GB" dirty="0" smtClean="0">
              <a:solidFill>
                <a:schemeClr val="tx1"/>
              </a:solidFill>
            </a:endParaRPr>
          </a:p>
        </p:txBody>
      </p:sp>
      <p:sp>
        <p:nvSpPr>
          <p:cNvPr id="2" name="Textfeld 1"/>
          <p:cNvSpPr txBox="1"/>
          <p:nvPr/>
        </p:nvSpPr>
        <p:spPr>
          <a:xfrm>
            <a:off x="450850" y="985838"/>
            <a:ext cx="6869113" cy="6370975"/>
          </a:xfrm>
          <a:prstGeom prst="rect">
            <a:avLst/>
          </a:prstGeom>
          <a:noFill/>
        </p:spPr>
        <p:txBody>
          <a:bodyPr>
            <a:spAutoFit/>
          </a:bodyPr>
          <a:lstStyle/>
          <a:p>
            <a:pPr>
              <a:defRPr/>
            </a:pPr>
            <a:r>
              <a:rPr lang="ru-RU" dirty="0" smtClean="0">
                <a:latin typeface="Arial" charset="0"/>
              </a:rPr>
              <a:t>Как таковой не существует</a:t>
            </a:r>
            <a:r>
              <a:rPr lang="en-GB" dirty="0" smtClean="0">
                <a:latin typeface="Arial" charset="0"/>
              </a:rPr>
              <a:t>:</a:t>
            </a:r>
            <a:endParaRPr lang="en-GB" dirty="0">
              <a:latin typeface="Arial" charset="0"/>
            </a:endParaRPr>
          </a:p>
          <a:p>
            <a:pPr>
              <a:defRPr/>
            </a:pPr>
            <a:endParaRPr lang="en-GB" dirty="0">
              <a:latin typeface="Arial" charset="0"/>
            </a:endParaRPr>
          </a:p>
          <a:p>
            <a:pPr>
              <a:defRPr/>
            </a:pPr>
            <a:r>
              <a:rPr lang="en-GB" b="1" dirty="0" err="1">
                <a:latin typeface="Arial" charset="0"/>
              </a:rPr>
              <a:t>Voltec</a:t>
            </a:r>
            <a:r>
              <a:rPr lang="de-CH" b="1" dirty="0">
                <a:latin typeface="Arial" charset="0"/>
              </a:rPr>
              <a:t> </a:t>
            </a:r>
            <a:r>
              <a:rPr lang="de-CH" dirty="0">
                <a:latin typeface="Arial" charset="0"/>
              </a:rPr>
              <a:t>IS2000  </a:t>
            </a:r>
            <a:r>
              <a:rPr lang="de-CH" b="1" dirty="0">
                <a:latin typeface="Arial" charset="0"/>
              </a:rPr>
              <a:t>/  </a:t>
            </a:r>
            <a:r>
              <a:rPr lang="en-GB" b="1" dirty="0">
                <a:latin typeface="Arial" charset="0"/>
              </a:rPr>
              <a:t>GE</a:t>
            </a:r>
            <a:r>
              <a:rPr lang="en-GB" dirty="0">
                <a:latin typeface="Arial" charset="0"/>
              </a:rPr>
              <a:t> 6197N</a:t>
            </a:r>
          </a:p>
          <a:p>
            <a:pPr marL="457200" indent="-457200">
              <a:buFontTx/>
              <a:buAutoNum type="arabicPeriod"/>
              <a:defRPr/>
            </a:pPr>
            <a:endParaRPr lang="en-GB" dirty="0">
              <a:latin typeface="Arial" charset="0"/>
            </a:endParaRPr>
          </a:p>
          <a:p>
            <a:pPr marL="914400" lvl="1" indent="-457200">
              <a:buFont typeface="Arial" pitchFamily="34" charset="0"/>
              <a:buChar char="•"/>
              <a:defRPr/>
            </a:pPr>
            <a:r>
              <a:rPr lang="ru-RU" dirty="0" smtClean="0">
                <a:latin typeface="Arial" charset="0"/>
              </a:rPr>
              <a:t>Дизайн в виде датчика для включения света</a:t>
            </a:r>
            <a:endParaRPr lang="en-GB" dirty="0">
              <a:latin typeface="Arial" charset="0"/>
            </a:endParaRPr>
          </a:p>
          <a:p>
            <a:pPr marL="914400" lvl="1" indent="-457200">
              <a:buFont typeface="Arial" pitchFamily="34" charset="0"/>
              <a:buChar char="•"/>
              <a:defRPr/>
            </a:pPr>
            <a:r>
              <a:rPr lang="ru-RU" dirty="0" smtClean="0">
                <a:latin typeface="Arial" charset="0"/>
              </a:rPr>
              <a:t>Нет интерфейса данных, только тревожный режим</a:t>
            </a:r>
            <a:endParaRPr lang="en-GB" dirty="0">
              <a:latin typeface="Arial" charset="0"/>
            </a:endParaRPr>
          </a:p>
          <a:p>
            <a:pPr marL="914400" lvl="1" indent="-457200">
              <a:buFont typeface="Arial" pitchFamily="34" charset="0"/>
              <a:buChar char="•"/>
              <a:defRPr/>
            </a:pPr>
            <a:r>
              <a:rPr lang="ru-RU" dirty="0" smtClean="0">
                <a:latin typeface="Arial" charset="0"/>
              </a:rPr>
              <a:t>Малая объемная зона</a:t>
            </a:r>
            <a:r>
              <a:rPr lang="en-GB" dirty="0" smtClean="0">
                <a:latin typeface="Arial" charset="0"/>
              </a:rPr>
              <a:t> </a:t>
            </a:r>
            <a:r>
              <a:rPr lang="en-GB" dirty="0">
                <a:latin typeface="Arial" charset="0"/>
              </a:rPr>
              <a:t>(</a:t>
            </a:r>
            <a:r>
              <a:rPr lang="en-GB" dirty="0" smtClean="0">
                <a:latin typeface="Arial" charset="0"/>
              </a:rPr>
              <a:t>18x18</a:t>
            </a:r>
            <a:r>
              <a:rPr lang="ru-RU" dirty="0" smtClean="0">
                <a:latin typeface="Arial" charset="0"/>
              </a:rPr>
              <a:t>м</a:t>
            </a:r>
            <a:r>
              <a:rPr lang="en-GB" dirty="0" smtClean="0">
                <a:latin typeface="Arial" charset="0"/>
              </a:rPr>
              <a:t>)</a:t>
            </a:r>
            <a:endParaRPr lang="en-GB" dirty="0">
              <a:latin typeface="Arial" charset="0"/>
            </a:endParaRPr>
          </a:p>
          <a:p>
            <a:pPr marL="914400" lvl="1" indent="-457200">
              <a:buFont typeface="Arial" pitchFamily="34" charset="0"/>
              <a:buChar char="•"/>
              <a:defRPr/>
            </a:pPr>
            <a:r>
              <a:rPr lang="ru-RU" dirty="0" smtClean="0">
                <a:latin typeface="Arial" charset="0"/>
              </a:rPr>
              <a:t>Низкокачественные линзы Френеля</a:t>
            </a:r>
            <a:endParaRPr lang="en-GB" dirty="0">
              <a:latin typeface="Arial" charset="0"/>
            </a:endParaRPr>
          </a:p>
          <a:p>
            <a:pPr marL="914400" lvl="1" indent="-457200">
              <a:buFont typeface="Arial" pitchFamily="34" charset="0"/>
              <a:buChar char="•"/>
              <a:defRPr/>
            </a:pPr>
            <a:r>
              <a:rPr lang="ru-RU" dirty="0" smtClean="0">
                <a:latin typeface="Arial" charset="0"/>
              </a:rPr>
              <a:t>В комплекте с барьером</a:t>
            </a:r>
            <a:r>
              <a:rPr lang="en-GB" dirty="0" smtClean="0">
                <a:latin typeface="Arial" charset="0"/>
              </a:rPr>
              <a:t> </a:t>
            </a:r>
            <a:r>
              <a:rPr lang="en-GB" dirty="0">
                <a:latin typeface="Arial" charset="0"/>
              </a:rPr>
              <a:t>1500 GBP (</a:t>
            </a:r>
            <a:r>
              <a:rPr lang="en-GB" dirty="0" err="1">
                <a:latin typeface="Arial" charset="0"/>
              </a:rPr>
              <a:t>Voltec</a:t>
            </a:r>
            <a:r>
              <a:rPr lang="en-GB" dirty="0">
                <a:latin typeface="Arial" charset="0"/>
              </a:rPr>
              <a:t>)</a:t>
            </a:r>
          </a:p>
          <a:p>
            <a:pPr marL="914400" lvl="1" indent="-457200">
              <a:buFont typeface="Arial" pitchFamily="34" charset="0"/>
              <a:buChar char="•"/>
              <a:defRPr/>
            </a:pPr>
            <a:r>
              <a:rPr lang="ru-RU" dirty="0" smtClean="0">
                <a:latin typeface="Arial" charset="0"/>
              </a:rPr>
              <a:t>В комплекте с барьером</a:t>
            </a:r>
            <a:r>
              <a:rPr lang="en-GB" dirty="0" smtClean="0">
                <a:latin typeface="Arial" charset="0"/>
              </a:rPr>
              <a:t> </a:t>
            </a:r>
            <a:r>
              <a:rPr lang="en-GB" dirty="0">
                <a:latin typeface="Arial" charset="0"/>
              </a:rPr>
              <a:t>2000 USD </a:t>
            </a:r>
            <a:endParaRPr lang="ru-RU" dirty="0" smtClean="0">
              <a:latin typeface="Arial" charset="0"/>
            </a:endParaRPr>
          </a:p>
          <a:p>
            <a:pPr marL="914400" lvl="1" indent="-457200">
              <a:defRPr/>
            </a:pPr>
            <a:r>
              <a:rPr lang="ru-RU" dirty="0">
                <a:latin typeface="Arial" charset="0"/>
              </a:rPr>
              <a:t>	</a:t>
            </a:r>
            <a:r>
              <a:rPr lang="en-GB" dirty="0" smtClean="0">
                <a:latin typeface="Arial" charset="0"/>
              </a:rPr>
              <a:t>(</a:t>
            </a:r>
            <a:r>
              <a:rPr lang="en-GB" dirty="0">
                <a:latin typeface="Arial" charset="0"/>
              </a:rPr>
              <a:t>GE)</a:t>
            </a:r>
          </a:p>
          <a:p>
            <a:pPr lvl="1">
              <a:defRPr/>
            </a:pPr>
            <a:endParaRPr lang="en-GB" dirty="0">
              <a:latin typeface="Arial" charset="0"/>
            </a:endParaRPr>
          </a:p>
          <a:p>
            <a:pPr marL="914400" lvl="1" indent="-457200">
              <a:buFontTx/>
              <a:buAutoNum type="arabicPeriod"/>
              <a:defRPr/>
            </a:pPr>
            <a:endParaRPr lang="en-GB" dirty="0">
              <a:latin typeface="Arial" charset="0"/>
            </a:endParaRPr>
          </a:p>
          <a:p>
            <a:pPr marL="914400" lvl="1" indent="-457200">
              <a:buFontTx/>
              <a:buAutoNum type="arabicPeriod"/>
              <a:defRPr/>
            </a:pPr>
            <a:endParaRPr lang="en-GB" dirty="0">
              <a:latin typeface="Arial" charset="0"/>
            </a:endParaRPr>
          </a:p>
        </p:txBody>
      </p:sp>
      <p:pic>
        <p:nvPicPr>
          <p:cNvPr id="60420" name="Picture 4" descr="Interface for 1 x IS2000">
            <a:hlinkClick r:id="rId3"/>
          </p:cNvPr>
          <p:cNvPicPr>
            <a:picLocks noChangeAspect="1" noChangeArrowheads="1"/>
          </p:cNvPicPr>
          <p:nvPr/>
        </p:nvPicPr>
        <p:blipFill>
          <a:blip r:embed="rId4" cstate="print"/>
          <a:srcRect/>
          <a:stretch>
            <a:fillRect/>
          </a:stretch>
        </p:blipFill>
        <p:spPr bwMode="auto">
          <a:xfrm>
            <a:off x="7651750" y="1482725"/>
            <a:ext cx="1041400" cy="1573213"/>
          </a:xfrm>
          <a:prstGeom prst="rect">
            <a:avLst/>
          </a:prstGeom>
          <a:noFill/>
          <a:ln w="9525">
            <a:noFill/>
            <a:miter lim="800000"/>
            <a:headEnd/>
            <a:tailEnd/>
          </a:ln>
        </p:spPr>
      </p:pic>
      <p:pic>
        <p:nvPicPr>
          <p:cNvPr id="60421" name="Picture 2" descr="Intrinsically Safe PIR Detector"/>
          <p:cNvPicPr>
            <a:picLocks noChangeAspect="1" noChangeArrowheads="1"/>
          </p:cNvPicPr>
          <p:nvPr/>
        </p:nvPicPr>
        <p:blipFill>
          <a:blip r:embed="rId5" cstate="print"/>
          <a:srcRect/>
          <a:stretch>
            <a:fillRect/>
          </a:stretch>
        </p:blipFill>
        <p:spPr bwMode="auto">
          <a:xfrm>
            <a:off x="7091363" y="681038"/>
            <a:ext cx="1123950" cy="1552575"/>
          </a:xfrm>
          <a:prstGeom prst="rect">
            <a:avLst/>
          </a:prstGeom>
          <a:noFill/>
          <a:ln w="9525">
            <a:noFill/>
            <a:miter lim="800000"/>
            <a:headEnd/>
            <a:tailEnd/>
          </a:ln>
        </p:spPr>
      </p:pic>
      <p:pic>
        <p:nvPicPr>
          <p:cNvPr id="60422" name="Picture 6" descr="http://t3.gstatic.com/images?q=tbn:ANd9GcSMVCAVJRNUQZlmm52v33vaDtk0LQeekY5wBymWIMo9DkSrxz2UGxVyjn6i"/>
          <p:cNvPicPr>
            <a:picLocks noChangeAspect="1" noChangeArrowheads="1"/>
          </p:cNvPicPr>
          <p:nvPr/>
        </p:nvPicPr>
        <p:blipFill>
          <a:blip r:embed="rId6" cstate="print"/>
          <a:srcRect/>
          <a:stretch>
            <a:fillRect/>
          </a:stretch>
        </p:blipFill>
        <p:spPr bwMode="auto">
          <a:xfrm>
            <a:off x="6446838" y="3886200"/>
            <a:ext cx="2190750" cy="20859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p:txBody>
          <a:bodyPr/>
          <a:lstStyle/>
          <a:p>
            <a:r>
              <a:rPr lang="ru-RU" dirty="0" smtClean="0">
                <a:solidFill>
                  <a:srgbClr val="C00000"/>
                </a:solidFill>
              </a:rPr>
              <a:t>Сделайте следующий шаг после детекции</a:t>
            </a:r>
            <a:r>
              <a:rPr lang="nl-BE" dirty="0" smtClean="0">
                <a:solidFill>
                  <a:srgbClr val="C00000"/>
                </a:solidFill>
              </a:rPr>
              <a:t>...</a:t>
            </a:r>
            <a:endParaRPr lang="en-US" dirty="0" smtClean="0">
              <a:solidFill>
                <a:srgbClr val="C00000"/>
              </a:solidFill>
            </a:endParaRPr>
          </a:p>
        </p:txBody>
      </p:sp>
      <p:pic>
        <p:nvPicPr>
          <p:cNvPr id="61443" name="Picture 2" descr="C:\Users\FKoons\Documents\Xtralis\FastVu FastScan Upgrade\ft21.png"/>
          <p:cNvPicPr>
            <a:picLocks noChangeAspect="1" noChangeArrowheads="1"/>
          </p:cNvPicPr>
          <p:nvPr/>
        </p:nvPicPr>
        <p:blipFill>
          <a:blip r:embed="rId2" cstate="print"/>
          <a:srcRect/>
          <a:stretch>
            <a:fillRect/>
          </a:stretch>
        </p:blipFill>
        <p:spPr bwMode="auto">
          <a:xfrm>
            <a:off x="5411788" y="3890963"/>
            <a:ext cx="3292475" cy="1171575"/>
          </a:xfrm>
          <a:prstGeom prst="rect">
            <a:avLst/>
          </a:prstGeom>
          <a:noFill/>
          <a:ln w="9525">
            <a:noFill/>
            <a:miter lim="800000"/>
            <a:headEnd/>
            <a:tailEnd/>
          </a:ln>
        </p:spPr>
      </p:pic>
      <p:pic>
        <p:nvPicPr>
          <p:cNvPr id="5" name="Picture 4"/>
          <p:cNvPicPr>
            <a:picLocks noChangeAspect="1" noChangeArrowheads="1"/>
          </p:cNvPicPr>
          <p:nvPr/>
        </p:nvPicPr>
        <p:blipFill>
          <a:blip r:embed="rId3" cstate="email">
            <a:extLst>
              <a:ext uri="{28A0092B-C50C-407E-A947-70E740481C1C}"/>
            </a:extLst>
          </a:blip>
          <a:srcRect/>
          <a:stretch>
            <a:fillRect/>
          </a:stretch>
        </p:blipFill>
        <p:spPr bwMode="auto">
          <a:xfrm>
            <a:off x="5604869" y="1520750"/>
            <a:ext cx="2906518" cy="2285186"/>
          </a:xfrm>
          <a:prstGeom prst="rect">
            <a:avLst/>
          </a:prstGeom>
          <a:ln>
            <a:noFill/>
          </a:ln>
          <a:effectLst>
            <a:outerShdw blurRad="50800" dist="38100" dir="2700000" algn="tl" rotWithShape="0">
              <a:prstClr val="black">
                <a:alpha val="40000"/>
              </a:prstClr>
            </a:outerShdw>
          </a:effectLst>
          <a:scene3d>
            <a:camera prst="orthographicFront"/>
            <a:lightRig rig="threePt" dir="t">
              <a:rot lat="0" lon="0" rev="2700000"/>
            </a:lightRig>
          </a:scene3d>
          <a:sp3d>
            <a:bevelT w="63500" h="50800"/>
          </a:sp3d>
        </p:spPr>
      </p:pic>
      <p:pic>
        <p:nvPicPr>
          <p:cNvPr id="61445" name="Picture 3"/>
          <p:cNvPicPr>
            <a:picLocks noChangeAspect="1"/>
          </p:cNvPicPr>
          <p:nvPr/>
        </p:nvPicPr>
        <p:blipFill>
          <a:blip r:embed="rId4" cstate="print"/>
          <a:srcRect/>
          <a:stretch>
            <a:fillRect/>
          </a:stretch>
        </p:blipFill>
        <p:spPr bwMode="auto">
          <a:xfrm>
            <a:off x="6508750" y="2152650"/>
            <a:ext cx="2643188" cy="1978025"/>
          </a:xfrm>
          <a:prstGeom prst="rect">
            <a:avLst/>
          </a:prstGeom>
          <a:noFill/>
          <a:ln w="9525">
            <a:noFill/>
            <a:miter lim="800000"/>
            <a:headEnd/>
            <a:tailEnd/>
          </a:ln>
        </p:spPr>
      </p:pic>
      <p:pic>
        <p:nvPicPr>
          <p:cNvPr id="61446" name="Picture 10"/>
          <p:cNvPicPr>
            <a:picLocks noChangeAspect="1"/>
          </p:cNvPicPr>
          <p:nvPr/>
        </p:nvPicPr>
        <p:blipFill>
          <a:blip r:embed="rId4" cstate="print"/>
          <a:srcRect/>
          <a:stretch>
            <a:fillRect/>
          </a:stretch>
        </p:blipFill>
        <p:spPr bwMode="auto">
          <a:xfrm>
            <a:off x="6508750" y="3068638"/>
            <a:ext cx="2643188" cy="1978025"/>
          </a:xfrm>
          <a:prstGeom prst="rect">
            <a:avLst/>
          </a:prstGeom>
          <a:noFill/>
          <a:ln w="9525">
            <a:noFill/>
            <a:miter lim="800000"/>
            <a:headEnd/>
            <a:tailEnd/>
          </a:ln>
        </p:spPr>
      </p:pic>
      <p:sp>
        <p:nvSpPr>
          <p:cNvPr id="61447" name="Subtitle 1"/>
          <p:cNvSpPr>
            <a:spLocks noGrp="1"/>
          </p:cNvSpPr>
          <p:nvPr>
            <p:ph idx="1"/>
          </p:nvPr>
        </p:nvSpPr>
        <p:spPr>
          <a:xfrm>
            <a:off x="220663" y="1828800"/>
            <a:ext cx="5165725" cy="5029200"/>
          </a:xfrm>
        </p:spPr>
        <p:txBody>
          <a:bodyPr/>
          <a:lstStyle/>
          <a:p>
            <a:pPr>
              <a:spcBef>
                <a:spcPts val="1800"/>
              </a:spcBef>
            </a:pPr>
            <a:r>
              <a:rPr lang="ru-RU" dirty="0" smtClean="0"/>
              <a:t>Комбинация функций </a:t>
            </a:r>
            <a:r>
              <a:rPr lang="en-US" dirty="0" err="1" smtClean="0"/>
              <a:t>IntrusionTrace</a:t>
            </a:r>
            <a:r>
              <a:rPr lang="en-US" dirty="0" smtClean="0"/>
              <a:t> + </a:t>
            </a:r>
            <a:r>
              <a:rPr lang="ru-RU" dirty="0" smtClean="0"/>
              <a:t>и</a:t>
            </a:r>
            <a:r>
              <a:rPr lang="en-US" dirty="0" smtClean="0"/>
              <a:t> </a:t>
            </a:r>
            <a:r>
              <a:rPr lang="ru-RU" dirty="0" smtClean="0"/>
              <a:t>интеллектуальных ПИК </a:t>
            </a:r>
            <a:r>
              <a:rPr lang="en-US" dirty="0" err="1" smtClean="0"/>
              <a:t>Xtralis</a:t>
            </a:r>
            <a:r>
              <a:rPr lang="en-US" dirty="0" smtClean="0"/>
              <a:t> STA</a:t>
            </a:r>
          </a:p>
          <a:p>
            <a:pPr>
              <a:spcBef>
                <a:spcPts val="1800"/>
              </a:spcBef>
            </a:pPr>
            <a:r>
              <a:rPr lang="ru-RU" dirty="0" smtClean="0"/>
              <a:t>Самый высокий уровень детекции</a:t>
            </a:r>
            <a:r>
              <a:rPr lang="en-US" dirty="0" smtClean="0"/>
              <a:t> </a:t>
            </a:r>
            <a:r>
              <a:rPr lang="ru-RU" dirty="0" smtClean="0"/>
              <a:t>И</a:t>
            </a:r>
            <a:r>
              <a:rPr lang="en-US" dirty="0" smtClean="0"/>
              <a:t> </a:t>
            </a:r>
            <a:r>
              <a:rPr lang="ru-RU" dirty="0" smtClean="0"/>
              <a:t>самый низкий уровень ложных тревог в индустрии</a:t>
            </a:r>
            <a:endParaRPr lang="en-US" dirty="0" smtClean="0"/>
          </a:p>
          <a:p>
            <a:pPr>
              <a:spcBef>
                <a:spcPts val="1800"/>
              </a:spcBef>
            </a:pPr>
            <a:r>
              <a:rPr lang="ru-RU" dirty="0" smtClean="0"/>
              <a:t>Интегрированное сетевое подключение</a:t>
            </a:r>
            <a:r>
              <a:rPr lang="en-US" dirty="0" smtClean="0"/>
              <a:t> </a:t>
            </a:r>
            <a:r>
              <a:rPr lang="ru-RU" dirty="0" smtClean="0"/>
              <a:t>до</a:t>
            </a:r>
            <a:r>
              <a:rPr lang="en-US" dirty="0" smtClean="0"/>
              <a:t> 32 </a:t>
            </a:r>
            <a:r>
              <a:rPr lang="ru-RU" dirty="0" smtClean="0"/>
              <a:t>интеллектуальных ПИК</a:t>
            </a:r>
            <a:r>
              <a:rPr lang="en-US" dirty="0" smtClean="0"/>
              <a:t> </a:t>
            </a:r>
            <a:r>
              <a:rPr lang="en-US" dirty="0" err="1" smtClean="0"/>
              <a:t>Xtralis</a:t>
            </a:r>
            <a:r>
              <a:rPr lang="en-US" dirty="0" smtClean="0"/>
              <a:t> STA </a:t>
            </a:r>
            <a:r>
              <a:rPr lang="ru-RU" dirty="0" smtClean="0"/>
              <a:t>с </a:t>
            </a:r>
            <a:r>
              <a:rPr lang="ru-RU" dirty="0" err="1" smtClean="0"/>
              <a:t>автоопределением</a:t>
            </a:r>
            <a:endParaRPr lang="en-US" dirty="0" smtClean="0"/>
          </a:p>
          <a:p>
            <a:endParaRPr lang="en-US" dirty="0" smtClean="0"/>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idx="1"/>
          </p:nvPr>
        </p:nvSpPr>
        <p:spPr>
          <a:xfrm>
            <a:off x="228600" y="1062038"/>
            <a:ext cx="8686800" cy="5029200"/>
          </a:xfrm>
        </p:spPr>
        <p:txBody>
          <a:bodyPr/>
          <a:lstStyle/>
          <a:p>
            <a:endParaRPr lang="nl-BE" dirty="0" smtClean="0"/>
          </a:p>
          <a:p>
            <a:r>
              <a:rPr lang="ru-RU" dirty="0" smtClean="0"/>
              <a:t>Новые возможности в работе с ПИК технологией</a:t>
            </a:r>
            <a:endParaRPr lang="en-US" dirty="0" smtClean="0"/>
          </a:p>
        </p:txBody>
      </p:sp>
      <p:sp>
        <p:nvSpPr>
          <p:cNvPr id="62467" name="Title 2"/>
          <p:cNvSpPr>
            <a:spLocks noGrp="1"/>
          </p:cNvSpPr>
          <p:nvPr>
            <p:ph type="title"/>
          </p:nvPr>
        </p:nvSpPr>
        <p:spPr/>
        <p:txBody>
          <a:bodyPr/>
          <a:lstStyle/>
          <a:p>
            <a:r>
              <a:rPr lang="nl-BE" dirty="0" smtClean="0">
                <a:solidFill>
                  <a:srgbClr val="C00000"/>
                </a:solidFill>
              </a:rPr>
              <a:t>Intrusion Trace+ – </a:t>
            </a:r>
            <a:r>
              <a:rPr lang="ru-RU" dirty="0" smtClean="0">
                <a:solidFill>
                  <a:srgbClr val="C00000"/>
                </a:solidFill>
              </a:rPr>
              <a:t>уникальное решение</a:t>
            </a:r>
            <a:endParaRPr lang="en-US" dirty="0" smtClean="0">
              <a:solidFill>
                <a:srgbClr val="C00000"/>
              </a:solidFill>
            </a:endParaRPr>
          </a:p>
        </p:txBody>
      </p:sp>
      <p:sp>
        <p:nvSpPr>
          <p:cNvPr id="4" name="TextBox 3"/>
          <p:cNvSpPr txBox="1"/>
          <p:nvPr/>
        </p:nvSpPr>
        <p:spPr>
          <a:xfrm>
            <a:off x="542925" y="3094038"/>
            <a:ext cx="7077075" cy="523875"/>
          </a:xfrm>
          <a:prstGeom prst="rect">
            <a:avLst/>
          </a:prstGeom>
          <a:noFill/>
          <a:effectLst>
            <a:outerShdw blurRad="50800" dist="38100" dir="2700000" algn="tl" rotWithShape="0">
              <a:prstClr val="black">
                <a:alpha val="40000"/>
              </a:prstClr>
            </a:outerShdw>
          </a:effectLst>
        </p:spPr>
        <p:txBody>
          <a:bodyPr>
            <a:spAutoFit/>
          </a:bodyPr>
          <a:lstStyle/>
          <a:p>
            <a:pPr>
              <a:defRPr/>
            </a:pPr>
            <a:r>
              <a:rPr lang="ru-RU" sz="2800" b="1" dirty="0" smtClean="0">
                <a:effectLst>
                  <a:outerShdw blurRad="38100" dist="38100" dir="2700000" algn="tl">
                    <a:srgbClr val="000000">
                      <a:alpha val="43137"/>
                    </a:srgbClr>
                  </a:outerShdw>
                </a:effectLst>
                <a:ea typeface="ＭＳ Ｐゴシック"/>
                <a:cs typeface="ＭＳ Ｐゴシック"/>
              </a:rPr>
              <a:t>Приложение </a:t>
            </a:r>
            <a:r>
              <a:rPr lang="nl-BE" sz="2800" b="1" dirty="0" smtClean="0">
                <a:effectLst>
                  <a:outerShdw blurRad="38100" dist="38100" dir="2700000" algn="tl">
                    <a:srgbClr val="000000">
                      <a:alpha val="43137"/>
                    </a:srgbClr>
                  </a:outerShdw>
                </a:effectLst>
                <a:ea typeface="ＭＳ Ｐゴシック"/>
                <a:cs typeface="ＭＳ Ｐゴシック"/>
              </a:rPr>
              <a:t>PIR-HLI</a:t>
            </a:r>
            <a:r>
              <a:rPr lang="nl-BE" b="1" dirty="0" smtClean="0">
                <a:effectLst>
                  <a:outerShdw blurRad="38100" dist="38100" dir="2700000" algn="tl">
                    <a:srgbClr val="000000">
                      <a:alpha val="43137"/>
                    </a:srgbClr>
                  </a:outerShdw>
                </a:effectLst>
                <a:ea typeface="ＭＳ Ｐゴシック"/>
                <a:cs typeface="ＭＳ Ｐゴシック"/>
              </a:rPr>
              <a:t> </a:t>
            </a:r>
            <a:r>
              <a:rPr lang="nl-BE" b="1" dirty="0">
                <a:effectLst>
                  <a:outerShdw blurRad="38100" dist="38100" dir="2700000" algn="tl">
                    <a:srgbClr val="000000">
                      <a:alpha val="43137"/>
                    </a:srgbClr>
                  </a:outerShdw>
                </a:effectLst>
                <a:ea typeface="ＭＳ Ｐゴシック"/>
                <a:cs typeface="ＭＳ Ｐゴシック"/>
              </a:rPr>
              <a:t>FastTrace 2 / </a:t>
            </a:r>
            <a:r>
              <a:rPr lang="nl-BE" b="1" dirty="0" smtClean="0">
                <a:effectLst>
                  <a:outerShdw blurRad="38100" dist="38100" dir="2700000" algn="tl">
                    <a:srgbClr val="000000">
                      <a:alpha val="43137"/>
                    </a:srgbClr>
                  </a:outerShdw>
                </a:effectLst>
                <a:ea typeface="ＭＳ Ｐゴシック"/>
                <a:cs typeface="ＭＳ Ｐゴシック"/>
              </a:rPr>
              <a:t>2X</a:t>
            </a:r>
            <a:endParaRPr lang="nl-BE" b="1" dirty="0">
              <a:effectLst>
                <a:outerShdw blurRad="38100" dist="38100" dir="2700000" algn="tl">
                  <a:srgbClr val="000000">
                    <a:alpha val="43137"/>
                  </a:srgbClr>
                </a:outerShdw>
              </a:effectLst>
              <a:ea typeface="ＭＳ Ｐゴシック"/>
              <a:cs typeface="ＭＳ Ｐゴシック"/>
            </a:endParaRPr>
          </a:p>
        </p:txBody>
      </p:sp>
      <p:cxnSp>
        <p:nvCxnSpPr>
          <p:cNvPr id="5" name="Straight Connector 4"/>
          <p:cNvCxnSpPr/>
          <p:nvPr/>
        </p:nvCxnSpPr>
        <p:spPr>
          <a:xfrm>
            <a:off x="3260725" y="5126038"/>
            <a:ext cx="5075238" cy="1587"/>
          </a:xfrm>
          <a:prstGeom prst="line">
            <a:avLst/>
          </a:prstGeom>
          <a:ln w="381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6" name="Picture 5" descr="FastTrace2(Bleuled)Trans800_LH.png"/>
          <p:cNvPicPr>
            <a:picLocks noChangeAspect="1"/>
          </p:cNvPicPr>
          <p:nvPr/>
        </p:nvPicPr>
        <p:blipFill>
          <a:blip r:embed="rId2" cstate="print"/>
          <a:stretch>
            <a:fillRect/>
          </a:stretch>
        </p:blipFill>
        <p:spPr>
          <a:xfrm>
            <a:off x="642938" y="4467225"/>
            <a:ext cx="2568575" cy="860425"/>
          </a:xfrm>
          <a:prstGeom prst="rect">
            <a:avLst/>
          </a:prstGeom>
          <a:ln>
            <a:noFill/>
          </a:ln>
          <a:effectLst>
            <a:outerShdw blurRad="292100" dist="139700" dir="2700000" algn="tl" rotWithShape="0">
              <a:srgbClr val="333333">
                <a:alpha val="65000"/>
              </a:srgbClr>
            </a:outerShdw>
          </a:effectLst>
        </p:spPr>
      </p:pic>
      <p:pic>
        <p:nvPicPr>
          <p:cNvPr id="62471" name="Picture 36" descr="DSC_1529det_only_sma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49675" y="3767138"/>
            <a:ext cx="1114425" cy="909637"/>
          </a:xfrm>
          <a:prstGeom prst="rect">
            <a:avLst/>
          </a:prstGeom>
          <a:noFill/>
          <a:ln w="9525">
            <a:noFill/>
            <a:miter lim="800000"/>
            <a:headEnd/>
            <a:tailEnd/>
          </a:ln>
        </p:spPr>
      </p:pic>
      <p:pic>
        <p:nvPicPr>
          <p:cNvPr id="62472" name="Picture 36" descr="DSC_1529det_only_sma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22775" y="3770313"/>
            <a:ext cx="1114425" cy="909637"/>
          </a:xfrm>
          <a:prstGeom prst="rect">
            <a:avLst/>
          </a:prstGeom>
          <a:noFill/>
          <a:ln w="9525">
            <a:noFill/>
            <a:miter lim="800000"/>
            <a:headEnd/>
            <a:tailEnd/>
          </a:ln>
        </p:spPr>
      </p:pic>
      <p:pic>
        <p:nvPicPr>
          <p:cNvPr id="62473" name="Picture 36" descr="DSC_1529det_only_sma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95875" y="3773488"/>
            <a:ext cx="1114425" cy="911225"/>
          </a:xfrm>
          <a:prstGeom prst="rect">
            <a:avLst/>
          </a:prstGeom>
          <a:noFill/>
          <a:ln w="9525">
            <a:noFill/>
            <a:miter lim="800000"/>
            <a:headEnd/>
            <a:tailEnd/>
          </a:ln>
        </p:spPr>
      </p:pic>
      <p:pic>
        <p:nvPicPr>
          <p:cNvPr id="62474" name="Picture 36" descr="DSC_1529det_only_sma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70563" y="3776663"/>
            <a:ext cx="1114425" cy="911225"/>
          </a:xfrm>
          <a:prstGeom prst="rect">
            <a:avLst/>
          </a:prstGeom>
          <a:noFill/>
          <a:ln w="9525">
            <a:noFill/>
            <a:miter lim="800000"/>
            <a:headEnd/>
            <a:tailEnd/>
          </a:ln>
        </p:spPr>
      </p:pic>
      <p:cxnSp>
        <p:nvCxnSpPr>
          <p:cNvPr id="11" name="Straight Connector 10"/>
          <p:cNvCxnSpPr/>
          <p:nvPr/>
        </p:nvCxnSpPr>
        <p:spPr>
          <a:xfrm>
            <a:off x="5287963" y="4737100"/>
            <a:ext cx="0" cy="403225"/>
          </a:xfrm>
          <a:prstGeom prst="line">
            <a:avLst/>
          </a:prstGeom>
          <a:ln w="381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972175" y="4737100"/>
            <a:ext cx="0" cy="403225"/>
          </a:xfrm>
          <a:prstGeom prst="line">
            <a:avLst/>
          </a:prstGeom>
          <a:ln w="381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656388" y="4737100"/>
            <a:ext cx="0" cy="403225"/>
          </a:xfrm>
          <a:prstGeom prst="line">
            <a:avLst/>
          </a:prstGeom>
          <a:ln w="381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691438" y="4737100"/>
            <a:ext cx="0" cy="403225"/>
          </a:xfrm>
          <a:prstGeom prst="line">
            <a:avLst/>
          </a:prstGeom>
          <a:ln w="381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2479" name="TextBox 14"/>
          <p:cNvSpPr txBox="1">
            <a:spLocks noChangeArrowheads="1"/>
          </p:cNvSpPr>
          <p:nvPr/>
        </p:nvSpPr>
        <p:spPr bwMode="auto">
          <a:xfrm>
            <a:off x="6738249" y="4032250"/>
            <a:ext cx="1922257" cy="830997"/>
          </a:xfrm>
          <a:prstGeom prst="rect">
            <a:avLst/>
          </a:prstGeom>
          <a:noFill/>
          <a:ln w="9525">
            <a:noFill/>
            <a:miter lim="800000"/>
            <a:headEnd/>
            <a:tailEnd/>
          </a:ln>
        </p:spPr>
        <p:txBody>
          <a:bodyPr wrap="none">
            <a:spAutoFit/>
          </a:bodyPr>
          <a:lstStyle/>
          <a:p>
            <a:pPr algn="ctr"/>
            <a:r>
              <a:rPr lang="ru-RU" b="1" dirty="0" smtClean="0"/>
              <a:t>До </a:t>
            </a:r>
            <a:r>
              <a:rPr lang="nl-BE" b="1" dirty="0" smtClean="0"/>
              <a:t>32</a:t>
            </a:r>
            <a:endParaRPr lang="nl-BE" b="1" dirty="0"/>
          </a:p>
          <a:p>
            <a:pPr algn="ctr"/>
            <a:r>
              <a:rPr lang="ru-RU" b="1" dirty="0" smtClean="0"/>
              <a:t>детекторов</a:t>
            </a:r>
            <a:endParaRPr lang="en-US" b="1" dirty="0"/>
          </a:p>
        </p:txBody>
      </p:sp>
      <p:cxnSp>
        <p:nvCxnSpPr>
          <p:cNvPr id="16" name="Straight Connector 15"/>
          <p:cNvCxnSpPr/>
          <p:nvPr/>
        </p:nvCxnSpPr>
        <p:spPr>
          <a:xfrm>
            <a:off x="4621213" y="4737100"/>
            <a:ext cx="0" cy="403225"/>
          </a:xfrm>
          <a:prstGeom prst="line">
            <a:avLst/>
          </a:prstGeom>
          <a:ln w="381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2481" name="TextBox 16"/>
          <p:cNvSpPr txBox="1">
            <a:spLocks noChangeArrowheads="1"/>
          </p:cNvSpPr>
          <p:nvPr/>
        </p:nvSpPr>
        <p:spPr bwMode="auto">
          <a:xfrm>
            <a:off x="3048000" y="5121275"/>
            <a:ext cx="2693988" cy="830997"/>
          </a:xfrm>
          <a:prstGeom prst="rect">
            <a:avLst/>
          </a:prstGeom>
          <a:noFill/>
          <a:ln w="9525">
            <a:noFill/>
            <a:miter lim="800000"/>
            <a:headEnd/>
            <a:tailEnd/>
          </a:ln>
        </p:spPr>
        <p:txBody>
          <a:bodyPr>
            <a:spAutoFit/>
          </a:bodyPr>
          <a:lstStyle/>
          <a:p>
            <a:pPr algn="ctr"/>
            <a:r>
              <a:rPr lang="ru-RU" b="1" dirty="0" smtClean="0"/>
              <a:t>Шина данных </a:t>
            </a:r>
            <a:r>
              <a:rPr lang="nl-BE" b="1" dirty="0" smtClean="0"/>
              <a:t>RS485</a:t>
            </a:r>
            <a:endParaRPr lang="en-US" b="1" dirty="0"/>
          </a:p>
        </p:txBody>
      </p:sp>
      <p:pic>
        <p:nvPicPr>
          <p:cNvPr id="62482" name="Picture 17"/>
          <p:cNvPicPr>
            <a:picLocks noChangeAspect="1" noChangeArrowheads="1"/>
          </p:cNvPicPr>
          <p:nvPr/>
        </p:nvPicPr>
        <p:blipFill>
          <a:blip r:embed="rId5" cstate="print"/>
          <a:srcRect/>
          <a:stretch>
            <a:fillRect/>
          </a:stretch>
        </p:blipFill>
        <p:spPr bwMode="auto">
          <a:xfrm>
            <a:off x="7777163" y="2208213"/>
            <a:ext cx="1114425" cy="1116012"/>
          </a:xfrm>
          <a:prstGeom prst="rect">
            <a:avLst/>
          </a:prstGeom>
          <a:noFill/>
          <a:ln w="9525">
            <a:noFill/>
            <a:miter lim="800000"/>
            <a:headEnd/>
            <a:tailEnd/>
          </a:ln>
        </p:spPr>
      </p:pic>
      <p:pic>
        <p:nvPicPr>
          <p:cNvPr id="62483" name="Picture 11" descr="C:\Documents and Settings\van muylder\Local Settings\Temporary Internet Files\Content.IE5\OOOA500Y\MC900432675[1].png">
            <a:hlinkClick r:id="rId6" action="ppaction://hlinksldjump"/>
          </p:cNvPr>
          <p:cNvPicPr>
            <a:picLocks noChangeAspect="1" noChangeArrowheads="1"/>
          </p:cNvPicPr>
          <p:nvPr/>
        </p:nvPicPr>
        <p:blipFill>
          <a:blip r:embed="rId7" cstate="print"/>
          <a:srcRect/>
          <a:stretch>
            <a:fillRect/>
          </a:stretch>
        </p:blipFill>
        <p:spPr bwMode="auto">
          <a:xfrm>
            <a:off x="8083550" y="5718175"/>
            <a:ext cx="608013" cy="609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ru-RU" smtClean="0">
                <a:solidFill>
                  <a:srgbClr val="C00000"/>
                </a:solidFill>
              </a:rPr>
              <a:t>Уникальный подход </a:t>
            </a:r>
            <a:r>
              <a:rPr lang="nl-BE" smtClean="0">
                <a:solidFill>
                  <a:srgbClr val="C00000"/>
                </a:solidFill>
              </a:rPr>
              <a:t>Xtralis</a:t>
            </a:r>
            <a:endParaRPr lang="en-US" smtClean="0">
              <a:solidFill>
                <a:srgbClr val="C00000"/>
              </a:solidFill>
            </a:endParaRPr>
          </a:p>
        </p:txBody>
      </p:sp>
      <p:sp>
        <p:nvSpPr>
          <p:cNvPr id="6" name="MessageStatement" descr="&lt;tags&gt;&lt;tag n=&quot;TagName&quot; v=&quot;MessageStatement&quot; /&gt;&lt;tag n=&quot;Top&quot; v=&quot;451.25&quot; /&gt;&lt;tag n=&quot;Left&quot; v=&quot;35.75&quot; /&gt;&lt;tag n=&quot;Height&quot; v=&quot;23.625&quot; /&gt;&lt;tag n=&quot;Width&quot; v=&quot;648.5&quot; /&gt;&lt;/tags&gt;"/>
          <p:cNvSpPr>
            <a:spLocks noChangeArrowheads="1"/>
          </p:cNvSpPr>
          <p:nvPr/>
        </p:nvSpPr>
        <p:spPr bwMode="gray">
          <a:xfrm>
            <a:off x="0" y="909638"/>
            <a:ext cx="9144000" cy="387350"/>
          </a:xfrm>
          <a:prstGeom prst="rect">
            <a:avLst/>
          </a:prstGeom>
          <a:noFill/>
          <a:ln w="19050" cap="flat" cmpd="sng" algn="ctr">
            <a:solidFill>
              <a:srgbClr val="FFFFFF"/>
            </a:solidFill>
            <a:prstDash val="solid"/>
            <a:miter lim="800000"/>
            <a:headEnd type="none" w="med" len="med"/>
            <a:tailEnd type="none" w="med" len="med"/>
          </a:ln>
          <a:effectLst/>
        </p:spPr>
        <p:txBody>
          <a:bodyPr lIns="90000" tIns="46800" rIns="90000" bIns="46800" anchor="b">
            <a:spAutoFit/>
          </a:bodyPr>
          <a:lstStyle/>
          <a:p>
            <a:pPr algn="ctr" eaLnBrk="0" fontAlgn="auto" hangingPunct="0">
              <a:lnSpc>
                <a:spcPct val="95000"/>
              </a:lnSpc>
              <a:spcBef>
                <a:spcPts val="0"/>
              </a:spcBef>
              <a:spcAft>
                <a:spcPts val="0"/>
              </a:spcAft>
              <a:defRPr/>
            </a:pPr>
            <a:r>
              <a:rPr lang="ru-RU" altLang="ja-JP" sz="2000" b="1" i="1" dirty="0">
                <a:solidFill>
                  <a:srgbClr val="0070C0"/>
                </a:solidFill>
                <a:latin typeface="+mn-lt"/>
                <a:ea typeface="ＭＳ Ｐゴシック"/>
              </a:rPr>
              <a:t>Ранняя и надежная детекция с удаленной визуальной верификацией</a:t>
            </a:r>
            <a:endParaRPr lang="en-US" altLang="ja-JP" sz="2000" b="1" i="1" dirty="0">
              <a:solidFill>
                <a:srgbClr val="0070C0"/>
              </a:solidFill>
              <a:latin typeface="+mn-lt"/>
              <a:ea typeface="ＭＳ Ｐゴシック"/>
            </a:endParaRPr>
          </a:p>
        </p:txBody>
      </p:sp>
      <p:sp>
        <p:nvSpPr>
          <p:cNvPr id="16388" name="Rectangle 14" descr="&lt;tags&gt;&lt;tag name=&quot;BulletInfo&quot; value=&quot;Standard&quot; /&gt;&lt;/tags&gt;"/>
          <p:cNvSpPr>
            <a:spLocks noChangeArrowheads="1"/>
          </p:cNvSpPr>
          <p:nvPr>
            <p:custDataLst>
              <p:tags r:id="rId1"/>
            </p:custDataLst>
          </p:nvPr>
        </p:nvSpPr>
        <p:spPr bwMode="gray">
          <a:xfrm>
            <a:off x="930275" y="1549400"/>
            <a:ext cx="7580313" cy="2551113"/>
          </a:xfrm>
          <a:prstGeom prst="rect">
            <a:avLst/>
          </a:prstGeom>
          <a:blipFill dpi="0" rotWithShape="1">
            <a:blip r:embed="rId10" cstate="print"/>
            <a:srcRect/>
            <a:stretch>
              <a:fillRect/>
            </a:stretch>
          </a:blipFill>
          <a:ln w="38100" algn="ctr">
            <a:solidFill>
              <a:srgbClr val="FFFFFF"/>
            </a:solidFill>
            <a:miter lim="800000"/>
            <a:headEnd/>
            <a:tailEnd/>
          </a:ln>
        </p:spPr>
        <p:txBody>
          <a:bodyPr lIns="45720" tIns="45610" rIns="45720" bIns="45610" anchor="b"/>
          <a:lstStyle/>
          <a:p>
            <a:pPr defTabSz="912813">
              <a:lnSpc>
                <a:spcPct val="95000"/>
              </a:lnSpc>
              <a:spcBef>
                <a:spcPct val="75000"/>
              </a:spcBef>
              <a:tabLst>
                <a:tab pos="1714500" algn="dec"/>
              </a:tabLst>
            </a:pPr>
            <a:endParaRPr lang="en-US" sz="600" b="1">
              <a:solidFill>
                <a:srgbClr val="FFFFFF"/>
              </a:solidFill>
              <a:cs typeface="Times New Roman" pitchFamily="18" charset="0"/>
            </a:endParaRPr>
          </a:p>
          <a:p>
            <a:pPr defTabSz="912813">
              <a:lnSpc>
                <a:spcPct val="95000"/>
              </a:lnSpc>
              <a:spcBef>
                <a:spcPct val="75000"/>
              </a:spcBef>
              <a:tabLst>
                <a:tab pos="1714500" algn="dec"/>
              </a:tabLst>
            </a:pPr>
            <a:endParaRPr lang="en-US" sz="600" b="1">
              <a:solidFill>
                <a:srgbClr val="FFFFFF"/>
              </a:solidFill>
              <a:cs typeface="Times New Roman" pitchFamily="18" charset="0"/>
            </a:endParaRPr>
          </a:p>
          <a:p>
            <a:pPr defTabSz="912813">
              <a:lnSpc>
                <a:spcPct val="95000"/>
              </a:lnSpc>
              <a:spcBef>
                <a:spcPct val="75000"/>
              </a:spcBef>
              <a:tabLst>
                <a:tab pos="1714500" algn="dec"/>
              </a:tabLst>
            </a:pPr>
            <a:endParaRPr lang="en-US" sz="600" b="1">
              <a:solidFill>
                <a:srgbClr val="FFFFFF"/>
              </a:solidFill>
              <a:cs typeface="Times New Roman" pitchFamily="18" charset="0"/>
            </a:endParaRPr>
          </a:p>
          <a:p>
            <a:pPr defTabSz="912813">
              <a:lnSpc>
                <a:spcPct val="95000"/>
              </a:lnSpc>
              <a:spcBef>
                <a:spcPct val="75000"/>
              </a:spcBef>
              <a:tabLst>
                <a:tab pos="1714500" algn="dec"/>
              </a:tabLst>
            </a:pPr>
            <a:endParaRPr lang="en-US" sz="600" b="1">
              <a:solidFill>
                <a:srgbClr val="FFFFFF"/>
              </a:solidFill>
              <a:cs typeface="Times New Roman" pitchFamily="18" charset="0"/>
            </a:endParaRPr>
          </a:p>
        </p:txBody>
      </p:sp>
      <p:sp>
        <p:nvSpPr>
          <p:cNvPr id="8" name="Rectangle 15"/>
          <p:cNvSpPr>
            <a:spLocks noChangeArrowheads="1"/>
          </p:cNvSpPr>
          <p:nvPr>
            <p:custDataLst>
              <p:tags r:id="rId2"/>
            </p:custDataLst>
          </p:nvPr>
        </p:nvSpPr>
        <p:spPr bwMode="gray">
          <a:xfrm>
            <a:off x="953509" y="1574131"/>
            <a:ext cx="7541782" cy="2501036"/>
          </a:xfrm>
          <a:prstGeom prst="rect">
            <a:avLst/>
          </a:prstGeom>
          <a:gradFill rotWithShape="1">
            <a:gsLst>
              <a:gs pos="39000">
                <a:srgbClr val="E8EBED"/>
              </a:gs>
              <a:gs pos="0">
                <a:srgbClr val="EDEEEF"/>
              </a:gs>
              <a:gs pos="100000">
                <a:srgbClr val="B2C2D1">
                  <a:lumMod val="98000"/>
                  <a:lumOff val="2000"/>
                  <a:alpha val="0"/>
                </a:srgbClr>
              </a:gs>
            </a:gsLst>
            <a:lin ang="0" scaled="1"/>
          </a:gradFill>
          <a:ln w="38100" algn="ctr">
            <a:solidFill>
              <a:schemeClr val="bg1">
                <a:lumMod val="50000"/>
              </a:schemeClr>
            </a:solidFill>
            <a:miter lim="800000"/>
            <a:headEnd/>
            <a:tailEnd/>
          </a:ln>
        </p:spPr>
        <p:txBody>
          <a:bodyPr lIns="45720" tIns="45610" rIns="45720" bIns="45610" anchor="b"/>
          <a:lstStyle/>
          <a:p>
            <a:pPr defTabSz="912813" fontAlgn="auto">
              <a:lnSpc>
                <a:spcPct val="95000"/>
              </a:lnSpc>
              <a:spcBef>
                <a:spcPct val="75000"/>
              </a:spcBef>
              <a:spcAft>
                <a:spcPts val="0"/>
              </a:spcAft>
              <a:tabLst>
                <a:tab pos="1714500" algn="dec"/>
              </a:tabLst>
              <a:defRPr/>
            </a:pPr>
            <a:endParaRPr lang="en-US" sz="600" dirty="0">
              <a:solidFill>
                <a:srgbClr val="FFFFFF"/>
              </a:solidFill>
              <a:latin typeface="+mn-lt"/>
              <a:ea typeface="ＭＳ Ｐゴシック"/>
              <a:cs typeface="Times New Roman" pitchFamily="18" charset="0"/>
            </a:endParaRPr>
          </a:p>
          <a:p>
            <a:pPr defTabSz="912813" fontAlgn="auto">
              <a:lnSpc>
                <a:spcPct val="95000"/>
              </a:lnSpc>
              <a:spcBef>
                <a:spcPct val="75000"/>
              </a:spcBef>
              <a:spcAft>
                <a:spcPts val="0"/>
              </a:spcAft>
              <a:tabLst>
                <a:tab pos="1714500" algn="dec"/>
              </a:tabLst>
              <a:defRPr/>
            </a:pPr>
            <a:endParaRPr lang="en-US" sz="600" dirty="0">
              <a:solidFill>
                <a:srgbClr val="FFFFFF"/>
              </a:solidFill>
              <a:latin typeface="+mn-lt"/>
              <a:ea typeface="ＭＳ Ｐゴシック"/>
              <a:cs typeface="Times New Roman" pitchFamily="18" charset="0"/>
            </a:endParaRPr>
          </a:p>
          <a:p>
            <a:pPr defTabSz="912813" fontAlgn="auto">
              <a:lnSpc>
                <a:spcPct val="95000"/>
              </a:lnSpc>
              <a:spcBef>
                <a:spcPct val="75000"/>
              </a:spcBef>
              <a:spcAft>
                <a:spcPts val="0"/>
              </a:spcAft>
              <a:tabLst>
                <a:tab pos="1714500" algn="dec"/>
              </a:tabLst>
              <a:defRPr/>
            </a:pPr>
            <a:endParaRPr lang="en-US" sz="600" dirty="0">
              <a:solidFill>
                <a:srgbClr val="FFFFFF"/>
              </a:solidFill>
              <a:latin typeface="+mn-lt"/>
              <a:ea typeface="ＭＳ Ｐゴシック"/>
              <a:cs typeface="Times New Roman" pitchFamily="18" charset="0"/>
            </a:endParaRPr>
          </a:p>
          <a:p>
            <a:pPr defTabSz="912813" fontAlgn="auto">
              <a:lnSpc>
                <a:spcPct val="95000"/>
              </a:lnSpc>
              <a:spcBef>
                <a:spcPct val="75000"/>
              </a:spcBef>
              <a:spcAft>
                <a:spcPts val="0"/>
              </a:spcAft>
              <a:tabLst>
                <a:tab pos="1714500" algn="dec"/>
              </a:tabLst>
              <a:defRPr/>
            </a:pPr>
            <a:endParaRPr lang="en-US" sz="600" dirty="0">
              <a:solidFill>
                <a:srgbClr val="FFFFFF"/>
              </a:solidFill>
              <a:latin typeface="+mn-lt"/>
              <a:ea typeface="ＭＳ Ｐゴシック"/>
              <a:cs typeface="Times New Roman" pitchFamily="18" charset="0"/>
            </a:endParaRPr>
          </a:p>
        </p:txBody>
      </p:sp>
      <p:sp>
        <p:nvSpPr>
          <p:cNvPr id="16392" name="Text Box 21"/>
          <p:cNvSpPr txBox="1">
            <a:spLocks noChangeArrowheads="1"/>
          </p:cNvSpPr>
          <p:nvPr/>
        </p:nvSpPr>
        <p:spPr bwMode="auto">
          <a:xfrm>
            <a:off x="984250" y="2832100"/>
            <a:ext cx="2660650" cy="365125"/>
          </a:xfrm>
          <a:prstGeom prst="rect">
            <a:avLst/>
          </a:prstGeom>
          <a:noFill/>
          <a:ln w="6350" algn="ctr">
            <a:noFill/>
            <a:miter lim="800000"/>
            <a:headEnd/>
            <a:tailEnd/>
          </a:ln>
        </p:spPr>
        <p:txBody>
          <a:bodyPr lIns="46800" tIns="64800" rIns="46800" bIns="64800">
            <a:spAutoFit/>
          </a:bodyPr>
          <a:lstStyle/>
          <a:p>
            <a:pPr algn="ctr" defTabSz="573088">
              <a:lnSpc>
                <a:spcPct val="95000"/>
              </a:lnSpc>
              <a:spcBef>
                <a:spcPct val="50000"/>
              </a:spcBef>
              <a:buClr>
                <a:schemeClr val="bg1"/>
              </a:buClr>
              <a:tabLst>
                <a:tab pos="3373438" algn="l"/>
              </a:tabLst>
            </a:pPr>
            <a:r>
              <a:rPr lang="ru-RU" sz="1600" b="1">
                <a:solidFill>
                  <a:srgbClr val="C00000"/>
                </a:solidFill>
                <a:latin typeface="Arial Black" pitchFamily="34" charset="0"/>
              </a:rPr>
              <a:t>Преимущества </a:t>
            </a:r>
            <a:r>
              <a:rPr lang="en-US" sz="1600" b="1">
                <a:solidFill>
                  <a:srgbClr val="C00000"/>
                </a:solidFill>
                <a:latin typeface="Arial Black" pitchFamily="34" charset="0"/>
              </a:rPr>
              <a:t>Xtralis </a:t>
            </a:r>
          </a:p>
        </p:txBody>
      </p:sp>
      <p:grpSp>
        <p:nvGrpSpPr>
          <p:cNvPr id="16393" name="Group 28"/>
          <p:cNvGrpSpPr>
            <a:grpSpLocks/>
          </p:cNvGrpSpPr>
          <p:nvPr/>
        </p:nvGrpSpPr>
        <p:grpSpPr bwMode="auto">
          <a:xfrm>
            <a:off x="1049338" y="1901825"/>
            <a:ext cx="6303962" cy="1866900"/>
            <a:chOff x="373" y="-81"/>
            <a:chExt cx="4168" cy="1492"/>
          </a:xfrm>
        </p:grpSpPr>
        <p:sp>
          <p:nvSpPr>
            <p:cNvPr id="16425" name="Freeform 29"/>
            <p:cNvSpPr>
              <a:spLocks/>
            </p:cNvSpPr>
            <p:nvPr/>
          </p:nvSpPr>
          <p:spPr bwMode="auto">
            <a:xfrm>
              <a:off x="373" y="82"/>
              <a:ext cx="4168" cy="1329"/>
            </a:xfrm>
            <a:custGeom>
              <a:avLst/>
              <a:gdLst>
                <a:gd name="T0" fmla="*/ 0 w 4168"/>
                <a:gd name="T1" fmla="*/ 5266817 h 1080"/>
                <a:gd name="T2" fmla="*/ 4168 w 4168"/>
                <a:gd name="T3" fmla="*/ 0 h 1080"/>
                <a:gd name="T4" fmla="*/ 0 60000 65536"/>
                <a:gd name="T5" fmla="*/ 0 60000 65536"/>
                <a:gd name="T6" fmla="*/ 0 w 4168"/>
                <a:gd name="T7" fmla="*/ 0 h 1080"/>
                <a:gd name="T8" fmla="*/ 4168 w 4168"/>
                <a:gd name="T9" fmla="*/ 1080 h 1080"/>
              </a:gdLst>
              <a:ahLst/>
              <a:cxnLst>
                <a:cxn ang="T4">
                  <a:pos x="T0" y="T1"/>
                </a:cxn>
                <a:cxn ang="T5">
                  <a:pos x="T2" y="T3"/>
                </a:cxn>
              </a:cxnLst>
              <a:rect l="T6" t="T7" r="T8" b="T9"/>
              <a:pathLst>
                <a:path w="4168" h="1080">
                  <a:moveTo>
                    <a:pt x="0" y="1065"/>
                  </a:moveTo>
                  <a:cubicBezTo>
                    <a:pt x="2099" y="1080"/>
                    <a:pt x="3357" y="831"/>
                    <a:pt x="4168" y="0"/>
                  </a:cubicBezTo>
                </a:path>
              </a:pathLst>
            </a:custGeom>
            <a:noFill/>
            <a:ln w="0">
              <a:noFill/>
              <a:round/>
              <a:headEnd/>
              <a:tailEnd/>
            </a:ln>
          </p:spPr>
          <p:txBody>
            <a:bodyPr wrap="none" lIns="46800" tIns="64800" rIns="46800" bIns="64800" anchor="ctr"/>
            <a:lstStyle/>
            <a:p>
              <a:endParaRPr lang="uk-UA"/>
            </a:p>
          </p:txBody>
        </p:sp>
        <p:sp>
          <p:nvSpPr>
            <p:cNvPr id="16426" name="Freeform 30"/>
            <p:cNvSpPr>
              <a:spLocks/>
            </p:cNvSpPr>
            <p:nvPr/>
          </p:nvSpPr>
          <p:spPr bwMode="auto">
            <a:xfrm>
              <a:off x="374" y="-81"/>
              <a:ext cx="4167" cy="1486"/>
            </a:xfrm>
            <a:custGeom>
              <a:avLst/>
              <a:gdLst>
                <a:gd name="T0" fmla="*/ 0 w 4167"/>
                <a:gd name="T1" fmla="*/ 1468 h 1486"/>
                <a:gd name="T2" fmla="*/ 4167 w 4167"/>
                <a:gd name="T3" fmla="*/ 0 h 1486"/>
                <a:gd name="T4" fmla="*/ 0 60000 65536"/>
                <a:gd name="T5" fmla="*/ 0 60000 65536"/>
                <a:gd name="T6" fmla="*/ 0 w 4167"/>
                <a:gd name="T7" fmla="*/ 0 h 1486"/>
                <a:gd name="T8" fmla="*/ 4167 w 4167"/>
                <a:gd name="T9" fmla="*/ 1486 h 1486"/>
              </a:gdLst>
              <a:ahLst/>
              <a:cxnLst>
                <a:cxn ang="T4">
                  <a:pos x="T0" y="T1"/>
                </a:cxn>
                <a:cxn ang="T5">
                  <a:pos x="T2" y="T3"/>
                </a:cxn>
              </a:cxnLst>
              <a:rect l="T6" t="T7" r="T8" b="T9"/>
              <a:pathLst>
                <a:path w="4167" h="1486">
                  <a:moveTo>
                    <a:pt x="0" y="1468"/>
                  </a:moveTo>
                  <a:cubicBezTo>
                    <a:pt x="2099" y="1486"/>
                    <a:pt x="3356" y="1023"/>
                    <a:pt x="4167" y="0"/>
                  </a:cubicBezTo>
                </a:path>
              </a:pathLst>
            </a:custGeom>
            <a:noFill/>
            <a:ln w="0">
              <a:noFill/>
              <a:round/>
              <a:headEnd/>
              <a:tailEnd/>
            </a:ln>
          </p:spPr>
          <p:txBody>
            <a:bodyPr wrap="none" lIns="46800" tIns="64800" rIns="46800" bIns="64800" anchor="ctr"/>
            <a:lstStyle/>
            <a:p>
              <a:endParaRPr lang="uk-UA"/>
            </a:p>
          </p:txBody>
        </p:sp>
      </p:grpSp>
      <p:sp>
        <p:nvSpPr>
          <p:cNvPr id="16394" name="Rectangle 106"/>
          <p:cNvSpPr>
            <a:spLocks noChangeArrowheads="1"/>
          </p:cNvSpPr>
          <p:nvPr/>
        </p:nvSpPr>
        <p:spPr bwMode="auto">
          <a:xfrm>
            <a:off x="-74613" y="2436813"/>
            <a:ext cx="1060451" cy="384175"/>
          </a:xfrm>
          <a:prstGeom prst="rect">
            <a:avLst/>
          </a:prstGeom>
          <a:noFill/>
          <a:ln w="9525">
            <a:noFill/>
            <a:miter lim="800000"/>
            <a:headEnd/>
            <a:tailEnd/>
          </a:ln>
        </p:spPr>
        <p:txBody>
          <a:bodyPr wrap="none">
            <a:spAutoFit/>
          </a:bodyPr>
          <a:lstStyle/>
          <a:p>
            <a:pPr algn="ctr" defTabSz="912813">
              <a:lnSpc>
                <a:spcPct val="95000"/>
              </a:lnSpc>
              <a:tabLst>
                <a:tab pos="1885950" algn="ctr"/>
                <a:tab pos="3600450" algn="r"/>
              </a:tabLst>
            </a:pPr>
            <a:r>
              <a:rPr lang="ru-RU" sz="1000" b="1">
                <a:solidFill>
                  <a:srgbClr val="7F7F7F"/>
                </a:solidFill>
                <a:cs typeface="Times New Roman" pitchFamily="18" charset="0"/>
              </a:rPr>
              <a:t>Последствия </a:t>
            </a:r>
          </a:p>
          <a:p>
            <a:pPr algn="ctr" defTabSz="912813">
              <a:lnSpc>
                <a:spcPct val="95000"/>
              </a:lnSpc>
              <a:tabLst>
                <a:tab pos="1885950" algn="ctr"/>
                <a:tab pos="3600450" algn="r"/>
              </a:tabLst>
            </a:pPr>
            <a:r>
              <a:rPr lang="ru-RU" sz="1000" b="1">
                <a:solidFill>
                  <a:srgbClr val="7F7F7F"/>
                </a:solidFill>
                <a:cs typeface="Times New Roman" pitchFamily="18" charset="0"/>
              </a:rPr>
              <a:t>угрозы</a:t>
            </a:r>
            <a:endParaRPr lang="en-US" sz="1000" b="1">
              <a:solidFill>
                <a:srgbClr val="7F7F7F"/>
              </a:solidFill>
              <a:cs typeface="Times New Roman" pitchFamily="18" charset="0"/>
            </a:endParaRPr>
          </a:p>
        </p:txBody>
      </p:sp>
      <p:sp>
        <p:nvSpPr>
          <p:cNvPr id="16395" name="Rectangle 107"/>
          <p:cNvSpPr>
            <a:spLocks noChangeArrowheads="1"/>
          </p:cNvSpPr>
          <p:nvPr/>
        </p:nvSpPr>
        <p:spPr bwMode="auto">
          <a:xfrm>
            <a:off x="3838575" y="4124325"/>
            <a:ext cx="1757363" cy="220663"/>
          </a:xfrm>
          <a:prstGeom prst="rect">
            <a:avLst/>
          </a:prstGeom>
          <a:noFill/>
          <a:ln w="9525">
            <a:noFill/>
            <a:miter lim="800000"/>
            <a:headEnd/>
            <a:tailEnd/>
          </a:ln>
        </p:spPr>
        <p:txBody>
          <a:bodyPr wrap="none">
            <a:spAutoFit/>
          </a:bodyPr>
          <a:lstStyle/>
          <a:p>
            <a:pPr algn="ctr">
              <a:lnSpc>
                <a:spcPts val="1000"/>
              </a:lnSpc>
            </a:pPr>
            <a:r>
              <a:rPr lang="ru-RU" sz="1400" b="1">
                <a:solidFill>
                  <a:srgbClr val="7F7F7F"/>
                </a:solidFill>
                <a:cs typeface="Times New Roman" pitchFamily="18" charset="0"/>
              </a:rPr>
              <a:t>Время инцидента</a:t>
            </a:r>
            <a:endParaRPr lang="en-US" sz="1400" b="1">
              <a:solidFill>
                <a:srgbClr val="881719"/>
              </a:solidFill>
            </a:endParaRPr>
          </a:p>
        </p:txBody>
      </p:sp>
      <p:sp>
        <p:nvSpPr>
          <p:cNvPr id="16396" name="Rectangle 108"/>
          <p:cNvSpPr>
            <a:spLocks noChangeArrowheads="1"/>
          </p:cNvSpPr>
          <p:nvPr/>
        </p:nvSpPr>
        <p:spPr bwMode="auto">
          <a:xfrm>
            <a:off x="487363" y="1565275"/>
            <a:ext cx="484187" cy="238125"/>
          </a:xfrm>
          <a:prstGeom prst="rect">
            <a:avLst/>
          </a:prstGeom>
          <a:noFill/>
          <a:ln w="9525">
            <a:noFill/>
            <a:miter lim="800000"/>
            <a:headEnd/>
            <a:tailEnd/>
          </a:ln>
        </p:spPr>
        <p:txBody>
          <a:bodyPr wrap="none">
            <a:spAutoFit/>
          </a:bodyPr>
          <a:lstStyle/>
          <a:p>
            <a:pPr algn="ctr" defTabSz="912813">
              <a:lnSpc>
                <a:spcPct val="95000"/>
              </a:lnSpc>
              <a:tabLst>
                <a:tab pos="1885950" algn="ctr"/>
                <a:tab pos="3600450" algn="r"/>
              </a:tabLst>
            </a:pPr>
            <a:r>
              <a:rPr lang="ru-RU" sz="1000">
                <a:solidFill>
                  <a:srgbClr val="7F7F7F"/>
                </a:solidFill>
                <a:cs typeface="Times New Roman" pitchFamily="18" charset="0"/>
              </a:rPr>
              <a:t>Макс</a:t>
            </a:r>
            <a:endParaRPr lang="en-US" sz="1000">
              <a:solidFill>
                <a:srgbClr val="7F7F7F"/>
              </a:solidFill>
              <a:cs typeface="Times New Roman" pitchFamily="18" charset="0"/>
            </a:endParaRPr>
          </a:p>
        </p:txBody>
      </p:sp>
      <p:sp>
        <p:nvSpPr>
          <p:cNvPr id="16397" name="Rectangle 109"/>
          <p:cNvSpPr>
            <a:spLocks noChangeArrowheads="1"/>
          </p:cNvSpPr>
          <p:nvPr/>
        </p:nvSpPr>
        <p:spPr bwMode="auto">
          <a:xfrm>
            <a:off x="501650" y="3836988"/>
            <a:ext cx="434975" cy="238125"/>
          </a:xfrm>
          <a:prstGeom prst="rect">
            <a:avLst/>
          </a:prstGeom>
          <a:noFill/>
          <a:ln w="9525">
            <a:noFill/>
            <a:miter lim="800000"/>
            <a:headEnd/>
            <a:tailEnd/>
          </a:ln>
        </p:spPr>
        <p:txBody>
          <a:bodyPr wrap="none">
            <a:spAutoFit/>
          </a:bodyPr>
          <a:lstStyle/>
          <a:p>
            <a:pPr algn="ctr" defTabSz="912813">
              <a:lnSpc>
                <a:spcPct val="95000"/>
              </a:lnSpc>
              <a:tabLst>
                <a:tab pos="1885950" algn="ctr"/>
                <a:tab pos="3600450" algn="r"/>
              </a:tabLst>
            </a:pPr>
            <a:r>
              <a:rPr lang="ru-RU" sz="1000">
                <a:solidFill>
                  <a:srgbClr val="7F7F7F"/>
                </a:solidFill>
                <a:cs typeface="Times New Roman" pitchFamily="18" charset="0"/>
              </a:rPr>
              <a:t>Мин</a:t>
            </a:r>
            <a:endParaRPr lang="en-US" sz="1000">
              <a:solidFill>
                <a:srgbClr val="7F7F7F"/>
              </a:solidFill>
              <a:cs typeface="Times New Roman" pitchFamily="18" charset="0"/>
            </a:endParaRPr>
          </a:p>
        </p:txBody>
      </p:sp>
      <p:sp>
        <p:nvSpPr>
          <p:cNvPr id="17" name="Right Brace 16"/>
          <p:cNvSpPr/>
          <p:nvPr/>
        </p:nvSpPr>
        <p:spPr>
          <a:xfrm rot="5400000">
            <a:off x="2235994" y="2010569"/>
            <a:ext cx="176212" cy="2349500"/>
          </a:xfrm>
          <a:prstGeom prst="rightBrace">
            <a:avLst>
              <a:gd name="adj1" fmla="val 0"/>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nvGrpSpPr>
          <p:cNvPr id="16399" name="Group 111"/>
          <p:cNvGrpSpPr>
            <a:grpSpLocks/>
          </p:cNvGrpSpPr>
          <p:nvPr/>
        </p:nvGrpSpPr>
        <p:grpSpPr bwMode="auto">
          <a:xfrm>
            <a:off x="1000125" y="3340100"/>
            <a:ext cx="2733675" cy="379413"/>
            <a:chOff x="831406" y="5589562"/>
            <a:chExt cx="2732482" cy="379015"/>
          </a:xfrm>
        </p:grpSpPr>
        <p:sp>
          <p:nvSpPr>
            <p:cNvPr id="16422" name="AutoShape 44" descr="&lt;tags&gt;&lt;tag name=&quot;BulletInfo&quot; value=&quot;Standard&quot; /&gt;&lt;/tags&gt;"/>
            <p:cNvSpPr>
              <a:spLocks noChangeArrowheads="1"/>
            </p:cNvSpPr>
            <p:nvPr>
              <p:custDataLst>
                <p:tags r:id="rId6"/>
              </p:custDataLst>
            </p:nvPr>
          </p:nvSpPr>
          <p:spPr bwMode="gray">
            <a:xfrm>
              <a:off x="1693072" y="5589562"/>
              <a:ext cx="1005840" cy="379015"/>
            </a:xfrm>
            <a:prstGeom prst="chevron">
              <a:avLst>
                <a:gd name="adj" fmla="val 27484"/>
              </a:avLst>
            </a:prstGeom>
            <a:solidFill>
              <a:srgbClr val="0070C0"/>
            </a:solidFill>
            <a:ln w="19050" algn="ctr">
              <a:solidFill>
                <a:srgbClr val="FFFFFF"/>
              </a:solidFill>
              <a:miter lim="800000"/>
              <a:headEnd/>
              <a:tailEnd/>
            </a:ln>
          </p:spPr>
          <p:txBody>
            <a:bodyPr tIns="45610" rIns="182880" bIns="45610" anchor="ctr"/>
            <a:lstStyle/>
            <a:p>
              <a:pPr algn="ctr" defTabSz="912813">
                <a:lnSpc>
                  <a:spcPct val="95000"/>
                </a:lnSpc>
              </a:pPr>
              <a:r>
                <a:rPr lang="ru-RU" sz="800" b="1">
                  <a:solidFill>
                    <a:schemeClr val="bg2"/>
                  </a:solidFill>
                  <a:cs typeface="Times New Roman" pitchFamily="18" charset="0"/>
                </a:rPr>
                <a:t>Вер-ция</a:t>
              </a:r>
              <a:endParaRPr lang="en-US" sz="800" b="1">
                <a:solidFill>
                  <a:schemeClr val="bg2"/>
                </a:solidFill>
                <a:cs typeface="Times New Roman" pitchFamily="18" charset="0"/>
              </a:endParaRPr>
            </a:p>
          </p:txBody>
        </p:sp>
        <p:sp>
          <p:nvSpPr>
            <p:cNvPr id="20" name="AutoShape 45" descr="&lt;tags&gt;&lt;tag name=&quot;BulletInfo&quot; value=&quot;Standard&quot; /&gt;&lt;/tags&gt;"/>
            <p:cNvSpPr>
              <a:spLocks noChangeArrowheads="1"/>
            </p:cNvSpPr>
            <p:nvPr>
              <p:custDataLst>
                <p:tags r:id="rId7"/>
              </p:custDataLst>
            </p:nvPr>
          </p:nvSpPr>
          <p:spPr bwMode="gray">
            <a:xfrm>
              <a:off x="2557852" y="5589562"/>
              <a:ext cx="1006036" cy="379015"/>
            </a:xfrm>
            <a:prstGeom prst="chevron">
              <a:avLst>
                <a:gd name="adj" fmla="val 27476"/>
              </a:avLst>
            </a:prstGeom>
            <a:solidFill>
              <a:schemeClr val="accent4"/>
            </a:solidFill>
            <a:ln w="19050" cap="flat" cmpd="sng" algn="ctr">
              <a:solidFill>
                <a:srgbClr val="FFFFFF"/>
              </a:solidFill>
              <a:prstDash val="solid"/>
              <a:miter lim="800000"/>
              <a:headEnd type="none" w="med" len="med"/>
              <a:tailEnd type="none" w="med" len="med"/>
            </a:ln>
            <a:effectLst/>
          </p:spPr>
          <p:txBody>
            <a:bodyPr tIns="45610" rIns="0" bIns="45610" anchor="ctr"/>
            <a:lstStyle/>
            <a:p>
              <a:pPr algn="ctr" defTabSz="912813" fontAlgn="auto">
                <a:lnSpc>
                  <a:spcPct val="95000"/>
                </a:lnSpc>
                <a:spcBef>
                  <a:spcPts val="0"/>
                </a:spcBef>
                <a:spcAft>
                  <a:spcPts val="0"/>
                </a:spcAft>
                <a:defRPr/>
              </a:pPr>
              <a:r>
                <a:rPr lang="ru-RU" sz="800" b="1" dirty="0">
                  <a:solidFill>
                    <a:schemeClr val="bg2"/>
                  </a:solidFill>
                  <a:latin typeface="+mn-lt"/>
                  <a:ea typeface="ＭＳ Ｐゴシック"/>
                  <a:cs typeface="Times New Roman" pitchFamily="18" charset="0"/>
                </a:rPr>
                <a:t>Реакция</a:t>
              </a:r>
              <a:endParaRPr lang="en-US" sz="800" b="1" dirty="0">
                <a:solidFill>
                  <a:schemeClr val="bg2"/>
                </a:solidFill>
                <a:latin typeface="+mn-lt"/>
                <a:ea typeface="ＭＳ Ｐゴシック"/>
                <a:cs typeface="Times New Roman" pitchFamily="18" charset="0"/>
              </a:endParaRPr>
            </a:p>
          </p:txBody>
        </p:sp>
        <p:sp>
          <p:nvSpPr>
            <p:cNvPr id="16424" name="AutoShape 46" descr="&lt;tags&gt;&lt;tag name=&quot;BulletInfo&quot; value=&quot;Standard&quot; /&gt;&lt;/tags&gt;"/>
            <p:cNvSpPr>
              <a:spLocks noChangeArrowheads="1"/>
            </p:cNvSpPr>
            <p:nvPr>
              <p:custDataLst>
                <p:tags r:id="rId8"/>
              </p:custDataLst>
            </p:nvPr>
          </p:nvSpPr>
          <p:spPr bwMode="gray">
            <a:xfrm>
              <a:off x="831406" y="5589562"/>
              <a:ext cx="1005840" cy="379015"/>
            </a:xfrm>
            <a:prstGeom prst="chevron">
              <a:avLst>
                <a:gd name="adj" fmla="val 27460"/>
              </a:avLst>
            </a:prstGeom>
            <a:solidFill>
              <a:srgbClr val="C00000"/>
            </a:solidFill>
            <a:ln w="19050" algn="ctr">
              <a:solidFill>
                <a:srgbClr val="FFFFFF"/>
              </a:solidFill>
              <a:miter lim="800000"/>
              <a:headEnd/>
              <a:tailEnd/>
            </a:ln>
          </p:spPr>
          <p:txBody>
            <a:bodyPr tIns="45610" rIns="182880" bIns="45610" anchor="ctr"/>
            <a:lstStyle/>
            <a:p>
              <a:pPr algn="ctr" defTabSz="912813">
                <a:lnSpc>
                  <a:spcPct val="95000"/>
                </a:lnSpc>
              </a:pPr>
              <a:r>
                <a:rPr lang="ru-RU" sz="800" b="1">
                  <a:solidFill>
                    <a:schemeClr val="bg1"/>
                  </a:solidFill>
                  <a:cs typeface="Times New Roman" pitchFamily="18" charset="0"/>
                </a:rPr>
                <a:t>Детекция</a:t>
              </a:r>
              <a:endParaRPr lang="en-US" sz="800" b="1">
                <a:solidFill>
                  <a:schemeClr val="bg1"/>
                </a:solidFill>
                <a:cs typeface="Times New Roman" pitchFamily="18" charset="0"/>
              </a:endParaRPr>
            </a:p>
          </p:txBody>
        </p:sp>
      </p:grpSp>
      <p:sp>
        <p:nvSpPr>
          <p:cNvPr id="16400" name="AutoShape 44" descr="&lt;tags&gt;&lt;tag name=&quot;BulletInfo&quot; value=&quot;Standard&quot; /&gt;&lt;/tags&gt;"/>
          <p:cNvSpPr>
            <a:spLocks noChangeArrowheads="1"/>
          </p:cNvSpPr>
          <p:nvPr>
            <p:custDataLst>
              <p:tags r:id="rId3"/>
            </p:custDataLst>
          </p:nvPr>
        </p:nvSpPr>
        <p:spPr bwMode="gray">
          <a:xfrm>
            <a:off x="4630738" y="2106613"/>
            <a:ext cx="1965325" cy="377825"/>
          </a:xfrm>
          <a:prstGeom prst="chevron">
            <a:avLst>
              <a:gd name="adj" fmla="val 27574"/>
            </a:avLst>
          </a:prstGeom>
          <a:solidFill>
            <a:srgbClr val="0070C0"/>
          </a:solidFill>
          <a:ln w="19050" algn="ctr">
            <a:solidFill>
              <a:srgbClr val="FFFFFF"/>
            </a:solidFill>
            <a:miter lim="800000"/>
            <a:headEnd/>
            <a:tailEnd/>
          </a:ln>
        </p:spPr>
        <p:txBody>
          <a:bodyPr tIns="45610" rIns="182880" bIns="45610" anchor="ctr"/>
          <a:lstStyle/>
          <a:p>
            <a:pPr algn="ctr" defTabSz="912813">
              <a:lnSpc>
                <a:spcPct val="95000"/>
              </a:lnSpc>
            </a:pPr>
            <a:r>
              <a:rPr lang="ru-RU" sz="1200" b="1">
                <a:solidFill>
                  <a:schemeClr val="bg2"/>
                </a:solidFill>
                <a:cs typeface="Times New Roman" pitchFamily="18" charset="0"/>
              </a:rPr>
              <a:t>Верификация</a:t>
            </a:r>
            <a:endParaRPr lang="en-US" sz="1200" b="1">
              <a:solidFill>
                <a:schemeClr val="bg2"/>
              </a:solidFill>
              <a:cs typeface="Times New Roman" pitchFamily="18" charset="0"/>
            </a:endParaRPr>
          </a:p>
        </p:txBody>
      </p:sp>
      <p:sp>
        <p:nvSpPr>
          <p:cNvPr id="16401" name="AutoShape 46" descr="&lt;tags&gt;&lt;tag name=&quot;BulletInfo&quot; value=&quot;Standard&quot; /&gt;&lt;/tags&gt;"/>
          <p:cNvSpPr>
            <a:spLocks noChangeArrowheads="1"/>
          </p:cNvSpPr>
          <p:nvPr>
            <p:custDataLst>
              <p:tags r:id="rId4"/>
            </p:custDataLst>
          </p:nvPr>
        </p:nvSpPr>
        <p:spPr bwMode="gray">
          <a:xfrm>
            <a:off x="1000125" y="2106613"/>
            <a:ext cx="3752850" cy="377825"/>
          </a:xfrm>
          <a:prstGeom prst="chevron">
            <a:avLst>
              <a:gd name="adj" fmla="val 27545"/>
            </a:avLst>
          </a:prstGeom>
          <a:solidFill>
            <a:srgbClr val="C00000"/>
          </a:solidFill>
          <a:ln w="19050" algn="ctr">
            <a:solidFill>
              <a:srgbClr val="FFFFFF"/>
            </a:solidFill>
            <a:miter lim="800000"/>
            <a:headEnd/>
            <a:tailEnd/>
          </a:ln>
        </p:spPr>
        <p:txBody>
          <a:bodyPr tIns="45610" rIns="182880" bIns="45610" anchor="ctr"/>
          <a:lstStyle/>
          <a:p>
            <a:pPr algn="ctr" defTabSz="912813">
              <a:lnSpc>
                <a:spcPct val="95000"/>
              </a:lnSpc>
            </a:pPr>
            <a:r>
              <a:rPr lang="ru-RU" sz="1200" b="1">
                <a:solidFill>
                  <a:schemeClr val="bg1"/>
                </a:solidFill>
                <a:cs typeface="Times New Roman" pitchFamily="18" charset="0"/>
              </a:rPr>
              <a:t>Детекция</a:t>
            </a:r>
            <a:endParaRPr lang="en-US" sz="1200" b="1">
              <a:solidFill>
                <a:schemeClr val="bg1"/>
              </a:solidFill>
              <a:cs typeface="Times New Roman" pitchFamily="18" charset="0"/>
            </a:endParaRPr>
          </a:p>
        </p:txBody>
      </p:sp>
      <p:sp>
        <p:nvSpPr>
          <p:cNvPr id="24" name="AutoShape 45" descr="&lt;tags&gt;&lt;tag name=&quot;BulletInfo&quot; value=&quot;Standard&quot; /&gt;&lt;/tags&gt;"/>
          <p:cNvSpPr>
            <a:spLocks noChangeArrowheads="1"/>
          </p:cNvSpPr>
          <p:nvPr>
            <p:custDataLst>
              <p:tags r:id="rId5"/>
            </p:custDataLst>
          </p:nvPr>
        </p:nvSpPr>
        <p:spPr bwMode="gray">
          <a:xfrm>
            <a:off x="6451600" y="2106613"/>
            <a:ext cx="1987550" cy="377825"/>
          </a:xfrm>
          <a:prstGeom prst="chevron">
            <a:avLst>
              <a:gd name="adj" fmla="val 27476"/>
            </a:avLst>
          </a:prstGeom>
          <a:solidFill>
            <a:schemeClr val="accent4"/>
          </a:solidFill>
          <a:ln w="19050" cap="flat" cmpd="sng" algn="ctr">
            <a:solidFill>
              <a:srgbClr val="FFFFFF"/>
            </a:solidFill>
            <a:prstDash val="solid"/>
            <a:miter lim="800000"/>
            <a:headEnd type="none" w="med" len="med"/>
            <a:tailEnd type="none" w="med" len="med"/>
          </a:ln>
          <a:effectLst/>
        </p:spPr>
        <p:txBody>
          <a:bodyPr tIns="45610" rIns="0" bIns="45610" anchor="ctr"/>
          <a:lstStyle/>
          <a:p>
            <a:pPr defTabSz="912813" fontAlgn="auto">
              <a:lnSpc>
                <a:spcPct val="95000"/>
              </a:lnSpc>
              <a:spcBef>
                <a:spcPts val="0"/>
              </a:spcBef>
              <a:spcAft>
                <a:spcPts val="0"/>
              </a:spcAft>
              <a:defRPr/>
            </a:pPr>
            <a:r>
              <a:rPr lang="ru-RU" sz="1200" b="1" dirty="0">
                <a:solidFill>
                  <a:schemeClr val="bg2"/>
                </a:solidFill>
                <a:latin typeface="+mn-lt"/>
                <a:ea typeface="ＭＳ Ｐゴシック"/>
                <a:cs typeface="Times New Roman" pitchFamily="18" charset="0"/>
              </a:rPr>
              <a:t>Реакция</a:t>
            </a:r>
            <a:endParaRPr lang="en-US" sz="1200" b="1" dirty="0">
              <a:solidFill>
                <a:schemeClr val="bg2"/>
              </a:solidFill>
              <a:latin typeface="+mn-lt"/>
              <a:ea typeface="ＭＳ Ｐゴシック"/>
              <a:cs typeface="Times New Roman" pitchFamily="18" charset="0"/>
            </a:endParaRPr>
          </a:p>
        </p:txBody>
      </p:sp>
      <p:sp>
        <p:nvSpPr>
          <p:cNvPr id="25" name="TextBox 45"/>
          <p:cNvSpPr txBox="1">
            <a:spLocks noChangeArrowheads="1"/>
          </p:cNvSpPr>
          <p:nvPr/>
        </p:nvSpPr>
        <p:spPr bwMode="auto">
          <a:xfrm>
            <a:off x="7015163" y="1597025"/>
            <a:ext cx="1422400" cy="277813"/>
          </a:xfrm>
          <a:prstGeom prst="rect">
            <a:avLst/>
          </a:prstGeom>
          <a:noFill/>
          <a:ln w="9525">
            <a:noFill/>
            <a:miter lim="800000"/>
            <a:headEnd/>
            <a:tailEnd/>
          </a:ln>
        </p:spPr>
        <p:txBody>
          <a:bodyPr wrap="none">
            <a:spAutoFit/>
          </a:bodyPr>
          <a:lstStyle/>
          <a:p>
            <a:pPr fontAlgn="auto">
              <a:spcBef>
                <a:spcPts val="0"/>
              </a:spcBef>
              <a:spcAft>
                <a:spcPts val="0"/>
              </a:spcAft>
              <a:defRPr/>
            </a:pPr>
            <a:r>
              <a:rPr lang="ru-RU" sz="1200" b="1" dirty="0">
                <a:solidFill>
                  <a:schemeClr val="bg1"/>
                </a:solidFill>
                <a:effectLst>
                  <a:outerShdw blurRad="139700" dist="63500" dir="3000000" algn="ctr" rotWithShape="0">
                    <a:schemeClr val="tx1"/>
                  </a:outerShdw>
                </a:effectLst>
                <a:latin typeface="Arial Black" pitchFamily="34" charset="0"/>
                <a:ea typeface="ＭＳ Ｐゴシック"/>
              </a:rPr>
              <a:t>Общие потери</a:t>
            </a:r>
            <a:endParaRPr lang="en-US" sz="1200" b="1" dirty="0">
              <a:solidFill>
                <a:schemeClr val="bg1"/>
              </a:solidFill>
              <a:effectLst>
                <a:outerShdw blurRad="139700" dist="63500" dir="3000000" algn="ctr" rotWithShape="0">
                  <a:schemeClr val="tx1"/>
                </a:outerShdw>
              </a:effectLst>
              <a:latin typeface="Arial Black" pitchFamily="34" charset="0"/>
              <a:ea typeface="ＭＳ Ｐゴシック"/>
            </a:endParaRPr>
          </a:p>
        </p:txBody>
      </p:sp>
      <p:sp>
        <p:nvSpPr>
          <p:cNvPr id="26" name="Freeform 25"/>
          <p:cNvSpPr/>
          <p:nvPr/>
        </p:nvSpPr>
        <p:spPr>
          <a:xfrm>
            <a:off x="5724525" y="2935288"/>
            <a:ext cx="2713038" cy="203200"/>
          </a:xfrm>
          <a:custGeom>
            <a:avLst/>
            <a:gdLst>
              <a:gd name="connsiteX0" fmla="*/ 0 w 2732048"/>
              <a:gd name="connsiteY0" fmla="*/ 206519 h 206519"/>
              <a:gd name="connsiteX1" fmla="*/ 1795346 w 2732048"/>
              <a:gd name="connsiteY1" fmla="*/ 16949 h 206519"/>
              <a:gd name="connsiteX2" fmla="*/ 2732048 w 2732048"/>
              <a:gd name="connsiteY2" fmla="*/ 28100 h 206519"/>
              <a:gd name="connsiteX0" fmla="*/ 0 w 2674429"/>
              <a:gd name="connsiteY0" fmla="*/ 195416 h 195416"/>
              <a:gd name="connsiteX1" fmla="*/ 1795346 w 2674429"/>
              <a:gd name="connsiteY1" fmla="*/ 5846 h 195416"/>
              <a:gd name="connsiteX2" fmla="*/ 2674429 w 2674429"/>
              <a:gd name="connsiteY2" fmla="*/ 59585 h 195416"/>
              <a:gd name="connsiteX0" fmla="*/ 0 w 2674429"/>
              <a:gd name="connsiteY0" fmla="*/ 165941 h 165941"/>
              <a:gd name="connsiteX1" fmla="*/ 1647539 w 2674429"/>
              <a:gd name="connsiteY1" fmla="*/ 11443 h 165941"/>
              <a:gd name="connsiteX2" fmla="*/ 2674429 w 2674429"/>
              <a:gd name="connsiteY2" fmla="*/ 30110 h 165941"/>
              <a:gd name="connsiteX0" fmla="*/ 0 w 2674429"/>
              <a:gd name="connsiteY0" fmla="*/ 159367 h 159367"/>
              <a:gd name="connsiteX1" fmla="*/ 1304326 w 2674429"/>
              <a:gd name="connsiteY1" fmla="*/ 14890 h 159367"/>
              <a:gd name="connsiteX2" fmla="*/ 2674429 w 2674429"/>
              <a:gd name="connsiteY2" fmla="*/ 23536 h 159367"/>
              <a:gd name="connsiteX0" fmla="*/ 0 w 2674429"/>
              <a:gd name="connsiteY0" fmla="*/ 159367 h 159367"/>
              <a:gd name="connsiteX1" fmla="*/ 1304326 w 2674429"/>
              <a:gd name="connsiteY1" fmla="*/ 14890 h 159367"/>
              <a:gd name="connsiteX2" fmla="*/ 2674429 w 2674429"/>
              <a:gd name="connsiteY2" fmla="*/ 23536 h 159367"/>
              <a:gd name="connsiteX0" fmla="*/ 0 w 2674429"/>
              <a:gd name="connsiteY0" fmla="*/ 159367 h 159367"/>
              <a:gd name="connsiteX1" fmla="*/ 1304326 w 2674429"/>
              <a:gd name="connsiteY1" fmla="*/ 14890 h 159367"/>
              <a:gd name="connsiteX2" fmla="*/ 2674429 w 2674429"/>
              <a:gd name="connsiteY2" fmla="*/ 23536 h 159367"/>
              <a:gd name="connsiteX0" fmla="*/ 0 w 2664408"/>
              <a:gd name="connsiteY0" fmla="*/ 164805 h 164805"/>
              <a:gd name="connsiteX1" fmla="*/ 1304326 w 2664408"/>
              <a:gd name="connsiteY1" fmla="*/ 20328 h 164805"/>
              <a:gd name="connsiteX2" fmla="*/ 2664408 w 2664408"/>
              <a:gd name="connsiteY2" fmla="*/ 18954 h 164805"/>
              <a:gd name="connsiteX0" fmla="*/ 0 w 2664408"/>
              <a:gd name="connsiteY0" fmla="*/ 145851 h 145851"/>
              <a:gd name="connsiteX1" fmla="*/ 1304326 w 2664408"/>
              <a:gd name="connsiteY1" fmla="*/ 1374 h 145851"/>
              <a:gd name="connsiteX2" fmla="*/ 2664408 w 2664408"/>
              <a:gd name="connsiteY2" fmla="*/ 0 h 145851"/>
              <a:gd name="connsiteX0" fmla="*/ 0 w 2664408"/>
              <a:gd name="connsiteY0" fmla="*/ 145851 h 145851"/>
              <a:gd name="connsiteX1" fmla="*/ 1304326 w 2664408"/>
              <a:gd name="connsiteY1" fmla="*/ 1374 h 145851"/>
              <a:gd name="connsiteX2" fmla="*/ 2664408 w 2664408"/>
              <a:gd name="connsiteY2" fmla="*/ 0 h 145851"/>
              <a:gd name="connsiteX0" fmla="*/ 0 w 2664408"/>
              <a:gd name="connsiteY0" fmla="*/ 145851 h 145851"/>
              <a:gd name="connsiteX1" fmla="*/ 1304326 w 2664408"/>
              <a:gd name="connsiteY1" fmla="*/ 1374 h 145851"/>
              <a:gd name="connsiteX2" fmla="*/ 2664408 w 2664408"/>
              <a:gd name="connsiteY2" fmla="*/ 0 h 145851"/>
              <a:gd name="connsiteX0" fmla="*/ 0 w 2712006"/>
              <a:gd name="connsiteY0" fmla="*/ 217427 h 217427"/>
              <a:gd name="connsiteX1" fmla="*/ 1351924 w 2712006"/>
              <a:gd name="connsiteY1" fmla="*/ 15331 h 217427"/>
              <a:gd name="connsiteX2" fmla="*/ 2712006 w 2712006"/>
              <a:gd name="connsiteY2" fmla="*/ 13957 h 217427"/>
              <a:gd name="connsiteX0" fmla="*/ 0 w 2712006"/>
              <a:gd name="connsiteY0" fmla="*/ 217427 h 217427"/>
              <a:gd name="connsiteX1" fmla="*/ 1351924 w 2712006"/>
              <a:gd name="connsiteY1" fmla="*/ 15331 h 217427"/>
              <a:gd name="connsiteX2" fmla="*/ 2712006 w 2712006"/>
              <a:gd name="connsiteY2" fmla="*/ 13957 h 217427"/>
              <a:gd name="connsiteX0" fmla="*/ 0 w 2712006"/>
              <a:gd name="connsiteY0" fmla="*/ 203543 h 203543"/>
              <a:gd name="connsiteX1" fmla="*/ 1271758 w 2712006"/>
              <a:gd name="connsiteY1" fmla="*/ 29004 h 203543"/>
              <a:gd name="connsiteX2" fmla="*/ 2712006 w 2712006"/>
              <a:gd name="connsiteY2" fmla="*/ 73 h 203543"/>
              <a:gd name="connsiteX0" fmla="*/ 0 w 2712006"/>
              <a:gd name="connsiteY0" fmla="*/ 215625 h 215625"/>
              <a:gd name="connsiteX1" fmla="*/ 1264242 w 2712006"/>
              <a:gd name="connsiteY1" fmla="*/ 16034 h 215625"/>
              <a:gd name="connsiteX2" fmla="*/ 2712006 w 2712006"/>
              <a:gd name="connsiteY2" fmla="*/ 12155 h 215625"/>
              <a:gd name="connsiteX0" fmla="*/ 0 w 2712006"/>
              <a:gd name="connsiteY0" fmla="*/ 203470 h 203470"/>
              <a:gd name="connsiteX1" fmla="*/ 1264242 w 2712006"/>
              <a:gd name="connsiteY1" fmla="*/ 3879 h 203470"/>
              <a:gd name="connsiteX2" fmla="*/ 2712006 w 2712006"/>
              <a:gd name="connsiteY2" fmla="*/ 0 h 203470"/>
              <a:gd name="connsiteX0" fmla="*/ 0 w 2712006"/>
              <a:gd name="connsiteY0" fmla="*/ 215420 h 215420"/>
              <a:gd name="connsiteX1" fmla="*/ 1264242 w 2712006"/>
              <a:gd name="connsiteY1" fmla="*/ 15829 h 215420"/>
              <a:gd name="connsiteX2" fmla="*/ 2712006 w 2712006"/>
              <a:gd name="connsiteY2" fmla="*/ 11950 h 215420"/>
              <a:gd name="connsiteX0" fmla="*/ 0 w 2712006"/>
              <a:gd name="connsiteY0" fmla="*/ 203470 h 203470"/>
              <a:gd name="connsiteX1" fmla="*/ 1264242 w 2712006"/>
              <a:gd name="connsiteY1" fmla="*/ 3879 h 203470"/>
              <a:gd name="connsiteX2" fmla="*/ 2712006 w 2712006"/>
              <a:gd name="connsiteY2" fmla="*/ 0 h 203470"/>
              <a:gd name="connsiteX0" fmla="*/ 0 w 2712006"/>
              <a:gd name="connsiteY0" fmla="*/ 203470 h 203470"/>
              <a:gd name="connsiteX1" fmla="*/ 1264242 w 2712006"/>
              <a:gd name="connsiteY1" fmla="*/ 3879 h 203470"/>
              <a:gd name="connsiteX2" fmla="*/ 2712006 w 2712006"/>
              <a:gd name="connsiteY2" fmla="*/ 0 h 203470"/>
            </a:gdLst>
            <a:ahLst/>
            <a:cxnLst>
              <a:cxn ang="0">
                <a:pos x="connsiteX0" y="connsiteY0"/>
              </a:cxn>
              <a:cxn ang="0">
                <a:pos x="connsiteX1" y="connsiteY1"/>
              </a:cxn>
              <a:cxn ang="0">
                <a:pos x="connsiteX2" y="connsiteY2"/>
              </a:cxn>
            </a:cxnLst>
            <a:rect l="l" t="t" r="r" b="b"/>
            <a:pathLst>
              <a:path w="2712006" h="203470">
                <a:moveTo>
                  <a:pt x="0" y="203470"/>
                </a:moveTo>
                <a:cubicBezTo>
                  <a:pt x="499910" y="95186"/>
                  <a:pt x="777168" y="5224"/>
                  <a:pt x="1264242" y="3879"/>
                </a:cubicBezTo>
                <a:lnTo>
                  <a:pt x="2712006" y="0"/>
                </a:lnTo>
              </a:path>
            </a:pathLst>
          </a:custGeom>
          <a:noFill/>
          <a:ln w="5715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Freeform 26"/>
          <p:cNvSpPr/>
          <p:nvPr/>
        </p:nvSpPr>
        <p:spPr>
          <a:xfrm>
            <a:off x="6059488" y="3136900"/>
            <a:ext cx="2401887" cy="106363"/>
          </a:xfrm>
          <a:custGeom>
            <a:avLst/>
            <a:gdLst>
              <a:gd name="connsiteX0" fmla="*/ 0 w 2732048"/>
              <a:gd name="connsiteY0" fmla="*/ 206519 h 206519"/>
              <a:gd name="connsiteX1" fmla="*/ 1795346 w 2732048"/>
              <a:gd name="connsiteY1" fmla="*/ 16949 h 206519"/>
              <a:gd name="connsiteX2" fmla="*/ 2732048 w 2732048"/>
              <a:gd name="connsiteY2" fmla="*/ 28100 h 206519"/>
              <a:gd name="connsiteX0" fmla="*/ 0 w 2674429"/>
              <a:gd name="connsiteY0" fmla="*/ 195416 h 195416"/>
              <a:gd name="connsiteX1" fmla="*/ 1795346 w 2674429"/>
              <a:gd name="connsiteY1" fmla="*/ 5846 h 195416"/>
              <a:gd name="connsiteX2" fmla="*/ 2674429 w 2674429"/>
              <a:gd name="connsiteY2" fmla="*/ 59585 h 195416"/>
              <a:gd name="connsiteX0" fmla="*/ 0 w 2674429"/>
              <a:gd name="connsiteY0" fmla="*/ 165941 h 165941"/>
              <a:gd name="connsiteX1" fmla="*/ 1647539 w 2674429"/>
              <a:gd name="connsiteY1" fmla="*/ 11443 h 165941"/>
              <a:gd name="connsiteX2" fmla="*/ 2674429 w 2674429"/>
              <a:gd name="connsiteY2" fmla="*/ 30110 h 165941"/>
              <a:gd name="connsiteX0" fmla="*/ 0 w 2674429"/>
              <a:gd name="connsiteY0" fmla="*/ 159367 h 159367"/>
              <a:gd name="connsiteX1" fmla="*/ 1304326 w 2674429"/>
              <a:gd name="connsiteY1" fmla="*/ 14890 h 159367"/>
              <a:gd name="connsiteX2" fmla="*/ 2674429 w 2674429"/>
              <a:gd name="connsiteY2" fmla="*/ 23536 h 159367"/>
              <a:gd name="connsiteX0" fmla="*/ 0 w 2674429"/>
              <a:gd name="connsiteY0" fmla="*/ 159367 h 159367"/>
              <a:gd name="connsiteX1" fmla="*/ 1304326 w 2674429"/>
              <a:gd name="connsiteY1" fmla="*/ 14890 h 159367"/>
              <a:gd name="connsiteX2" fmla="*/ 2674429 w 2674429"/>
              <a:gd name="connsiteY2" fmla="*/ 23536 h 159367"/>
              <a:gd name="connsiteX0" fmla="*/ 0 w 2674429"/>
              <a:gd name="connsiteY0" fmla="*/ 159367 h 159367"/>
              <a:gd name="connsiteX1" fmla="*/ 1304326 w 2674429"/>
              <a:gd name="connsiteY1" fmla="*/ 14890 h 159367"/>
              <a:gd name="connsiteX2" fmla="*/ 2674429 w 2674429"/>
              <a:gd name="connsiteY2" fmla="*/ 23536 h 159367"/>
              <a:gd name="connsiteX0" fmla="*/ 0 w 2664408"/>
              <a:gd name="connsiteY0" fmla="*/ 164805 h 164805"/>
              <a:gd name="connsiteX1" fmla="*/ 1304326 w 2664408"/>
              <a:gd name="connsiteY1" fmla="*/ 20328 h 164805"/>
              <a:gd name="connsiteX2" fmla="*/ 2664408 w 2664408"/>
              <a:gd name="connsiteY2" fmla="*/ 18954 h 164805"/>
              <a:gd name="connsiteX0" fmla="*/ 0 w 2664408"/>
              <a:gd name="connsiteY0" fmla="*/ 145851 h 145851"/>
              <a:gd name="connsiteX1" fmla="*/ 1304326 w 2664408"/>
              <a:gd name="connsiteY1" fmla="*/ 1374 h 145851"/>
              <a:gd name="connsiteX2" fmla="*/ 2664408 w 2664408"/>
              <a:gd name="connsiteY2" fmla="*/ 0 h 145851"/>
              <a:gd name="connsiteX0" fmla="*/ 0 w 2664408"/>
              <a:gd name="connsiteY0" fmla="*/ 145851 h 145851"/>
              <a:gd name="connsiteX1" fmla="*/ 1304326 w 2664408"/>
              <a:gd name="connsiteY1" fmla="*/ 1374 h 145851"/>
              <a:gd name="connsiteX2" fmla="*/ 2664408 w 2664408"/>
              <a:gd name="connsiteY2" fmla="*/ 0 h 145851"/>
              <a:gd name="connsiteX0" fmla="*/ 0 w 2664408"/>
              <a:gd name="connsiteY0" fmla="*/ 145851 h 145851"/>
              <a:gd name="connsiteX1" fmla="*/ 1304326 w 2664408"/>
              <a:gd name="connsiteY1" fmla="*/ 1374 h 145851"/>
              <a:gd name="connsiteX2" fmla="*/ 2664408 w 2664408"/>
              <a:gd name="connsiteY2" fmla="*/ 0 h 145851"/>
              <a:gd name="connsiteX0" fmla="*/ 0 w 2712006"/>
              <a:gd name="connsiteY0" fmla="*/ 217427 h 217427"/>
              <a:gd name="connsiteX1" fmla="*/ 1351924 w 2712006"/>
              <a:gd name="connsiteY1" fmla="*/ 15331 h 217427"/>
              <a:gd name="connsiteX2" fmla="*/ 2712006 w 2712006"/>
              <a:gd name="connsiteY2" fmla="*/ 13957 h 217427"/>
              <a:gd name="connsiteX0" fmla="*/ 0 w 2712006"/>
              <a:gd name="connsiteY0" fmla="*/ 217427 h 217427"/>
              <a:gd name="connsiteX1" fmla="*/ 1351924 w 2712006"/>
              <a:gd name="connsiteY1" fmla="*/ 15331 h 217427"/>
              <a:gd name="connsiteX2" fmla="*/ 2712006 w 2712006"/>
              <a:gd name="connsiteY2" fmla="*/ 13957 h 217427"/>
              <a:gd name="connsiteX0" fmla="*/ 0 w 2712006"/>
              <a:gd name="connsiteY0" fmla="*/ 203543 h 203543"/>
              <a:gd name="connsiteX1" fmla="*/ 1271758 w 2712006"/>
              <a:gd name="connsiteY1" fmla="*/ 29004 h 203543"/>
              <a:gd name="connsiteX2" fmla="*/ 2712006 w 2712006"/>
              <a:gd name="connsiteY2" fmla="*/ 73 h 203543"/>
              <a:gd name="connsiteX0" fmla="*/ 0 w 2712006"/>
              <a:gd name="connsiteY0" fmla="*/ 215625 h 215625"/>
              <a:gd name="connsiteX1" fmla="*/ 1264242 w 2712006"/>
              <a:gd name="connsiteY1" fmla="*/ 16034 h 215625"/>
              <a:gd name="connsiteX2" fmla="*/ 2712006 w 2712006"/>
              <a:gd name="connsiteY2" fmla="*/ 12155 h 215625"/>
              <a:gd name="connsiteX0" fmla="*/ 0 w 2712006"/>
              <a:gd name="connsiteY0" fmla="*/ 203470 h 203470"/>
              <a:gd name="connsiteX1" fmla="*/ 1264242 w 2712006"/>
              <a:gd name="connsiteY1" fmla="*/ 3879 h 203470"/>
              <a:gd name="connsiteX2" fmla="*/ 2712006 w 2712006"/>
              <a:gd name="connsiteY2" fmla="*/ 0 h 203470"/>
              <a:gd name="connsiteX0" fmla="*/ 0 w 2712006"/>
              <a:gd name="connsiteY0" fmla="*/ 215420 h 215420"/>
              <a:gd name="connsiteX1" fmla="*/ 1264242 w 2712006"/>
              <a:gd name="connsiteY1" fmla="*/ 15829 h 215420"/>
              <a:gd name="connsiteX2" fmla="*/ 2712006 w 2712006"/>
              <a:gd name="connsiteY2" fmla="*/ 11950 h 215420"/>
              <a:gd name="connsiteX0" fmla="*/ 0 w 2712006"/>
              <a:gd name="connsiteY0" fmla="*/ 203470 h 203470"/>
              <a:gd name="connsiteX1" fmla="*/ 1264242 w 2712006"/>
              <a:gd name="connsiteY1" fmla="*/ 3879 h 203470"/>
              <a:gd name="connsiteX2" fmla="*/ 2712006 w 2712006"/>
              <a:gd name="connsiteY2" fmla="*/ 0 h 203470"/>
              <a:gd name="connsiteX0" fmla="*/ 0 w 2712006"/>
              <a:gd name="connsiteY0" fmla="*/ 203470 h 203470"/>
              <a:gd name="connsiteX1" fmla="*/ 1264242 w 2712006"/>
              <a:gd name="connsiteY1" fmla="*/ 3879 h 203470"/>
              <a:gd name="connsiteX2" fmla="*/ 2712006 w 2712006"/>
              <a:gd name="connsiteY2" fmla="*/ 0 h 203470"/>
              <a:gd name="connsiteX0" fmla="*/ 0 w 2610010"/>
              <a:gd name="connsiteY0" fmla="*/ 104735 h 104735"/>
              <a:gd name="connsiteX1" fmla="*/ 1162246 w 2610010"/>
              <a:gd name="connsiteY1" fmla="*/ 8238 h 104735"/>
              <a:gd name="connsiteX2" fmla="*/ 2610010 w 2610010"/>
              <a:gd name="connsiteY2" fmla="*/ 4359 h 104735"/>
              <a:gd name="connsiteX0" fmla="*/ 0 w 2679104"/>
              <a:gd name="connsiteY0" fmla="*/ 71083 h 71083"/>
              <a:gd name="connsiteX1" fmla="*/ 1231340 w 2679104"/>
              <a:gd name="connsiteY1" fmla="*/ 5962 h 71083"/>
              <a:gd name="connsiteX2" fmla="*/ 2679104 w 2679104"/>
              <a:gd name="connsiteY2" fmla="*/ 2083 h 71083"/>
              <a:gd name="connsiteX0" fmla="*/ 149009 w 2828113"/>
              <a:gd name="connsiteY0" fmla="*/ 73481 h 108263"/>
              <a:gd name="connsiteX1" fmla="*/ 75011 w 2828113"/>
              <a:gd name="connsiteY1" fmla="*/ 106529 h 108263"/>
              <a:gd name="connsiteX2" fmla="*/ 1380349 w 2828113"/>
              <a:gd name="connsiteY2" fmla="*/ 8360 h 108263"/>
              <a:gd name="connsiteX3" fmla="*/ 2828113 w 2828113"/>
              <a:gd name="connsiteY3" fmla="*/ 4481 h 108263"/>
              <a:gd name="connsiteX0" fmla="*/ 149009 w 2828113"/>
              <a:gd name="connsiteY0" fmla="*/ 69000 h 103782"/>
              <a:gd name="connsiteX1" fmla="*/ 75011 w 2828113"/>
              <a:gd name="connsiteY1" fmla="*/ 102048 h 103782"/>
              <a:gd name="connsiteX2" fmla="*/ 1380349 w 2828113"/>
              <a:gd name="connsiteY2" fmla="*/ 3879 h 103782"/>
              <a:gd name="connsiteX3" fmla="*/ 2828113 w 2828113"/>
              <a:gd name="connsiteY3" fmla="*/ 0 h 103782"/>
              <a:gd name="connsiteX0" fmla="*/ 0 w 2753102"/>
              <a:gd name="connsiteY0" fmla="*/ 102048 h 102048"/>
              <a:gd name="connsiteX1" fmla="*/ 1305338 w 2753102"/>
              <a:gd name="connsiteY1" fmla="*/ 3879 h 102048"/>
              <a:gd name="connsiteX2" fmla="*/ 2753102 w 2753102"/>
              <a:gd name="connsiteY2" fmla="*/ 0 h 102048"/>
              <a:gd name="connsiteX0" fmla="*/ 0 w 2055584"/>
              <a:gd name="connsiteY0" fmla="*/ 25848 h 25848"/>
              <a:gd name="connsiteX1" fmla="*/ 607820 w 2055584"/>
              <a:gd name="connsiteY1" fmla="*/ 3879 h 25848"/>
              <a:gd name="connsiteX2" fmla="*/ 2055584 w 2055584"/>
              <a:gd name="connsiteY2" fmla="*/ 0 h 25848"/>
              <a:gd name="connsiteX0" fmla="*/ 0 w 1904236"/>
              <a:gd name="connsiteY0" fmla="*/ 1460 h 54018"/>
              <a:gd name="connsiteX1" fmla="*/ 456472 w 1904236"/>
              <a:gd name="connsiteY1" fmla="*/ 51208 h 54018"/>
              <a:gd name="connsiteX2" fmla="*/ 1904236 w 1904236"/>
              <a:gd name="connsiteY2" fmla="*/ 47329 h 54018"/>
              <a:gd name="connsiteX0" fmla="*/ 0 w 1904236"/>
              <a:gd name="connsiteY0" fmla="*/ 1460 h 54018"/>
              <a:gd name="connsiteX1" fmla="*/ 854585 w 1904236"/>
              <a:gd name="connsiteY1" fmla="*/ 51208 h 54018"/>
              <a:gd name="connsiteX2" fmla="*/ 1904236 w 1904236"/>
              <a:gd name="connsiteY2" fmla="*/ 47329 h 54018"/>
              <a:gd name="connsiteX0" fmla="*/ 0 w 1904236"/>
              <a:gd name="connsiteY0" fmla="*/ 1363 h 51111"/>
              <a:gd name="connsiteX1" fmla="*/ 854585 w 1904236"/>
              <a:gd name="connsiteY1" fmla="*/ 51111 h 51111"/>
              <a:gd name="connsiteX2" fmla="*/ 1904236 w 1904236"/>
              <a:gd name="connsiteY2" fmla="*/ 47232 h 51111"/>
              <a:gd name="connsiteX0" fmla="*/ 0 w 1762758"/>
              <a:gd name="connsiteY0" fmla="*/ 869 h 106323"/>
              <a:gd name="connsiteX1" fmla="*/ 713107 w 1762758"/>
              <a:gd name="connsiteY1" fmla="*/ 99922 h 106323"/>
              <a:gd name="connsiteX2" fmla="*/ 1762758 w 1762758"/>
              <a:gd name="connsiteY2" fmla="*/ 96043 h 106323"/>
              <a:gd name="connsiteX0" fmla="*/ 0 w 1762758"/>
              <a:gd name="connsiteY0" fmla="*/ 0 h 105454"/>
              <a:gd name="connsiteX1" fmla="*/ 713107 w 1762758"/>
              <a:gd name="connsiteY1" fmla="*/ 99053 h 105454"/>
              <a:gd name="connsiteX2" fmla="*/ 1762758 w 1762758"/>
              <a:gd name="connsiteY2" fmla="*/ 95174 h 105454"/>
              <a:gd name="connsiteX0" fmla="*/ 0 w 1762758"/>
              <a:gd name="connsiteY0" fmla="*/ 323 h 105777"/>
              <a:gd name="connsiteX1" fmla="*/ 713107 w 1762758"/>
              <a:gd name="connsiteY1" fmla="*/ 99376 h 105777"/>
              <a:gd name="connsiteX2" fmla="*/ 1762758 w 1762758"/>
              <a:gd name="connsiteY2" fmla="*/ 95497 h 105777"/>
              <a:gd name="connsiteX0" fmla="*/ 0 w 1762758"/>
              <a:gd name="connsiteY0" fmla="*/ 3560 h 109014"/>
              <a:gd name="connsiteX1" fmla="*/ 713107 w 1762758"/>
              <a:gd name="connsiteY1" fmla="*/ 102613 h 109014"/>
              <a:gd name="connsiteX2" fmla="*/ 1762758 w 1762758"/>
              <a:gd name="connsiteY2" fmla="*/ 98734 h 109014"/>
              <a:gd name="connsiteX0" fmla="*/ 0 w 1762758"/>
              <a:gd name="connsiteY0" fmla="*/ 324 h 105778"/>
              <a:gd name="connsiteX1" fmla="*/ 713107 w 1762758"/>
              <a:gd name="connsiteY1" fmla="*/ 99377 h 105778"/>
              <a:gd name="connsiteX2" fmla="*/ 1762758 w 1762758"/>
              <a:gd name="connsiteY2" fmla="*/ 95498 h 105778"/>
            </a:gdLst>
            <a:ahLst/>
            <a:cxnLst>
              <a:cxn ang="0">
                <a:pos x="connsiteX0" y="connsiteY0"/>
              </a:cxn>
              <a:cxn ang="0">
                <a:pos x="connsiteX1" y="connsiteY1"/>
              </a:cxn>
              <a:cxn ang="0">
                <a:pos x="connsiteX2" y="connsiteY2"/>
              </a:cxn>
            </a:cxnLst>
            <a:rect l="l" t="t" r="r" b="b"/>
            <a:pathLst>
              <a:path w="1762758" h="105778">
                <a:moveTo>
                  <a:pt x="0" y="324"/>
                </a:moveTo>
                <a:cubicBezTo>
                  <a:pt x="534241" y="-6048"/>
                  <a:pt x="419314" y="83515"/>
                  <a:pt x="713107" y="99377"/>
                </a:cubicBezTo>
                <a:cubicBezTo>
                  <a:pt x="1006900" y="115239"/>
                  <a:pt x="1412874" y="96791"/>
                  <a:pt x="1762758" y="95498"/>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Freeform 27"/>
          <p:cNvSpPr/>
          <p:nvPr/>
        </p:nvSpPr>
        <p:spPr>
          <a:xfrm>
            <a:off x="5130800" y="3422650"/>
            <a:ext cx="3333750" cy="131763"/>
          </a:xfrm>
          <a:custGeom>
            <a:avLst/>
            <a:gdLst>
              <a:gd name="connsiteX0" fmla="*/ 0 w 2732048"/>
              <a:gd name="connsiteY0" fmla="*/ 206519 h 206519"/>
              <a:gd name="connsiteX1" fmla="*/ 1795346 w 2732048"/>
              <a:gd name="connsiteY1" fmla="*/ 16949 h 206519"/>
              <a:gd name="connsiteX2" fmla="*/ 2732048 w 2732048"/>
              <a:gd name="connsiteY2" fmla="*/ 28100 h 206519"/>
              <a:gd name="connsiteX0" fmla="*/ 0 w 2674429"/>
              <a:gd name="connsiteY0" fmla="*/ 195416 h 195416"/>
              <a:gd name="connsiteX1" fmla="*/ 1795346 w 2674429"/>
              <a:gd name="connsiteY1" fmla="*/ 5846 h 195416"/>
              <a:gd name="connsiteX2" fmla="*/ 2674429 w 2674429"/>
              <a:gd name="connsiteY2" fmla="*/ 59585 h 195416"/>
              <a:gd name="connsiteX0" fmla="*/ 0 w 2674429"/>
              <a:gd name="connsiteY0" fmla="*/ 165941 h 165941"/>
              <a:gd name="connsiteX1" fmla="*/ 1647539 w 2674429"/>
              <a:gd name="connsiteY1" fmla="*/ 11443 h 165941"/>
              <a:gd name="connsiteX2" fmla="*/ 2674429 w 2674429"/>
              <a:gd name="connsiteY2" fmla="*/ 30110 h 165941"/>
              <a:gd name="connsiteX0" fmla="*/ 0 w 2674429"/>
              <a:gd name="connsiteY0" fmla="*/ 159367 h 159367"/>
              <a:gd name="connsiteX1" fmla="*/ 1304326 w 2674429"/>
              <a:gd name="connsiteY1" fmla="*/ 14890 h 159367"/>
              <a:gd name="connsiteX2" fmla="*/ 2674429 w 2674429"/>
              <a:gd name="connsiteY2" fmla="*/ 23536 h 159367"/>
              <a:gd name="connsiteX0" fmla="*/ 0 w 2674429"/>
              <a:gd name="connsiteY0" fmla="*/ 159367 h 159367"/>
              <a:gd name="connsiteX1" fmla="*/ 1304326 w 2674429"/>
              <a:gd name="connsiteY1" fmla="*/ 14890 h 159367"/>
              <a:gd name="connsiteX2" fmla="*/ 2674429 w 2674429"/>
              <a:gd name="connsiteY2" fmla="*/ 23536 h 159367"/>
              <a:gd name="connsiteX0" fmla="*/ 0 w 2674429"/>
              <a:gd name="connsiteY0" fmla="*/ 159367 h 159367"/>
              <a:gd name="connsiteX1" fmla="*/ 1304326 w 2674429"/>
              <a:gd name="connsiteY1" fmla="*/ 14890 h 159367"/>
              <a:gd name="connsiteX2" fmla="*/ 2674429 w 2674429"/>
              <a:gd name="connsiteY2" fmla="*/ 23536 h 159367"/>
              <a:gd name="connsiteX0" fmla="*/ 0 w 2664408"/>
              <a:gd name="connsiteY0" fmla="*/ 164805 h 164805"/>
              <a:gd name="connsiteX1" fmla="*/ 1304326 w 2664408"/>
              <a:gd name="connsiteY1" fmla="*/ 20328 h 164805"/>
              <a:gd name="connsiteX2" fmla="*/ 2664408 w 2664408"/>
              <a:gd name="connsiteY2" fmla="*/ 18954 h 164805"/>
              <a:gd name="connsiteX0" fmla="*/ 0 w 2664408"/>
              <a:gd name="connsiteY0" fmla="*/ 145851 h 145851"/>
              <a:gd name="connsiteX1" fmla="*/ 1304326 w 2664408"/>
              <a:gd name="connsiteY1" fmla="*/ 1374 h 145851"/>
              <a:gd name="connsiteX2" fmla="*/ 2664408 w 2664408"/>
              <a:gd name="connsiteY2" fmla="*/ 0 h 145851"/>
              <a:gd name="connsiteX0" fmla="*/ 0 w 2664408"/>
              <a:gd name="connsiteY0" fmla="*/ 145851 h 145851"/>
              <a:gd name="connsiteX1" fmla="*/ 1304326 w 2664408"/>
              <a:gd name="connsiteY1" fmla="*/ 1374 h 145851"/>
              <a:gd name="connsiteX2" fmla="*/ 2664408 w 2664408"/>
              <a:gd name="connsiteY2" fmla="*/ 0 h 145851"/>
              <a:gd name="connsiteX0" fmla="*/ 0 w 2664408"/>
              <a:gd name="connsiteY0" fmla="*/ 145851 h 145851"/>
              <a:gd name="connsiteX1" fmla="*/ 1304326 w 2664408"/>
              <a:gd name="connsiteY1" fmla="*/ 1374 h 145851"/>
              <a:gd name="connsiteX2" fmla="*/ 2664408 w 2664408"/>
              <a:gd name="connsiteY2" fmla="*/ 0 h 145851"/>
              <a:gd name="connsiteX0" fmla="*/ 0 w 2712006"/>
              <a:gd name="connsiteY0" fmla="*/ 217427 h 217427"/>
              <a:gd name="connsiteX1" fmla="*/ 1351924 w 2712006"/>
              <a:gd name="connsiteY1" fmla="*/ 15331 h 217427"/>
              <a:gd name="connsiteX2" fmla="*/ 2712006 w 2712006"/>
              <a:gd name="connsiteY2" fmla="*/ 13957 h 217427"/>
              <a:gd name="connsiteX0" fmla="*/ 0 w 2712006"/>
              <a:gd name="connsiteY0" fmla="*/ 217427 h 217427"/>
              <a:gd name="connsiteX1" fmla="*/ 1351924 w 2712006"/>
              <a:gd name="connsiteY1" fmla="*/ 15331 h 217427"/>
              <a:gd name="connsiteX2" fmla="*/ 2712006 w 2712006"/>
              <a:gd name="connsiteY2" fmla="*/ 13957 h 217427"/>
              <a:gd name="connsiteX0" fmla="*/ 0 w 2712006"/>
              <a:gd name="connsiteY0" fmla="*/ 203543 h 203543"/>
              <a:gd name="connsiteX1" fmla="*/ 1271758 w 2712006"/>
              <a:gd name="connsiteY1" fmla="*/ 29004 h 203543"/>
              <a:gd name="connsiteX2" fmla="*/ 2712006 w 2712006"/>
              <a:gd name="connsiteY2" fmla="*/ 73 h 203543"/>
              <a:gd name="connsiteX0" fmla="*/ 0 w 2712006"/>
              <a:gd name="connsiteY0" fmla="*/ 215625 h 215625"/>
              <a:gd name="connsiteX1" fmla="*/ 1264242 w 2712006"/>
              <a:gd name="connsiteY1" fmla="*/ 16034 h 215625"/>
              <a:gd name="connsiteX2" fmla="*/ 2712006 w 2712006"/>
              <a:gd name="connsiteY2" fmla="*/ 12155 h 215625"/>
              <a:gd name="connsiteX0" fmla="*/ 0 w 2712006"/>
              <a:gd name="connsiteY0" fmla="*/ 203470 h 203470"/>
              <a:gd name="connsiteX1" fmla="*/ 1264242 w 2712006"/>
              <a:gd name="connsiteY1" fmla="*/ 3879 h 203470"/>
              <a:gd name="connsiteX2" fmla="*/ 2712006 w 2712006"/>
              <a:gd name="connsiteY2" fmla="*/ 0 h 203470"/>
              <a:gd name="connsiteX0" fmla="*/ 0 w 2712006"/>
              <a:gd name="connsiteY0" fmla="*/ 215420 h 215420"/>
              <a:gd name="connsiteX1" fmla="*/ 1264242 w 2712006"/>
              <a:gd name="connsiteY1" fmla="*/ 15829 h 215420"/>
              <a:gd name="connsiteX2" fmla="*/ 2712006 w 2712006"/>
              <a:gd name="connsiteY2" fmla="*/ 11950 h 215420"/>
              <a:gd name="connsiteX0" fmla="*/ 0 w 2712006"/>
              <a:gd name="connsiteY0" fmla="*/ 203470 h 203470"/>
              <a:gd name="connsiteX1" fmla="*/ 1264242 w 2712006"/>
              <a:gd name="connsiteY1" fmla="*/ 3879 h 203470"/>
              <a:gd name="connsiteX2" fmla="*/ 2712006 w 2712006"/>
              <a:gd name="connsiteY2" fmla="*/ 0 h 203470"/>
              <a:gd name="connsiteX0" fmla="*/ 0 w 2712006"/>
              <a:gd name="connsiteY0" fmla="*/ 203470 h 203470"/>
              <a:gd name="connsiteX1" fmla="*/ 1264242 w 2712006"/>
              <a:gd name="connsiteY1" fmla="*/ 3879 h 203470"/>
              <a:gd name="connsiteX2" fmla="*/ 2712006 w 2712006"/>
              <a:gd name="connsiteY2" fmla="*/ 0 h 203470"/>
              <a:gd name="connsiteX0" fmla="*/ 0 w 2610010"/>
              <a:gd name="connsiteY0" fmla="*/ 104735 h 104735"/>
              <a:gd name="connsiteX1" fmla="*/ 1162246 w 2610010"/>
              <a:gd name="connsiteY1" fmla="*/ 8238 h 104735"/>
              <a:gd name="connsiteX2" fmla="*/ 2610010 w 2610010"/>
              <a:gd name="connsiteY2" fmla="*/ 4359 h 104735"/>
              <a:gd name="connsiteX0" fmla="*/ 0 w 2679104"/>
              <a:gd name="connsiteY0" fmla="*/ 71083 h 71083"/>
              <a:gd name="connsiteX1" fmla="*/ 1231340 w 2679104"/>
              <a:gd name="connsiteY1" fmla="*/ 5962 h 71083"/>
              <a:gd name="connsiteX2" fmla="*/ 2679104 w 2679104"/>
              <a:gd name="connsiteY2" fmla="*/ 2083 h 71083"/>
              <a:gd name="connsiteX0" fmla="*/ 149009 w 2828113"/>
              <a:gd name="connsiteY0" fmla="*/ 73481 h 108263"/>
              <a:gd name="connsiteX1" fmla="*/ 75011 w 2828113"/>
              <a:gd name="connsiteY1" fmla="*/ 106529 h 108263"/>
              <a:gd name="connsiteX2" fmla="*/ 1380349 w 2828113"/>
              <a:gd name="connsiteY2" fmla="*/ 8360 h 108263"/>
              <a:gd name="connsiteX3" fmla="*/ 2828113 w 2828113"/>
              <a:gd name="connsiteY3" fmla="*/ 4481 h 108263"/>
              <a:gd name="connsiteX0" fmla="*/ 149009 w 2828113"/>
              <a:gd name="connsiteY0" fmla="*/ 69000 h 103782"/>
              <a:gd name="connsiteX1" fmla="*/ 75011 w 2828113"/>
              <a:gd name="connsiteY1" fmla="*/ 102048 h 103782"/>
              <a:gd name="connsiteX2" fmla="*/ 1380349 w 2828113"/>
              <a:gd name="connsiteY2" fmla="*/ 3879 h 103782"/>
              <a:gd name="connsiteX3" fmla="*/ 2828113 w 2828113"/>
              <a:gd name="connsiteY3" fmla="*/ 0 h 103782"/>
              <a:gd name="connsiteX0" fmla="*/ 0 w 2753102"/>
              <a:gd name="connsiteY0" fmla="*/ 102048 h 102048"/>
              <a:gd name="connsiteX1" fmla="*/ 1305338 w 2753102"/>
              <a:gd name="connsiteY1" fmla="*/ 3879 h 102048"/>
              <a:gd name="connsiteX2" fmla="*/ 2753102 w 2753102"/>
              <a:gd name="connsiteY2" fmla="*/ 0 h 102048"/>
              <a:gd name="connsiteX0" fmla="*/ 0 w 2858388"/>
              <a:gd name="connsiteY0" fmla="*/ 1792 h 38093"/>
              <a:gd name="connsiteX1" fmla="*/ 1410624 w 2858388"/>
              <a:gd name="connsiteY1" fmla="*/ 38093 h 38093"/>
              <a:gd name="connsiteX2" fmla="*/ 2858388 w 2858388"/>
              <a:gd name="connsiteY2" fmla="*/ 34214 h 38093"/>
              <a:gd name="connsiteX0" fmla="*/ 0 w 2713620"/>
              <a:gd name="connsiteY0" fmla="*/ 1231 h 68207"/>
              <a:gd name="connsiteX1" fmla="*/ 1265856 w 2713620"/>
              <a:gd name="connsiteY1" fmla="*/ 64426 h 68207"/>
              <a:gd name="connsiteX2" fmla="*/ 2713620 w 2713620"/>
              <a:gd name="connsiteY2" fmla="*/ 60547 h 68207"/>
              <a:gd name="connsiteX0" fmla="*/ 0 w 2713620"/>
              <a:gd name="connsiteY0" fmla="*/ 1231 h 68207"/>
              <a:gd name="connsiteX1" fmla="*/ 1265856 w 2713620"/>
              <a:gd name="connsiteY1" fmla="*/ 64426 h 68207"/>
              <a:gd name="connsiteX2" fmla="*/ 2713620 w 2713620"/>
              <a:gd name="connsiteY2" fmla="*/ 60547 h 68207"/>
              <a:gd name="connsiteX0" fmla="*/ 0 w 2713620"/>
              <a:gd name="connsiteY0" fmla="*/ 1160 h 71917"/>
              <a:gd name="connsiteX1" fmla="*/ 1555392 w 2713620"/>
              <a:gd name="connsiteY1" fmla="*/ 68837 h 71917"/>
              <a:gd name="connsiteX2" fmla="*/ 2713620 w 2713620"/>
              <a:gd name="connsiteY2" fmla="*/ 60476 h 71917"/>
              <a:gd name="connsiteX0" fmla="*/ 0 w 2585303"/>
              <a:gd name="connsiteY0" fmla="*/ 969 h 90885"/>
              <a:gd name="connsiteX1" fmla="*/ 1427075 w 2585303"/>
              <a:gd name="connsiteY1" fmla="*/ 86575 h 90885"/>
              <a:gd name="connsiteX2" fmla="*/ 2585303 w 2585303"/>
              <a:gd name="connsiteY2" fmla="*/ 78214 h 90885"/>
              <a:gd name="connsiteX0" fmla="*/ 0 w 2585303"/>
              <a:gd name="connsiteY0" fmla="*/ 2770 h 92686"/>
              <a:gd name="connsiteX1" fmla="*/ 1427075 w 2585303"/>
              <a:gd name="connsiteY1" fmla="*/ 88376 h 92686"/>
              <a:gd name="connsiteX2" fmla="*/ 2585303 w 2585303"/>
              <a:gd name="connsiteY2" fmla="*/ 80015 h 92686"/>
              <a:gd name="connsiteX0" fmla="*/ 0 w 2585303"/>
              <a:gd name="connsiteY0" fmla="*/ 2770 h 92686"/>
              <a:gd name="connsiteX1" fmla="*/ 1387593 w 2585303"/>
              <a:gd name="connsiteY1" fmla="*/ 88376 h 92686"/>
              <a:gd name="connsiteX2" fmla="*/ 2585303 w 2585303"/>
              <a:gd name="connsiteY2" fmla="*/ 80015 h 92686"/>
              <a:gd name="connsiteX0" fmla="*/ 0 w 2585303"/>
              <a:gd name="connsiteY0" fmla="*/ 3328 h 81527"/>
              <a:gd name="connsiteX1" fmla="*/ 1351401 w 2585303"/>
              <a:gd name="connsiteY1" fmla="*/ 71004 h 81527"/>
              <a:gd name="connsiteX2" fmla="*/ 2585303 w 2585303"/>
              <a:gd name="connsiteY2" fmla="*/ 80573 h 81527"/>
              <a:gd name="connsiteX0" fmla="*/ 0 w 2447115"/>
              <a:gd name="connsiteY0" fmla="*/ 2273 h 132435"/>
              <a:gd name="connsiteX1" fmla="*/ 1213213 w 2447115"/>
              <a:gd name="connsiteY1" fmla="*/ 119255 h 132435"/>
              <a:gd name="connsiteX2" fmla="*/ 2447115 w 2447115"/>
              <a:gd name="connsiteY2" fmla="*/ 128824 h 132435"/>
              <a:gd name="connsiteX0" fmla="*/ 0 w 2447115"/>
              <a:gd name="connsiteY0" fmla="*/ 2273 h 132435"/>
              <a:gd name="connsiteX1" fmla="*/ 1213213 w 2447115"/>
              <a:gd name="connsiteY1" fmla="*/ 119255 h 132435"/>
              <a:gd name="connsiteX2" fmla="*/ 2447115 w 2447115"/>
              <a:gd name="connsiteY2" fmla="*/ 128824 h 132435"/>
            </a:gdLst>
            <a:ahLst/>
            <a:cxnLst>
              <a:cxn ang="0">
                <a:pos x="connsiteX0" y="connsiteY0"/>
              </a:cxn>
              <a:cxn ang="0">
                <a:pos x="connsiteX1" y="connsiteY1"/>
              </a:cxn>
              <a:cxn ang="0">
                <a:pos x="connsiteX2" y="connsiteY2"/>
              </a:cxn>
            </a:cxnLst>
            <a:rect l="l" t="t" r="r" b="b"/>
            <a:pathLst>
              <a:path w="2447115" h="132435">
                <a:moveTo>
                  <a:pt x="0" y="2273"/>
                </a:moveTo>
                <a:cubicBezTo>
                  <a:pt x="1162667" y="-17545"/>
                  <a:pt x="805361" y="98163"/>
                  <a:pt x="1213213" y="119255"/>
                </a:cubicBezTo>
                <a:cubicBezTo>
                  <a:pt x="1621066" y="140347"/>
                  <a:pt x="1964527" y="130117"/>
                  <a:pt x="2447115" y="128824"/>
                </a:cubicBezTo>
              </a:path>
            </a:pathLst>
          </a:custGeom>
          <a:noFill/>
          <a:ln w="5715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Freeform 28"/>
          <p:cNvSpPr/>
          <p:nvPr/>
        </p:nvSpPr>
        <p:spPr>
          <a:xfrm>
            <a:off x="3503613" y="3719513"/>
            <a:ext cx="4964112" cy="130175"/>
          </a:xfrm>
          <a:custGeom>
            <a:avLst/>
            <a:gdLst>
              <a:gd name="connsiteX0" fmla="*/ 0 w 2732048"/>
              <a:gd name="connsiteY0" fmla="*/ 206519 h 206519"/>
              <a:gd name="connsiteX1" fmla="*/ 1795346 w 2732048"/>
              <a:gd name="connsiteY1" fmla="*/ 16949 h 206519"/>
              <a:gd name="connsiteX2" fmla="*/ 2732048 w 2732048"/>
              <a:gd name="connsiteY2" fmla="*/ 28100 h 206519"/>
              <a:gd name="connsiteX0" fmla="*/ 0 w 2674429"/>
              <a:gd name="connsiteY0" fmla="*/ 195416 h 195416"/>
              <a:gd name="connsiteX1" fmla="*/ 1795346 w 2674429"/>
              <a:gd name="connsiteY1" fmla="*/ 5846 h 195416"/>
              <a:gd name="connsiteX2" fmla="*/ 2674429 w 2674429"/>
              <a:gd name="connsiteY2" fmla="*/ 59585 h 195416"/>
              <a:gd name="connsiteX0" fmla="*/ 0 w 2674429"/>
              <a:gd name="connsiteY0" fmla="*/ 165941 h 165941"/>
              <a:gd name="connsiteX1" fmla="*/ 1647539 w 2674429"/>
              <a:gd name="connsiteY1" fmla="*/ 11443 h 165941"/>
              <a:gd name="connsiteX2" fmla="*/ 2674429 w 2674429"/>
              <a:gd name="connsiteY2" fmla="*/ 30110 h 165941"/>
              <a:gd name="connsiteX0" fmla="*/ 0 w 2674429"/>
              <a:gd name="connsiteY0" fmla="*/ 159367 h 159367"/>
              <a:gd name="connsiteX1" fmla="*/ 1304326 w 2674429"/>
              <a:gd name="connsiteY1" fmla="*/ 14890 h 159367"/>
              <a:gd name="connsiteX2" fmla="*/ 2674429 w 2674429"/>
              <a:gd name="connsiteY2" fmla="*/ 23536 h 159367"/>
              <a:gd name="connsiteX0" fmla="*/ 0 w 2674429"/>
              <a:gd name="connsiteY0" fmla="*/ 159367 h 159367"/>
              <a:gd name="connsiteX1" fmla="*/ 1304326 w 2674429"/>
              <a:gd name="connsiteY1" fmla="*/ 14890 h 159367"/>
              <a:gd name="connsiteX2" fmla="*/ 2674429 w 2674429"/>
              <a:gd name="connsiteY2" fmla="*/ 23536 h 159367"/>
              <a:gd name="connsiteX0" fmla="*/ 0 w 2674429"/>
              <a:gd name="connsiteY0" fmla="*/ 159367 h 159367"/>
              <a:gd name="connsiteX1" fmla="*/ 1304326 w 2674429"/>
              <a:gd name="connsiteY1" fmla="*/ 14890 h 159367"/>
              <a:gd name="connsiteX2" fmla="*/ 2674429 w 2674429"/>
              <a:gd name="connsiteY2" fmla="*/ 23536 h 159367"/>
              <a:gd name="connsiteX0" fmla="*/ 0 w 2664408"/>
              <a:gd name="connsiteY0" fmla="*/ 164805 h 164805"/>
              <a:gd name="connsiteX1" fmla="*/ 1304326 w 2664408"/>
              <a:gd name="connsiteY1" fmla="*/ 20328 h 164805"/>
              <a:gd name="connsiteX2" fmla="*/ 2664408 w 2664408"/>
              <a:gd name="connsiteY2" fmla="*/ 18954 h 164805"/>
              <a:gd name="connsiteX0" fmla="*/ 0 w 2664408"/>
              <a:gd name="connsiteY0" fmla="*/ 145851 h 145851"/>
              <a:gd name="connsiteX1" fmla="*/ 1304326 w 2664408"/>
              <a:gd name="connsiteY1" fmla="*/ 1374 h 145851"/>
              <a:gd name="connsiteX2" fmla="*/ 2664408 w 2664408"/>
              <a:gd name="connsiteY2" fmla="*/ 0 h 145851"/>
              <a:gd name="connsiteX0" fmla="*/ 0 w 2664408"/>
              <a:gd name="connsiteY0" fmla="*/ 145851 h 145851"/>
              <a:gd name="connsiteX1" fmla="*/ 1304326 w 2664408"/>
              <a:gd name="connsiteY1" fmla="*/ 1374 h 145851"/>
              <a:gd name="connsiteX2" fmla="*/ 2664408 w 2664408"/>
              <a:gd name="connsiteY2" fmla="*/ 0 h 145851"/>
              <a:gd name="connsiteX0" fmla="*/ 0 w 2664408"/>
              <a:gd name="connsiteY0" fmla="*/ 145851 h 145851"/>
              <a:gd name="connsiteX1" fmla="*/ 1304326 w 2664408"/>
              <a:gd name="connsiteY1" fmla="*/ 1374 h 145851"/>
              <a:gd name="connsiteX2" fmla="*/ 2664408 w 2664408"/>
              <a:gd name="connsiteY2" fmla="*/ 0 h 145851"/>
              <a:gd name="connsiteX0" fmla="*/ 0 w 2712006"/>
              <a:gd name="connsiteY0" fmla="*/ 217427 h 217427"/>
              <a:gd name="connsiteX1" fmla="*/ 1351924 w 2712006"/>
              <a:gd name="connsiteY1" fmla="*/ 15331 h 217427"/>
              <a:gd name="connsiteX2" fmla="*/ 2712006 w 2712006"/>
              <a:gd name="connsiteY2" fmla="*/ 13957 h 217427"/>
              <a:gd name="connsiteX0" fmla="*/ 0 w 2712006"/>
              <a:gd name="connsiteY0" fmla="*/ 217427 h 217427"/>
              <a:gd name="connsiteX1" fmla="*/ 1351924 w 2712006"/>
              <a:gd name="connsiteY1" fmla="*/ 15331 h 217427"/>
              <a:gd name="connsiteX2" fmla="*/ 2712006 w 2712006"/>
              <a:gd name="connsiteY2" fmla="*/ 13957 h 217427"/>
              <a:gd name="connsiteX0" fmla="*/ 0 w 2712006"/>
              <a:gd name="connsiteY0" fmla="*/ 203543 h 203543"/>
              <a:gd name="connsiteX1" fmla="*/ 1271758 w 2712006"/>
              <a:gd name="connsiteY1" fmla="*/ 29004 h 203543"/>
              <a:gd name="connsiteX2" fmla="*/ 2712006 w 2712006"/>
              <a:gd name="connsiteY2" fmla="*/ 73 h 203543"/>
              <a:gd name="connsiteX0" fmla="*/ 0 w 2712006"/>
              <a:gd name="connsiteY0" fmla="*/ 215625 h 215625"/>
              <a:gd name="connsiteX1" fmla="*/ 1264242 w 2712006"/>
              <a:gd name="connsiteY1" fmla="*/ 16034 h 215625"/>
              <a:gd name="connsiteX2" fmla="*/ 2712006 w 2712006"/>
              <a:gd name="connsiteY2" fmla="*/ 12155 h 215625"/>
              <a:gd name="connsiteX0" fmla="*/ 0 w 2712006"/>
              <a:gd name="connsiteY0" fmla="*/ 203470 h 203470"/>
              <a:gd name="connsiteX1" fmla="*/ 1264242 w 2712006"/>
              <a:gd name="connsiteY1" fmla="*/ 3879 h 203470"/>
              <a:gd name="connsiteX2" fmla="*/ 2712006 w 2712006"/>
              <a:gd name="connsiteY2" fmla="*/ 0 h 203470"/>
              <a:gd name="connsiteX0" fmla="*/ 0 w 2712006"/>
              <a:gd name="connsiteY0" fmla="*/ 215420 h 215420"/>
              <a:gd name="connsiteX1" fmla="*/ 1264242 w 2712006"/>
              <a:gd name="connsiteY1" fmla="*/ 15829 h 215420"/>
              <a:gd name="connsiteX2" fmla="*/ 2712006 w 2712006"/>
              <a:gd name="connsiteY2" fmla="*/ 11950 h 215420"/>
              <a:gd name="connsiteX0" fmla="*/ 0 w 2712006"/>
              <a:gd name="connsiteY0" fmla="*/ 203470 h 203470"/>
              <a:gd name="connsiteX1" fmla="*/ 1264242 w 2712006"/>
              <a:gd name="connsiteY1" fmla="*/ 3879 h 203470"/>
              <a:gd name="connsiteX2" fmla="*/ 2712006 w 2712006"/>
              <a:gd name="connsiteY2" fmla="*/ 0 h 203470"/>
              <a:gd name="connsiteX0" fmla="*/ 0 w 2712006"/>
              <a:gd name="connsiteY0" fmla="*/ 203470 h 203470"/>
              <a:gd name="connsiteX1" fmla="*/ 1264242 w 2712006"/>
              <a:gd name="connsiteY1" fmla="*/ 3879 h 203470"/>
              <a:gd name="connsiteX2" fmla="*/ 2712006 w 2712006"/>
              <a:gd name="connsiteY2" fmla="*/ 0 h 203470"/>
              <a:gd name="connsiteX0" fmla="*/ 0 w 2610010"/>
              <a:gd name="connsiteY0" fmla="*/ 104735 h 104735"/>
              <a:gd name="connsiteX1" fmla="*/ 1162246 w 2610010"/>
              <a:gd name="connsiteY1" fmla="*/ 8238 h 104735"/>
              <a:gd name="connsiteX2" fmla="*/ 2610010 w 2610010"/>
              <a:gd name="connsiteY2" fmla="*/ 4359 h 104735"/>
              <a:gd name="connsiteX0" fmla="*/ 0 w 2679104"/>
              <a:gd name="connsiteY0" fmla="*/ 71083 h 71083"/>
              <a:gd name="connsiteX1" fmla="*/ 1231340 w 2679104"/>
              <a:gd name="connsiteY1" fmla="*/ 5962 h 71083"/>
              <a:gd name="connsiteX2" fmla="*/ 2679104 w 2679104"/>
              <a:gd name="connsiteY2" fmla="*/ 2083 h 71083"/>
              <a:gd name="connsiteX0" fmla="*/ 149009 w 2828113"/>
              <a:gd name="connsiteY0" fmla="*/ 73481 h 108263"/>
              <a:gd name="connsiteX1" fmla="*/ 75011 w 2828113"/>
              <a:gd name="connsiteY1" fmla="*/ 106529 h 108263"/>
              <a:gd name="connsiteX2" fmla="*/ 1380349 w 2828113"/>
              <a:gd name="connsiteY2" fmla="*/ 8360 h 108263"/>
              <a:gd name="connsiteX3" fmla="*/ 2828113 w 2828113"/>
              <a:gd name="connsiteY3" fmla="*/ 4481 h 108263"/>
              <a:gd name="connsiteX0" fmla="*/ 149009 w 2828113"/>
              <a:gd name="connsiteY0" fmla="*/ 69000 h 103782"/>
              <a:gd name="connsiteX1" fmla="*/ 75011 w 2828113"/>
              <a:gd name="connsiteY1" fmla="*/ 102048 h 103782"/>
              <a:gd name="connsiteX2" fmla="*/ 1380349 w 2828113"/>
              <a:gd name="connsiteY2" fmla="*/ 3879 h 103782"/>
              <a:gd name="connsiteX3" fmla="*/ 2828113 w 2828113"/>
              <a:gd name="connsiteY3" fmla="*/ 0 h 103782"/>
              <a:gd name="connsiteX0" fmla="*/ 0 w 2753102"/>
              <a:gd name="connsiteY0" fmla="*/ 102048 h 102048"/>
              <a:gd name="connsiteX1" fmla="*/ 1305338 w 2753102"/>
              <a:gd name="connsiteY1" fmla="*/ 3879 h 102048"/>
              <a:gd name="connsiteX2" fmla="*/ 2753102 w 2753102"/>
              <a:gd name="connsiteY2" fmla="*/ 0 h 102048"/>
              <a:gd name="connsiteX0" fmla="*/ 0 w 3664482"/>
              <a:gd name="connsiteY0" fmla="*/ 0 h 124704"/>
              <a:gd name="connsiteX1" fmla="*/ 2216718 w 3664482"/>
              <a:gd name="connsiteY1" fmla="*/ 116984 h 124704"/>
              <a:gd name="connsiteX2" fmla="*/ 3664482 w 3664482"/>
              <a:gd name="connsiteY2" fmla="*/ 113105 h 124704"/>
              <a:gd name="connsiteX0" fmla="*/ 0 w 3664482"/>
              <a:gd name="connsiteY0" fmla="*/ 0 h 124704"/>
              <a:gd name="connsiteX1" fmla="*/ 2216718 w 3664482"/>
              <a:gd name="connsiteY1" fmla="*/ 116984 h 124704"/>
              <a:gd name="connsiteX2" fmla="*/ 3664482 w 3664482"/>
              <a:gd name="connsiteY2" fmla="*/ 113105 h 124704"/>
              <a:gd name="connsiteX0" fmla="*/ 0 w 3644741"/>
              <a:gd name="connsiteY0" fmla="*/ 0 h 130164"/>
              <a:gd name="connsiteX1" fmla="*/ 2216718 w 3644741"/>
              <a:gd name="connsiteY1" fmla="*/ 116984 h 130164"/>
              <a:gd name="connsiteX2" fmla="*/ 3644741 w 3644741"/>
              <a:gd name="connsiteY2" fmla="*/ 126552 h 130164"/>
              <a:gd name="connsiteX0" fmla="*/ 0 w 3644741"/>
              <a:gd name="connsiteY0" fmla="*/ 0 h 139141"/>
              <a:gd name="connsiteX1" fmla="*/ 2203558 w 3644741"/>
              <a:gd name="connsiteY1" fmla="*/ 130431 h 139141"/>
              <a:gd name="connsiteX2" fmla="*/ 3644741 w 3644741"/>
              <a:gd name="connsiteY2" fmla="*/ 126552 h 139141"/>
              <a:gd name="connsiteX0" fmla="*/ 0 w 3644741"/>
              <a:gd name="connsiteY0" fmla="*/ 0 h 130431"/>
              <a:gd name="connsiteX1" fmla="*/ 2203558 w 3644741"/>
              <a:gd name="connsiteY1" fmla="*/ 130431 h 130431"/>
              <a:gd name="connsiteX2" fmla="*/ 3644741 w 3644741"/>
              <a:gd name="connsiteY2" fmla="*/ 126552 h 130431"/>
            </a:gdLst>
            <a:ahLst/>
            <a:cxnLst>
              <a:cxn ang="0">
                <a:pos x="connsiteX0" y="connsiteY0"/>
              </a:cxn>
              <a:cxn ang="0">
                <a:pos x="connsiteX1" y="connsiteY1"/>
              </a:cxn>
              <a:cxn ang="0">
                <a:pos x="connsiteX2" y="connsiteY2"/>
              </a:cxn>
            </a:cxnLst>
            <a:rect l="l" t="t" r="r" b="b"/>
            <a:pathLst>
              <a:path w="3644741" h="130431">
                <a:moveTo>
                  <a:pt x="0" y="0"/>
                </a:moveTo>
                <a:cubicBezTo>
                  <a:pt x="1650287" y="7618"/>
                  <a:pt x="1582940" y="122786"/>
                  <a:pt x="2203558" y="130431"/>
                </a:cubicBezTo>
                <a:lnTo>
                  <a:pt x="3644741" y="126552"/>
                </a:lnTo>
              </a:path>
            </a:pathLst>
          </a:custGeom>
          <a:noFill/>
          <a:ln w="57150">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TextBox 42"/>
          <p:cNvSpPr txBox="1">
            <a:spLocks noChangeArrowheads="1"/>
          </p:cNvSpPr>
          <p:nvPr/>
        </p:nvSpPr>
        <p:spPr bwMode="auto">
          <a:xfrm>
            <a:off x="5792788" y="3581400"/>
            <a:ext cx="2679700" cy="277813"/>
          </a:xfrm>
          <a:prstGeom prst="rect">
            <a:avLst/>
          </a:prstGeom>
          <a:noFill/>
          <a:ln w="9525">
            <a:noFill/>
            <a:miter lim="800000"/>
            <a:headEnd/>
            <a:tailEnd/>
          </a:ln>
        </p:spPr>
        <p:txBody>
          <a:bodyPr wrap="none">
            <a:spAutoFit/>
          </a:bodyPr>
          <a:lstStyle/>
          <a:p>
            <a:pPr fontAlgn="auto">
              <a:spcBef>
                <a:spcPts val="0"/>
              </a:spcBef>
              <a:spcAft>
                <a:spcPts val="0"/>
              </a:spcAft>
              <a:defRPr/>
            </a:pPr>
            <a:r>
              <a:rPr lang="ru-RU" sz="1200" b="1" dirty="0">
                <a:solidFill>
                  <a:schemeClr val="bg1"/>
                </a:solidFill>
                <a:effectLst>
                  <a:outerShdw blurRad="139700" dist="63500" dir="3000000" algn="ctr" rotWithShape="0">
                    <a:schemeClr val="tx1"/>
                  </a:outerShdw>
                </a:effectLst>
                <a:latin typeface="Arial Black" pitchFamily="34" charset="0"/>
                <a:ea typeface="ＭＳ Ｐゴシック"/>
              </a:rPr>
              <a:t>Мин. или отсутствие ущерба</a:t>
            </a:r>
            <a:endParaRPr lang="en-US" sz="1200" b="1" dirty="0">
              <a:solidFill>
                <a:schemeClr val="bg1"/>
              </a:solidFill>
              <a:effectLst>
                <a:outerShdw blurRad="139700" dist="63500" dir="3000000" algn="ctr" rotWithShape="0">
                  <a:schemeClr val="tx1"/>
                </a:outerShdw>
              </a:effectLst>
              <a:latin typeface="Arial Black" pitchFamily="34" charset="0"/>
              <a:ea typeface="ＭＳ Ｐゴシック"/>
            </a:endParaRPr>
          </a:p>
        </p:txBody>
      </p:sp>
      <p:sp>
        <p:nvSpPr>
          <p:cNvPr id="31" name="TextBox 43"/>
          <p:cNvSpPr txBox="1">
            <a:spLocks noChangeArrowheads="1"/>
          </p:cNvSpPr>
          <p:nvPr/>
        </p:nvSpPr>
        <p:spPr bwMode="auto">
          <a:xfrm>
            <a:off x="5640388" y="3276600"/>
            <a:ext cx="2870200" cy="276225"/>
          </a:xfrm>
          <a:prstGeom prst="rect">
            <a:avLst/>
          </a:prstGeom>
          <a:noFill/>
          <a:ln w="9525">
            <a:noFill/>
            <a:miter lim="800000"/>
            <a:headEnd/>
            <a:tailEnd/>
          </a:ln>
        </p:spPr>
        <p:txBody>
          <a:bodyPr wrap="none">
            <a:spAutoFit/>
          </a:bodyPr>
          <a:lstStyle/>
          <a:p>
            <a:pPr fontAlgn="auto">
              <a:spcBef>
                <a:spcPts val="0"/>
              </a:spcBef>
              <a:spcAft>
                <a:spcPts val="0"/>
              </a:spcAft>
              <a:defRPr/>
            </a:pPr>
            <a:r>
              <a:rPr lang="ru-RU" sz="1200" b="1" dirty="0">
                <a:solidFill>
                  <a:schemeClr val="bg1"/>
                </a:solidFill>
                <a:effectLst>
                  <a:outerShdw blurRad="139700" dist="63500" dir="3000000" algn="ctr" rotWithShape="0">
                    <a:schemeClr val="tx1"/>
                  </a:outerShdw>
                </a:effectLst>
                <a:latin typeface="Arial Black" pitchFamily="34" charset="0"/>
                <a:ea typeface="ＭＳ Ｐゴシック"/>
              </a:rPr>
              <a:t>Нарушение произв. процессов</a:t>
            </a:r>
            <a:endParaRPr lang="en-US" sz="1200" b="1" dirty="0">
              <a:solidFill>
                <a:schemeClr val="bg1"/>
              </a:solidFill>
              <a:effectLst>
                <a:outerShdw blurRad="139700" dist="63500" dir="3000000" algn="ctr" rotWithShape="0">
                  <a:schemeClr val="tx1"/>
                </a:outerShdw>
              </a:effectLst>
              <a:latin typeface="Arial Black" pitchFamily="34" charset="0"/>
              <a:ea typeface="ＭＳ Ｐゴシック"/>
            </a:endParaRPr>
          </a:p>
        </p:txBody>
      </p:sp>
      <p:sp>
        <p:nvSpPr>
          <p:cNvPr id="32" name="TextBox 44"/>
          <p:cNvSpPr txBox="1">
            <a:spLocks noChangeArrowheads="1"/>
          </p:cNvSpPr>
          <p:nvPr/>
        </p:nvSpPr>
        <p:spPr bwMode="auto">
          <a:xfrm>
            <a:off x="6708775" y="2971800"/>
            <a:ext cx="1778000" cy="276225"/>
          </a:xfrm>
          <a:prstGeom prst="rect">
            <a:avLst/>
          </a:prstGeom>
          <a:noFill/>
          <a:ln w="9525">
            <a:noFill/>
            <a:miter lim="800000"/>
            <a:headEnd/>
            <a:tailEnd/>
          </a:ln>
        </p:spPr>
        <p:txBody>
          <a:bodyPr wrap="none">
            <a:spAutoFit/>
          </a:bodyPr>
          <a:lstStyle/>
          <a:p>
            <a:pPr fontAlgn="auto">
              <a:spcBef>
                <a:spcPts val="0"/>
              </a:spcBef>
              <a:spcAft>
                <a:spcPts val="0"/>
              </a:spcAft>
              <a:defRPr/>
            </a:pPr>
            <a:r>
              <a:rPr lang="ru-RU" sz="1200" b="1" dirty="0">
                <a:solidFill>
                  <a:schemeClr val="bg1"/>
                </a:solidFill>
                <a:effectLst>
                  <a:outerShdw blurRad="139700" dist="63500" dir="3000000" algn="ctr" rotWithShape="0">
                    <a:schemeClr val="tx1"/>
                  </a:outerShdw>
                </a:effectLst>
                <a:latin typeface="Arial Black" pitchFamily="34" charset="0"/>
                <a:ea typeface="ＭＳ Ｐゴシック"/>
              </a:rPr>
              <a:t>Локальный ущерб</a:t>
            </a:r>
            <a:endParaRPr lang="en-US" sz="1200" b="1" dirty="0">
              <a:solidFill>
                <a:schemeClr val="bg1"/>
              </a:solidFill>
              <a:effectLst>
                <a:outerShdw blurRad="139700" dist="63500" dir="3000000" algn="ctr" rotWithShape="0">
                  <a:schemeClr val="tx1"/>
                </a:outerShdw>
              </a:effectLst>
              <a:latin typeface="Arial Black" pitchFamily="34" charset="0"/>
              <a:ea typeface="ＭＳ Ｐゴシック"/>
            </a:endParaRPr>
          </a:p>
        </p:txBody>
      </p:sp>
      <p:sp>
        <p:nvSpPr>
          <p:cNvPr id="33" name="Text Box 21"/>
          <p:cNvSpPr txBox="1">
            <a:spLocks noChangeArrowheads="1"/>
          </p:cNvSpPr>
          <p:nvPr/>
        </p:nvSpPr>
        <p:spPr bwMode="auto">
          <a:xfrm>
            <a:off x="1271588" y="1592263"/>
            <a:ext cx="3005137" cy="365125"/>
          </a:xfrm>
          <a:prstGeom prst="rect">
            <a:avLst/>
          </a:prstGeom>
          <a:noFill/>
          <a:ln w="6350" algn="ctr">
            <a:noFill/>
            <a:miter lim="800000"/>
            <a:headEnd/>
            <a:tailEnd/>
          </a:ln>
        </p:spPr>
        <p:txBody>
          <a:bodyPr lIns="46800" tIns="64800" rIns="46800" bIns="64800">
            <a:spAutoFit/>
          </a:bodyPr>
          <a:lstStyle/>
          <a:p>
            <a:pPr algn="ctr" defTabSz="573088" fontAlgn="auto">
              <a:lnSpc>
                <a:spcPct val="95000"/>
              </a:lnSpc>
              <a:spcBef>
                <a:spcPct val="50000"/>
              </a:spcBef>
              <a:spcAft>
                <a:spcPts val="0"/>
              </a:spcAft>
              <a:buClr>
                <a:schemeClr val="bg1"/>
              </a:buClr>
              <a:tabLst>
                <a:tab pos="3373438" algn="l"/>
              </a:tabLst>
              <a:defRPr/>
            </a:pPr>
            <a:r>
              <a:rPr lang="ru-RU" sz="1600" b="1" dirty="0">
                <a:solidFill>
                  <a:schemeClr val="bg1">
                    <a:lumMod val="50000"/>
                  </a:schemeClr>
                </a:solidFill>
                <a:latin typeface="Arial Black" pitchFamily="34" charset="0"/>
                <a:ea typeface="ＭＳ Ｐゴシック"/>
              </a:rPr>
              <a:t>Стандартный подход</a:t>
            </a:r>
            <a:endParaRPr lang="en-US" sz="1600" b="1" dirty="0">
              <a:solidFill>
                <a:schemeClr val="bg1">
                  <a:lumMod val="50000"/>
                </a:schemeClr>
              </a:solidFill>
              <a:latin typeface="Arial Black" pitchFamily="34" charset="0"/>
              <a:ea typeface="ＭＳ Ｐゴシック"/>
            </a:endParaRPr>
          </a:p>
        </p:txBody>
      </p:sp>
      <p:sp>
        <p:nvSpPr>
          <p:cNvPr id="34" name="Right Brace 33"/>
          <p:cNvSpPr/>
          <p:nvPr/>
        </p:nvSpPr>
        <p:spPr>
          <a:xfrm rot="5400000">
            <a:off x="2688432" y="607219"/>
            <a:ext cx="176212" cy="2698750"/>
          </a:xfrm>
          <a:prstGeom prst="rightBrace">
            <a:avLst>
              <a:gd name="adj1" fmla="val 0"/>
              <a:gd name="adj2"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35" name="Oval 34"/>
          <p:cNvSpPr/>
          <p:nvPr/>
        </p:nvSpPr>
        <p:spPr>
          <a:xfrm>
            <a:off x="1828800" y="3279775"/>
            <a:ext cx="1066800" cy="500063"/>
          </a:xfrm>
          <a:prstGeom prst="ellipse">
            <a:avLst/>
          </a:prstGeom>
          <a:noFill/>
          <a:ln w="47625" cap="rnd" cmpd="sng">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Bent Arrow 12"/>
          <p:cNvSpPr/>
          <p:nvPr/>
        </p:nvSpPr>
        <p:spPr>
          <a:xfrm rot="20181111" flipV="1">
            <a:off x="979488" y="2405063"/>
            <a:ext cx="7300912" cy="1449387"/>
          </a:xfrm>
          <a:custGeom>
            <a:avLst/>
            <a:gdLst>
              <a:gd name="connsiteX0" fmla="*/ 0 w 7033200"/>
              <a:gd name="connsiteY0" fmla="*/ 2368401 h 2368401"/>
              <a:gd name="connsiteX1" fmla="*/ 0 w 7033200"/>
              <a:gd name="connsiteY1" fmla="*/ 2368401 h 2368401"/>
              <a:gd name="connsiteX2" fmla="*/ 2072351 w 7033200"/>
              <a:gd name="connsiteY2" fmla="*/ 296050 h 2368401"/>
              <a:gd name="connsiteX3" fmla="*/ 6441100 w 7033200"/>
              <a:gd name="connsiteY3" fmla="*/ 296050 h 2368401"/>
              <a:gd name="connsiteX4" fmla="*/ 6441100 w 7033200"/>
              <a:gd name="connsiteY4" fmla="*/ 0 h 2368401"/>
              <a:gd name="connsiteX5" fmla="*/ 7033200 w 7033200"/>
              <a:gd name="connsiteY5" fmla="*/ 592100 h 2368401"/>
              <a:gd name="connsiteX6" fmla="*/ 6441100 w 7033200"/>
              <a:gd name="connsiteY6" fmla="*/ 1184201 h 2368401"/>
              <a:gd name="connsiteX7" fmla="*/ 6441100 w 7033200"/>
              <a:gd name="connsiteY7" fmla="*/ 888150 h 2368401"/>
              <a:gd name="connsiteX8" fmla="*/ 2072351 w 7033200"/>
              <a:gd name="connsiteY8" fmla="*/ 888150 h 2368401"/>
              <a:gd name="connsiteX9" fmla="*/ 592100 w 7033200"/>
              <a:gd name="connsiteY9" fmla="*/ 2368401 h 2368401"/>
              <a:gd name="connsiteX10" fmla="*/ 592100 w 7033200"/>
              <a:gd name="connsiteY10" fmla="*/ 2368401 h 2368401"/>
              <a:gd name="connsiteX11" fmla="*/ 0 w 7033200"/>
              <a:gd name="connsiteY11" fmla="*/ 2368401 h 2368401"/>
              <a:gd name="connsiteX0" fmla="*/ 0 w 7033200"/>
              <a:gd name="connsiteY0" fmla="*/ 2368401 h 2368401"/>
              <a:gd name="connsiteX1" fmla="*/ 0 w 7033200"/>
              <a:gd name="connsiteY1" fmla="*/ 2368401 h 2368401"/>
              <a:gd name="connsiteX2" fmla="*/ 5352279 w 7033200"/>
              <a:gd name="connsiteY2" fmla="*/ 273952 h 2368401"/>
              <a:gd name="connsiteX3" fmla="*/ 6441100 w 7033200"/>
              <a:gd name="connsiteY3" fmla="*/ 296050 h 2368401"/>
              <a:gd name="connsiteX4" fmla="*/ 6441100 w 7033200"/>
              <a:gd name="connsiteY4" fmla="*/ 0 h 2368401"/>
              <a:gd name="connsiteX5" fmla="*/ 7033200 w 7033200"/>
              <a:gd name="connsiteY5" fmla="*/ 592100 h 2368401"/>
              <a:gd name="connsiteX6" fmla="*/ 6441100 w 7033200"/>
              <a:gd name="connsiteY6" fmla="*/ 1184201 h 2368401"/>
              <a:gd name="connsiteX7" fmla="*/ 6441100 w 7033200"/>
              <a:gd name="connsiteY7" fmla="*/ 888150 h 2368401"/>
              <a:gd name="connsiteX8" fmla="*/ 2072351 w 7033200"/>
              <a:gd name="connsiteY8" fmla="*/ 888150 h 2368401"/>
              <a:gd name="connsiteX9" fmla="*/ 592100 w 7033200"/>
              <a:gd name="connsiteY9" fmla="*/ 2368401 h 2368401"/>
              <a:gd name="connsiteX10" fmla="*/ 592100 w 7033200"/>
              <a:gd name="connsiteY10" fmla="*/ 2368401 h 2368401"/>
              <a:gd name="connsiteX11" fmla="*/ 0 w 7033200"/>
              <a:gd name="connsiteY11" fmla="*/ 2368401 h 2368401"/>
              <a:gd name="connsiteX0" fmla="*/ 0 w 7033200"/>
              <a:gd name="connsiteY0" fmla="*/ 2368401 h 2368401"/>
              <a:gd name="connsiteX1" fmla="*/ 0 w 7033200"/>
              <a:gd name="connsiteY1" fmla="*/ 2368401 h 2368401"/>
              <a:gd name="connsiteX2" fmla="*/ 5352279 w 7033200"/>
              <a:gd name="connsiteY2" fmla="*/ 273952 h 2368401"/>
              <a:gd name="connsiteX3" fmla="*/ 6441100 w 7033200"/>
              <a:gd name="connsiteY3" fmla="*/ 296050 h 2368401"/>
              <a:gd name="connsiteX4" fmla="*/ 6441100 w 7033200"/>
              <a:gd name="connsiteY4" fmla="*/ 0 h 2368401"/>
              <a:gd name="connsiteX5" fmla="*/ 7033200 w 7033200"/>
              <a:gd name="connsiteY5" fmla="*/ 592100 h 2368401"/>
              <a:gd name="connsiteX6" fmla="*/ 6441100 w 7033200"/>
              <a:gd name="connsiteY6" fmla="*/ 1184201 h 2368401"/>
              <a:gd name="connsiteX7" fmla="*/ 6441100 w 7033200"/>
              <a:gd name="connsiteY7" fmla="*/ 888150 h 2368401"/>
              <a:gd name="connsiteX8" fmla="*/ 5063044 w 7033200"/>
              <a:gd name="connsiteY8" fmla="*/ 637277 h 2368401"/>
              <a:gd name="connsiteX9" fmla="*/ 592100 w 7033200"/>
              <a:gd name="connsiteY9" fmla="*/ 2368401 h 2368401"/>
              <a:gd name="connsiteX10" fmla="*/ 592100 w 7033200"/>
              <a:gd name="connsiteY10" fmla="*/ 2368401 h 2368401"/>
              <a:gd name="connsiteX11" fmla="*/ 0 w 7033200"/>
              <a:gd name="connsiteY11" fmla="*/ 2368401 h 2368401"/>
              <a:gd name="connsiteX0" fmla="*/ 0 w 7374601"/>
              <a:gd name="connsiteY0" fmla="*/ 1519672 h 2368401"/>
              <a:gd name="connsiteX1" fmla="*/ 341401 w 7374601"/>
              <a:gd name="connsiteY1" fmla="*/ 2368401 h 2368401"/>
              <a:gd name="connsiteX2" fmla="*/ 5693680 w 7374601"/>
              <a:gd name="connsiteY2" fmla="*/ 273952 h 2368401"/>
              <a:gd name="connsiteX3" fmla="*/ 6782501 w 7374601"/>
              <a:gd name="connsiteY3" fmla="*/ 296050 h 2368401"/>
              <a:gd name="connsiteX4" fmla="*/ 6782501 w 7374601"/>
              <a:gd name="connsiteY4" fmla="*/ 0 h 2368401"/>
              <a:gd name="connsiteX5" fmla="*/ 7374601 w 7374601"/>
              <a:gd name="connsiteY5" fmla="*/ 592100 h 2368401"/>
              <a:gd name="connsiteX6" fmla="*/ 6782501 w 7374601"/>
              <a:gd name="connsiteY6" fmla="*/ 1184201 h 2368401"/>
              <a:gd name="connsiteX7" fmla="*/ 6782501 w 7374601"/>
              <a:gd name="connsiteY7" fmla="*/ 888150 h 2368401"/>
              <a:gd name="connsiteX8" fmla="*/ 5404445 w 7374601"/>
              <a:gd name="connsiteY8" fmla="*/ 637277 h 2368401"/>
              <a:gd name="connsiteX9" fmla="*/ 933501 w 7374601"/>
              <a:gd name="connsiteY9" fmla="*/ 2368401 h 2368401"/>
              <a:gd name="connsiteX10" fmla="*/ 933501 w 7374601"/>
              <a:gd name="connsiteY10" fmla="*/ 2368401 h 2368401"/>
              <a:gd name="connsiteX11" fmla="*/ 0 w 7374601"/>
              <a:gd name="connsiteY11" fmla="*/ 1519672 h 2368401"/>
              <a:gd name="connsiteX0" fmla="*/ 0 w 7374601"/>
              <a:gd name="connsiteY0" fmla="*/ 1519672 h 2368401"/>
              <a:gd name="connsiteX1" fmla="*/ 341401 w 7374601"/>
              <a:gd name="connsiteY1" fmla="*/ 2368401 h 2368401"/>
              <a:gd name="connsiteX2" fmla="*/ 5693680 w 7374601"/>
              <a:gd name="connsiteY2" fmla="*/ 273952 h 2368401"/>
              <a:gd name="connsiteX3" fmla="*/ 6782501 w 7374601"/>
              <a:gd name="connsiteY3" fmla="*/ 296050 h 2368401"/>
              <a:gd name="connsiteX4" fmla="*/ 6782501 w 7374601"/>
              <a:gd name="connsiteY4" fmla="*/ 0 h 2368401"/>
              <a:gd name="connsiteX5" fmla="*/ 7374601 w 7374601"/>
              <a:gd name="connsiteY5" fmla="*/ 592100 h 2368401"/>
              <a:gd name="connsiteX6" fmla="*/ 6782501 w 7374601"/>
              <a:gd name="connsiteY6" fmla="*/ 1184201 h 2368401"/>
              <a:gd name="connsiteX7" fmla="*/ 6782501 w 7374601"/>
              <a:gd name="connsiteY7" fmla="*/ 888150 h 2368401"/>
              <a:gd name="connsiteX8" fmla="*/ 5404445 w 7374601"/>
              <a:gd name="connsiteY8" fmla="*/ 637277 h 2368401"/>
              <a:gd name="connsiteX9" fmla="*/ 933501 w 7374601"/>
              <a:gd name="connsiteY9" fmla="*/ 2368401 h 2368401"/>
              <a:gd name="connsiteX10" fmla="*/ 403229 w 7374601"/>
              <a:gd name="connsiteY10" fmla="*/ 1330133 h 2368401"/>
              <a:gd name="connsiteX11" fmla="*/ 0 w 7374601"/>
              <a:gd name="connsiteY11" fmla="*/ 1519672 h 2368401"/>
              <a:gd name="connsiteX0" fmla="*/ 0 w 7374601"/>
              <a:gd name="connsiteY0" fmla="*/ 1519672 h 2368401"/>
              <a:gd name="connsiteX1" fmla="*/ 341401 w 7374601"/>
              <a:gd name="connsiteY1" fmla="*/ 2368401 h 2368401"/>
              <a:gd name="connsiteX2" fmla="*/ 5693680 w 7374601"/>
              <a:gd name="connsiteY2" fmla="*/ 273952 h 2368401"/>
              <a:gd name="connsiteX3" fmla="*/ 6782501 w 7374601"/>
              <a:gd name="connsiteY3" fmla="*/ 296050 h 2368401"/>
              <a:gd name="connsiteX4" fmla="*/ 6782501 w 7374601"/>
              <a:gd name="connsiteY4" fmla="*/ 0 h 2368401"/>
              <a:gd name="connsiteX5" fmla="*/ 7374601 w 7374601"/>
              <a:gd name="connsiteY5" fmla="*/ 592100 h 2368401"/>
              <a:gd name="connsiteX6" fmla="*/ 6782501 w 7374601"/>
              <a:gd name="connsiteY6" fmla="*/ 1184201 h 2368401"/>
              <a:gd name="connsiteX7" fmla="*/ 6782501 w 7374601"/>
              <a:gd name="connsiteY7" fmla="*/ 888150 h 2368401"/>
              <a:gd name="connsiteX8" fmla="*/ 5404445 w 7374601"/>
              <a:gd name="connsiteY8" fmla="*/ 637277 h 2368401"/>
              <a:gd name="connsiteX9" fmla="*/ 1316203 w 7374601"/>
              <a:gd name="connsiteY9" fmla="*/ 945475 h 2368401"/>
              <a:gd name="connsiteX10" fmla="*/ 403229 w 7374601"/>
              <a:gd name="connsiteY10" fmla="*/ 1330133 h 2368401"/>
              <a:gd name="connsiteX11" fmla="*/ 0 w 7374601"/>
              <a:gd name="connsiteY11" fmla="*/ 1519672 h 2368401"/>
              <a:gd name="connsiteX0" fmla="*/ 0 w 7374601"/>
              <a:gd name="connsiteY0" fmla="*/ 1519672 h 1689012"/>
              <a:gd name="connsiteX1" fmla="*/ 96840 w 7374601"/>
              <a:gd name="connsiteY1" fmla="*/ 1689012 h 1689012"/>
              <a:gd name="connsiteX2" fmla="*/ 5693680 w 7374601"/>
              <a:gd name="connsiteY2" fmla="*/ 273952 h 1689012"/>
              <a:gd name="connsiteX3" fmla="*/ 6782501 w 7374601"/>
              <a:gd name="connsiteY3" fmla="*/ 296050 h 1689012"/>
              <a:gd name="connsiteX4" fmla="*/ 6782501 w 7374601"/>
              <a:gd name="connsiteY4" fmla="*/ 0 h 1689012"/>
              <a:gd name="connsiteX5" fmla="*/ 7374601 w 7374601"/>
              <a:gd name="connsiteY5" fmla="*/ 592100 h 1689012"/>
              <a:gd name="connsiteX6" fmla="*/ 6782501 w 7374601"/>
              <a:gd name="connsiteY6" fmla="*/ 1184201 h 1689012"/>
              <a:gd name="connsiteX7" fmla="*/ 6782501 w 7374601"/>
              <a:gd name="connsiteY7" fmla="*/ 888150 h 1689012"/>
              <a:gd name="connsiteX8" fmla="*/ 5404445 w 7374601"/>
              <a:gd name="connsiteY8" fmla="*/ 637277 h 1689012"/>
              <a:gd name="connsiteX9" fmla="*/ 1316203 w 7374601"/>
              <a:gd name="connsiteY9" fmla="*/ 945475 h 1689012"/>
              <a:gd name="connsiteX10" fmla="*/ 403229 w 7374601"/>
              <a:gd name="connsiteY10" fmla="*/ 1330133 h 1689012"/>
              <a:gd name="connsiteX11" fmla="*/ 0 w 7374601"/>
              <a:gd name="connsiteY11" fmla="*/ 1519672 h 1689012"/>
              <a:gd name="connsiteX0" fmla="*/ 0 w 7374601"/>
              <a:gd name="connsiteY0" fmla="*/ 1519672 h 1689012"/>
              <a:gd name="connsiteX1" fmla="*/ 96840 w 7374601"/>
              <a:gd name="connsiteY1" fmla="*/ 1689012 h 1689012"/>
              <a:gd name="connsiteX2" fmla="*/ 5693680 w 7374601"/>
              <a:gd name="connsiteY2" fmla="*/ 273952 h 1689012"/>
              <a:gd name="connsiteX3" fmla="*/ 6782501 w 7374601"/>
              <a:gd name="connsiteY3" fmla="*/ 296050 h 1689012"/>
              <a:gd name="connsiteX4" fmla="*/ 6782501 w 7374601"/>
              <a:gd name="connsiteY4" fmla="*/ 0 h 1689012"/>
              <a:gd name="connsiteX5" fmla="*/ 7374601 w 7374601"/>
              <a:gd name="connsiteY5" fmla="*/ 592100 h 1689012"/>
              <a:gd name="connsiteX6" fmla="*/ 6782501 w 7374601"/>
              <a:gd name="connsiteY6" fmla="*/ 1184201 h 1689012"/>
              <a:gd name="connsiteX7" fmla="*/ 6782501 w 7374601"/>
              <a:gd name="connsiteY7" fmla="*/ 888150 h 1689012"/>
              <a:gd name="connsiteX8" fmla="*/ 5404445 w 7374601"/>
              <a:gd name="connsiteY8" fmla="*/ 637277 h 1689012"/>
              <a:gd name="connsiteX9" fmla="*/ 1316203 w 7374601"/>
              <a:gd name="connsiteY9" fmla="*/ 945475 h 1689012"/>
              <a:gd name="connsiteX10" fmla="*/ 403229 w 7374601"/>
              <a:gd name="connsiteY10" fmla="*/ 1330133 h 1689012"/>
              <a:gd name="connsiteX11" fmla="*/ 0 w 7374601"/>
              <a:gd name="connsiteY11" fmla="*/ 1519672 h 1689012"/>
              <a:gd name="connsiteX0" fmla="*/ 3153 w 7377754"/>
              <a:gd name="connsiteY0" fmla="*/ 1519672 h 1581550"/>
              <a:gd name="connsiteX1" fmla="*/ 0 w 7377754"/>
              <a:gd name="connsiteY1" fmla="*/ 1581550 h 1581550"/>
              <a:gd name="connsiteX2" fmla="*/ 5696833 w 7377754"/>
              <a:gd name="connsiteY2" fmla="*/ 273952 h 1581550"/>
              <a:gd name="connsiteX3" fmla="*/ 6785654 w 7377754"/>
              <a:gd name="connsiteY3" fmla="*/ 296050 h 1581550"/>
              <a:gd name="connsiteX4" fmla="*/ 6785654 w 7377754"/>
              <a:gd name="connsiteY4" fmla="*/ 0 h 1581550"/>
              <a:gd name="connsiteX5" fmla="*/ 7377754 w 7377754"/>
              <a:gd name="connsiteY5" fmla="*/ 592100 h 1581550"/>
              <a:gd name="connsiteX6" fmla="*/ 6785654 w 7377754"/>
              <a:gd name="connsiteY6" fmla="*/ 1184201 h 1581550"/>
              <a:gd name="connsiteX7" fmla="*/ 6785654 w 7377754"/>
              <a:gd name="connsiteY7" fmla="*/ 888150 h 1581550"/>
              <a:gd name="connsiteX8" fmla="*/ 5407598 w 7377754"/>
              <a:gd name="connsiteY8" fmla="*/ 637277 h 1581550"/>
              <a:gd name="connsiteX9" fmla="*/ 1319356 w 7377754"/>
              <a:gd name="connsiteY9" fmla="*/ 945475 h 1581550"/>
              <a:gd name="connsiteX10" fmla="*/ 406382 w 7377754"/>
              <a:gd name="connsiteY10" fmla="*/ 1330133 h 1581550"/>
              <a:gd name="connsiteX11" fmla="*/ 3153 w 7377754"/>
              <a:gd name="connsiteY11" fmla="*/ 1519672 h 1581550"/>
              <a:gd name="connsiteX0" fmla="*/ 3153 w 7377754"/>
              <a:gd name="connsiteY0" fmla="*/ 1519672 h 1581550"/>
              <a:gd name="connsiteX1" fmla="*/ 0 w 7377754"/>
              <a:gd name="connsiteY1" fmla="*/ 1581550 h 1581550"/>
              <a:gd name="connsiteX2" fmla="*/ 5696833 w 7377754"/>
              <a:gd name="connsiteY2" fmla="*/ 273952 h 1581550"/>
              <a:gd name="connsiteX3" fmla="*/ 6785654 w 7377754"/>
              <a:gd name="connsiteY3" fmla="*/ 296050 h 1581550"/>
              <a:gd name="connsiteX4" fmla="*/ 6785654 w 7377754"/>
              <a:gd name="connsiteY4" fmla="*/ 0 h 1581550"/>
              <a:gd name="connsiteX5" fmla="*/ 7377754 w 7377754"/>
              <a:gd name="connsiteY5" fmla="*/ 592100 h 1581550"/>
              <a:gd name="connsiteX6" fmla="*/ 6785654 w 7377754"/>
              <a:gd name="connsiteY6" fmla="*/ 1184201 h 1581550"/>
              <a:gd name="connsiteX7" fmla="*/ 6785654 w 7377754"/>
              <a:gd name="connsiteY7" fmla="*/ 888150 h 1581550"/>
              <a:gd name="connsiteX8" fmla="*/ 5407598 w 7377754"/>
              <a:gd name="connsiteY8" fmla="*/ 637277 h 1581550"/>
              <a:gd name="connsiteX9" fmla="*/ 1529333 w 7377754"/>
              <a:gd name="connsiteY9" fmla="*/ 1390452 h 1581550"/>
              <a:gd name="connsiteX10" fmla="*/ 406382 w 7377754"/>
              <a:gd name="connsiteY10" fmla="*/ 1330133 h 1581550"/>
              <a:gd name="connsiteX11" fmla="*/ 3153 w 7377754"/>
              <a:gd name="connsiteY11" fmla="*/ 1519672 h 1581550"/>
              <a:gd name="connsiteX0" fmla="*/ 3153 w 7377754"/>
              <a:gd name="connsiteY0" fmla="*/ 1519672 h 1581550"/>
              <a:gd name="connsiteX1" fmla="*/ 0 w 7377754"/>
              <a:gd name="connsiteY1" fmla="*/ 1581550 h 1581550"/>
              <a:gd name="connsiteX2" fmla="*/ 5696833 w 7377754"/>
              <a:gd name="connsiteY2" fmla="*/ 273952 h 1581550"/>
              <a:gd name="connsiteX3" fmla="*/ 6785654 w 7377754"/>
              <a:gd name="connsiteY3" fmla="*/ 296050 h 1581550"/>
              <a:gd name="connsiteX4" fmla="*/ 6785654 w 7377754"/>
              <a:gd name="connsiteY4" fmla="*/ 0 h 1581550"/>
              <a:gd name="connsiteX5" fmla="*/ 7377754 w 7377754"/>
              <a:gd name="connsiteY5" fmla="*/ 592100 h 1581550"/>
              <a:gd name="connsiteX6" fmla="*/ 6785654 w 7377754"/>
              <a:gd name="connsiteY6" fmla="*/ 1184201 h 1581550"/>
              <a:gd name="connsiteX7" fmla="*/ 6785654 w 7377754"/>
              <a:gd name="connsiteY7" fmla="*/ 888150 h 1581550"/>
              <a:gd name="connsiteX8" fmla="*/ 5407598 w 7377754"/>
              <a:gd name="connsiteY8" fmla="*/ 637277 h 1581550"/>
              <a:gd name="connsiteX9" fmla="*/ 406382 w 7377754"/>
              <a:gd name="connsiteY9" fmla="*/ 1330133 h 1581550"/>
              <a:gd name="connsiteX10" fmla="*/ 3153 w 7377754"/>
              <a:gd name="connsiteY10" fmla="*/ 1519672 h 1581550"/>
              <a:gd name="connsiteX0" fmla="*/ 3153 w 7377754"/>
              <a:gd name="connsiteY0" fmla="*/ 1519672 h 1581550"/>
              <a:gd name="connsiteX1" fmla="*/ 0 w 7377754"/>
              <a:gd name="connsiteY1" fmla="*/ 1581550 h 1581550"/>
              <a:gd name="connsiteX2" fmla="*/ 5696833 w 7377754"/>
              <a:gd name="connsiteY2" fmla="*/ 273952 h 1581550"/>
              <a:gd name="connsiteX3" fmla="*/ 6785654 w 7377754"/>
              <a:gd name="connsiteY3" fmla="*/ 296050 h 1581550"/>
              <a:gd name="connsiteX4" fmla="*/ 6785654 w 7377754"/>
              <a:gd name="connsiteY4" fmla="*/ 0 h 1581550"/>
              <a:gd name="connsiteX5" fmla="*/ 7377754 w 7377754"/>
              <a:gd name="connsiteY5" fmla="*/ 592100 h 1581550"/>
              <a:gd name="connsiteX6" fmla="*/ 6785654 w 7377754"/>
              <a:gd name="connsiteY6" fmla="*/ 1184201 h 1581550"/>
              <a:gd name="connsiteX7" fmla="*/ 6785654 w 7377754"/>
              <a:gd name="connsiteY7" fmla="*/ 888150 h 1581550"/>
              <a:gd name="connsiteX8" fmla="*/ 5407598 w 7377754"/>
              <a:gd name="connsiteY8" fmla="*/ 637277 h 1581550"/>
              <a:gd name="connsiteX9" fmla="*/ 490944 w 7377754"/>
              <a:gd name="connsiteY9" fmla="*/ 1557785 h 1581550"/>
              <a:gd name="connsiteX10" fmla="*/ 3153 w 7377754"/>
              <a:gd name="connsiteY10" fmla="*/ 1519672 h 1581550"/>
              <a:gd name="connsiteX0" fmla="*/ 13519 w 7377754"/>
              <a:gd name="connsiteY0" fmla="*/ 1681503 h 1681503"/>
              <a:gd name="connsiteX1" fmla="*/ 0 w 7377754"/>
              <a:gd name="connsiteY1" fmla="*/ 1581550 h 1681503"/>
              <a:gd name="connsiteX2" fmla="*/ 5696833 w 7377754"/>
              <a:gd name="connsiteY2" fmla="*/ 273952 h 1681503"/>
              <a:gd name="connsiteX3" fmla="*/ 6785654 w 7377754"/>
              <a:gd name="connsiteY3" fmla="*/ 296050 h 1681503"/>
              <a:gd name="connsiteX4" fmla="*/ 6785654 w 7377754"/>
              <a:gd name="connsiteY4" fmla="*/ 0 h 1681503"/>
              <a:gd name="connsiteX5" fmla="*/ 7377754 w 7377754"/>
              <a:gd name="connsiteY5" fmla="*/ 592100 h 1681503"/>
              <a:gd name="connsiteX6" fmla="*/ 6785654 w 7377754"/>
              <a:gd name="connsiteY6" fmla="*/ 1184201 h 1681503"/>
              <a:gd name="connsiteX7" fmla="*/ 6785654 w 7377754"/>
              <a:gd name="connsiteY7" fmla="*/ 888150 h 1681503"/>
              <a:gd name="connsiteX8" fmla="*/ 5407598 w 7377754"/>
              <a:gd name="connsiteY8" fmla="*/ 637277 h 1681503"/>
              <a:gd name="connsiteX9" fmla="*/ 490944 w 7377754"/>
              <a:gd name="connsiteY9" fmla="*/ 1557785 h 1681503"/>
              <a:gd name="connsiteX10" fmla="*/ 13519 w 7377754"/>
              <a:gd name="connsiteY10" fmla="*/ 1681503 h 1681503"/>
              <a:gd name="connsiteX0" fmla="*/ 13519 w 7377754"/>
              <a:gd name="connsiteY0" fmla="*/ 1681503 h 1681503"/>
              <a:gd name="connsiteX1" fmla="*/ 0 w 7377754"/>
              <a:gd name="connsiteY1" fmla="*/ 1581550 h 1681503"/>
              <a:gd name="connsiteX2" fmla="*/ 5696833 w 7377754"/>
              <a:gd name="connsiteY2" fmla="*/ 273952 h 1681503"/>
              <a:gd name="connsiteX3" fmla="*/ 6785654 w 7377754"/>
              <a:gd name="connsiteY3" fmla="*/ 296050 h 1681503"/>
              <a:gd name="connsiteX4" fmla="*/ 6785654 w 7377754"/>
              <a:gd name="connsiteY4" fmla="*/ 0 h 1681503"/>
              <a:gd name="connsiteX5" fmla="*/ 7377754 w 7377754"/>
              <a:gd name="connsiteY5" fmla="*/ 592100 h 1681503"/>
              <a:gd name="connsiteX6" fmla="*/ 6785654 w 7377754"/>
              <a:gd name="connsiteY6" fmla="*/ 1184201 h 1681503"/>
              <a:gd name="connsiteX7" fmla="*/ 6785654 w 7377754"/>
              <a:gd name="connsiteY7" fmla="*/ 888150 h 1681503"/>
              <a:gd name="connsiteX8" fmla="*/ 5407598 w 7377754"/>
              <a:gd name="connsiteY8" fmla="*/ 637277 h 1681503"/>
              <a:gd name="connsiteX9" fmla="*/ 490944 w 7377754"/>
              <a:gd name="connsiteY9" fmla="*/ 1557785 h 1681503"/>
              <a:gd name="connsiteX10" fmla="*/ 13519 w 7377754"/>
              <a:gd name="connsiteY10" fmla="*/ 1681503 h 1681503"/>
              <a:gd name="connsiteX0" fmla="*/ 13519 w 7377754"/>
              <a:gd name="connsiteY0" fmla="*/ 1681503 h 1681503"/>
              <a:gd name="connsiteX1" fmla="*/ 0 w 7377754"/>
              <a:gd name="connsiteY1" fmla="*/ 1581550 h 1681503"/>
              <a:gd name="connsiteX2" fmla="*/ 6785654 w 7377754"/>
              <a:gd name="connsiteY2" fmla="*/ 296050 h 1681503"/>
              <a:gd name="connsiteX3" fmla="*/ 6785654 w 7377754"/>
              <a:gd name="connsiteY3" fmla="*/ 0 h 1681503"/>
              <a:gd name="connsiteX4" fmla="*/ 7377754 w 7377754"/>
              <a:gd name="connsiteY4" fmla="*/ 592100 h 1681503"/>
              <a:gd name="connsiteX5" fmla="*/ 6785654 w 7377754"/>
              <a:gd name="connsiteY5" fmla="*/ 1184201 h 1681503"/>
              <a:gd name="connsiteX6" fmla="*/ 6785654 w 7377754"/>
              <a:gd name="connsiteY6" fmla="*/ 888150 h 1681503"/>
              <a:gd name="connsiteX7" fmla="*/ 5407598 w 7377754"/>
              <a:gd name="connsiteY7" fmla="*/ 637277 h 1681503"/>
              <a:gd name="connsiteX8" fmla="*/ 490944 w 7377754"/>
              <a:gd name="connsiteY8" fmla="*/ 1557785 h 1681503"/>
              <a:gd name="connsiteX9" fmla="*/ 13519 w 7377754"/>
              <a:gd name="connsiteY9" fmla="*/ 1681503 h 1681503"/>
              <a:gd name="connsiteX0" fmla="*/ 13519 w 7377754"/>
              <a:gd name="connsiteY0" fmla="*/ 1681503 h 1681503"/>
              <a:gd name="connsiteX1" fmla="*/ 0 w 7377754"/>
              <a:gd name="connsiteY1" fmla="*/ 1581550 h 1681503"/>
              <a:gd name="connsiteX2" fmla="*/ 6785654 w 7377754"/>
              <a:gd name="connsiteY2" fmla="*/ 296050 h 1681503"/>
              <a:gd name="connsiteX3" fmla="*/ 6785654 w 7377754"/>
              <a:gd name="connsiteY3" fmla="*/ 0 h 1681503"/>
              <a:gd name="connsiteX4" fmla="*/ 7377754 w 7377754"/>
              <a:gd name="connsiteY4" fmla="*/ 592100 h 1681503"/>
              <a:gd name="connsiteX5" fmla="*/ 6785654 w 7377754"/>
              <a:gd name="connsiteY5" fmla="*/ 1184201 h 1681503"/>
              <a:gd name="connsiteX6" fmla="*/ 6785654 w 7377754"/>
              <a:gd name="connsiteY6" fmla="*/ 888150 h 1681503"/>
              <a:gd name="connsiteX7" fmla="*/ 5407598 w 7377754"/>
              <a:gd name="connsiteY7" fmla="*/ 637277 h 1681503"/>
              <a:gd name="connsiteX8" fmla="*/ 490944 w 7377754"/>
              <a:gd name="connsiteY8" fmla="*/ 1557785 h 1681503"/>
              <a:gd name="connsiteX9" fmla="*/ 13519 w 7377754"/>
              <a:gd name="connsiteY9" fmla="*/ 1681503 h 1681503"/>
              <a:gd name="connsiteX0" fmla="*/ 13519 w 7377754"/>
              <a:gd name="connsiteY0" fmla="*/ 1758516 h 1758516"/>
              <a:gd name="connsiteX1" fmla="*/ 0 w 7377754"/>
              <a:gd name="connsiteY1" fmla="*/ 1658563 h 1758516"/>
              <a:gd name="connsiteX2" fmla="*/ 6785654 w 7377754"/>
              <a:gd name="connsiteY2" fmla="*/ 373063 h 1758516"/>
              <a:gd name="connsiteX3" fmla="*/ 6785654 w 7377754"/>
              <a:gd name="connsiteY3" fmla="*/ 77013 h 1758516"/>
              <a:gd name="connsiteX4" fmla="*/ 7377754 w 7377754"/>
              <a:gd name="connsiteY4" fmla="*/ 669113 h 1758516"/>
              <a:gd name="connsiteX5" fmla="*/ 6785654 w 7377754"/>
              <a:gd name="connsiteY5" fmla="*/ 1261214 h 1758516"/>
              <a:gd name="connsiteX6" fmla="*/ 6785654 w 7377754"/>
              <a:gd name="connsiteY6" fmla="*/ 965163 h 1758516"/>
              <a:gd name="connsiteX7" fmla="*/ 5407598 w 7377754"/>
              <a:gd name="connsiteY7" fmla="*/ 714290 h 1758516"/>
              <a:gd name="connsiteX8" fmla="*/ 490944 w 7377754"/>
              <a:gd name="connsiteY8" fmla="*/ 1634798 h 1758516"/>
              <a:gd name="connsiteX9" fmla="*/ 13519 w 7377754"/>
              <a:gd name="connsiteY9" fmla="*/ 1758516 h 1758516"/>
              <a:gd name="connsiteX0" fmla="*/ 13519 w 7377754"/>
              <a:gd name="connsiteY0" fmla="*/ 1811277 h 1811277"/>
              <a:gd name="connsiteX1" fmla="*/ 0 w 7377754"/>
              <a:gd name="connsiteY1" fmla="*/ 1711324 h 1811277"/>
              <a:gd name="connsiteX2" fmla="*/ 6785654 w 7377754"/>
              <a:gd name="connsiteY2" fmla="*/ 425824 h 1811277"/>
              <a:gd name="connsiteX3" fmla="*/ 6785654 w 7377754"/>
              <a:gd name="connsiteY3" fmla="*/ 129774 h 1811277"/>
              <a:gd name="connsiteX4" fmla="*/ 7377754 w 7377754"/>
              <a:gd name="connsiteY4" fmla="*/ 721874 h 1811277"/>
              <a:gd name="connsiteX5" fmla="*/ 6785654 w 7377754"/>
              <a:gd name="connsiteY5" fmla="*/ 1313975 h 1811277"/>
              <a:gd name="connsiteX6" fmla="*/ 6785654 w 7377754"/>
              <a:gd name="connsiteY6" fmla="*/ 1017924 h 1811277"/>
              <a:gd name="connsiteX7" fmla="*/ 5407598 w 7377754"/>
              <a:gd name="connsiteY7" fmla="*/ 767051 h 1811277"/>
              <a:gd name="connsiteX8" fmla="*/ 490944 w 7377754"/>
              <a:gd name="connsiteY8" fmla="*/ 1687559 h 1811277"/>
              <a:gd name="connsiteX9" fmla="*/ 13519 w 7377754"/>
              <a:gd name="connsiteY9" fmla="*/ 1811277 h 1811277"/>
              <a:gd name="connsiteX0" fmla="*/ 13519 w 7377754"/>
              <a:gd name="connsiteY0" fmla="*/ 1681503 h 1681503"/>
              <a:gd name="connsiteX1" fmla="*/ 0 w 7377754"/>
              <a:gd name="connsiteY1" fmla="*/ 1581550 h 1681503"/>
              <a:gd name="connsiteX2" fmla="*/ 6785654 w 7377754"/>
              <a:gd name="connsiteY2" fmla="*/ 296050 h 1681503"/>
              <a:gd name="connsiteX3" fmla="*/ 6785654 w 7377754"/>
              <a:gd name="connsiteY3" fmla="*/ 0 h 1681503"/>
              <a:gd name="connsiteX4" fmla="*/ 7377754 w 7377754"/>
              <a:gd name="connsiteY4" fmla="*/ 592100 h 1681503"/>
              <a:gd name="connsiteX5" fmla="*/ 6785654 w 7377754"/>
              <a:gd name="connsiteY5" fmla="*/ 1184201 h 1681503"/>
              <a:gd name="connsiteX6" fmla="*/ 6785654 w 7377754"/>
              <a:gd name="connsiteY6" fmla="*/ 888150 h 1681503"/>
              <a:gd name="connsiteX7" fmla="*/ 5407598 w 7377754"/>
              <a:gd name="connsiteY7" fmla="*/ 637277 h 1681503"/>
              <a:gd name="connsiteX8" fmla="*/ 490944 w 7377754"/>
              <a:gd name="connsiteY8" fmla="*/ 1557785 h 1681503"/>
              <a:gd name="connsiteX9" fmla="*/ 13519 w 7377754"/>
              <a:gd name="connsiteY9" fmla="*/ 1681503 h 1681503"/>
              <a:gd name="connsiteX0" fmla="*/ 13519 w 7377754"/>
              <a:gd name="connsiteY0" fmla="*/ 1681503 h 1681503"/>
              <a:gd name="connsiteX1" fmla="*/ 0 w 7377754"/>
              <a:gd name="connsiteY1" fmla="*/ 1581550 h 1681503"/>
              <a:gd name="connsiteX2" fmla="*/ 6785654 w 7377754"/>
              <a:gd name="connsiteY2" fmla="*/ 296050 h 1681503"/>
              <a:gd name="connsiteX3" fmla="*/ 6785654 w 7377754"/>
              <a:gd name="connsiteY3" fmla="*/ 0 h 1681503"/>
              <a:gd name="connsiteX4" fmla="*/ 7377754 w 7377754"/>
              <a:gd name="connsiteY4" fmla="*/ 592100 h 1681503"/>
              <a:gd name="connsiteX5" fmla="*/ 6785654 w 7377754"/>
              <a:gd name="connsiteY5" fmla="*/ 1184201 h 1681503"/>
              <a:gd name="connsiteX6" fmla="*/ 6785654 w 7377754"/>
              <a:gd name="connsiteY6" fmla="*/ 888150 h 1681503"/>
              <a:gd name="connsiteX7" fmla="*/ 490944 w 7377754"/>
              <a:gd name="connsiteY7" fmla="*/ 1557785 h 1681503"/>
              <a:gd name="connsiteX8" fmla="*/ 13519 w 7377754"/>
              <a:gd name="connsiteY8" fmla="*/ 1681503 h 1681503"/>
              <a:gd name="connsiteX0" fmla="*/ 13519 w 7377754"/>
              <a:gd name="connsiteY0" fmla="*/ 1681503 h 1681503"/>
              <a:gd name="connsiteX1" fmla="*/ 0 w 7377754"/>
              <a:gd name="connsiteY1" fmla="*/ 1581550 h 1681503"/>
              <a:gd name="connsiteX2" fmla="*/ 6785654 w 7377754"/>
              <a:gd name="connsiteY2" fmla="*/ 296050 h 1681503"/>
              <a:gd name="connsiteX3" fmla="*/ 6785654 w 7377754"/>
              <a:gd name="connsiteY3" fmla="*/ 0 h 1681503"/>
              <a:gd name="connsiteX4" fmla="*/ 7377754 w 7377754"/>
              <a:gd name="connsiteY4" fmla="*/ 592100 h 1681503"/>
              <a:gd name="connsiteX5" fmla="*/ 6785654 w 7377754"/>
              <a:gd name="connsiteY5" fmla="*/ 1184201 h 1681503"/>
              <a:gd name="connsiteX6" fmla="*/ 6785654 w 7377754"/>
              <a:gd name="connsiteY6" fmla="*/ 888150 h 1681503"/>
              <a:gd name="connsiteX7" fmla="*/ 13519 w 7377754"/>
              <a:gd name="connsiteY7" fmla="*/ 1681503 h 1681503"/>
              <a:gd name="connsiteX0" fmla="*/ 13519 w 7377754"/>
              <a:gd name="connsiteY0" fmla="*/ 1681503 h 1681503"/>
              <a:gd name="connsiteX1" fmla="*/ 0 w 7377754"/>
              <a:gd name="connsiteY1" fmla="*/ 1581550 h 1681503"/>
              <a:gd name="connsiteX2" fmla="*/ 6785654 w 7377754"/>
              <a:gd name="connsiteY2" fmla="*/ 296050 h 1681503"/>
              <a:gd name="connsiteX3" fmla="*/ 6785654 w 7377754"/>
              <a:gd name="connsiteY3" fmla="*/ 0 h 1681503"/>
              <a:gd name="connsiteX4" fmla="*/ 7377754 w 7377754"/>
              <a:gd name="connsiteY4" fmla="*/ 592100 h 1681503"/>
              <a:gd name="connsiteX5" fmla="*/ 6785654 w 7377754"/>
              <a:gd name="connsiteY5" fmla="*/ 1184201 h 1681503"/>
              <a:gd name="connsiteX6" fmla="*/ 6785654 w 7377754"/>
              <a:gd name="connsiteY6" fmla="*/ 888150 h 1681503"/>
              <a:gd name="connsiteX7" fmla="*/ 13519 w 7377754"/>
              <a:gd name="connsiteY7" fmla="*/ 1681503 h 1681503"/>
              <a:gd name="connsiteX0" fmla="*/ 13519 w 7377754"/>
              <a:gd name="connsiteY0" fmla="*/ 1681503 h 1681503"/>
              <a:gd name="connsiteX1" fmla="*/ 0 w 7377754"/>
              <a:gd name="connsiteY1" fmla="*/ 1581550 h 1681503"/>
              <a:gd name="connsiteX2" fmla="*/ 6785654 w 7377754"/>
              <a:gd name="connsiteY2" fmla="*/ 296050 h 1681503"/>
              <a:gd name="connsiteX3" fmla="*/ 6785654 w 7377754"/>
              <a:gd name="connsiteY3" fmla="*/ 0 h 1681503"/>
              <a:gd name="connsiteX4" fmla="*/ 7377754 w 7377754"/>
              <a:gd name="connsiteY4" fmla="*/ 592100 h 1681503"/>
              <a:gd name="connsiteX5" fmla="*/ 6785654 w 7377754"/>
              <a:gd name="connsiteY5" fmla="*/ 1184201 h 1681503"/>
              <a:gd name="connsiteX6" fmla="*/ 6789555 w 7377754"/>
              <a:gd name="connsiteY6" fmla="*/ 689822 h 1681503"/>
              <a:gd name="connsiteX7" fmla="*/ 13519 w 7377754"/>
              <a:gd name="connsiteY7" fmla="*/ 1681503 h 1681503"/>
              <a:gd name="connsiteX0" fmla="*/ 13519 w 7377754"/>
              <a:gd name="connsiteY0" fmla="*/ 1681503 h 1681503"/>
              <a:gd name="connsiteX1" fmla="*/ 0 w 7377754"/>
              <a:gd name="connsiteY1" fmla="*/ 1581550 h 1681503"/>
              <a:gd name="connsiteX2" fmla="*/ 6785654 w 7377754"/>
              <a:gd name="connsiteY2" fmla="*/ 296050 h 1681503"/>
              <a:gd name="connsiteX3" fmla="*/ 6785654 w 7377754"/>
              <a:gd name="connsiteY3" fmla="*/ 0 h 1681503"/>
              <a:gd name="connsiteX4" fmla="*/ 7377754 w 7377754"/>
              <a:gd name="connsiteY4" fmla="*/ 592100 h 1681503"/>
              <a:gd name="connsiteX5" fmla="*/ 6785654 w 7377754"/>
              <a:gd name="connsiteY5" fmla="*/ 1184201 h 1681503"/>
              <a:gd name="connsiteX6" fmla="*/ 6789555 w 7377754"/>
              <a:gd name="connsiteY6" fmla="*/ 689822 h 1681503"/>
              <a:gd name="connsiteX7" fmla="*/ 13519 w 7377754"/>
              <a:gd name="connsiteY7" fmla="*/ 1681503 h 1681503"/>
              <a:gd name="connsiteX0" fmla="*/ 13519 w 7377754"/>
              <a:gd name="connsiteY0" fmla="*/ 1681503 h 1681503"/>
              <a:gd name="connsiteX1" fmla="*/ 0 w 7377754"/>
              <a:gd name="connsiteY1" fmla="*/ 1581550 h 1681503"/>
              <a:gd name="connsiteX2" fmla="*/ 6785654 w 7377754"/>
              <a:gd name="connsiteY2" fmla="*/ 296050 h 1681503"/>
              <a:gd name="connsiteX3" fmla="*/ 6785654 w 7377754"/>
              <a:gd name="connsiteY3" fmla="*/ 0 h 1681503"/>
              <a:gd name="connsiteX4" fmla="*/ 7377754 w 7377754"/>
              <a:gd name="connsiteY4" fmla="*/ 592100 h 1681503"/>
              <a:gd name="connsiteX5" fmla="*/ 6785654 w 7377754"/>
              <a:gd name="connsiteY5" fmla="*/ 1184201 h 1681503"/>
              <a:gd name="connsiteX6" fmla="*/ 6789555 w 7377754"/>
              <a:gd name="connsiteY6" fmla="*/ 689822 h 1681503"/>
              <a:gd name="connsiteX7" fmla="*/ 13519 w 7377754"/>
              <a:gd name="connsiteY7" fmla="*/ 1681503 h 1681503"/>
              <a:gd name="connsiteX0" fmla="*/ 17461 w 7381696"/>
              <a:gd name="connsiteY0" fmla="*/ 1681503 h 1681503"/>
              <a:gd name="connsiteX1" fmla="*/ 0 w 7381696"/>
              <a:gd name="connsiteY1" fmla="*/ 1658899 h 1681503"/>
              <a:gd name="connsiteX2" fmla="*/ 6789596 w 7381696"/>
              <a:gd name="connsiteY2" fmla="*/ 296050 h 1681503"/>
              <a:gd name="connsiteX3" fmla="*/ 6789596 w 7381696"/>
              <a:gd name="connsiteY3" fmla="*/ 0 h 1681503"/>
              <a:gd name="connsiteX4" fmla="*/ 7381696 w 7381696"/>
              <a:gd name="connsiteY4" fmla="*/ 592100 h 1681503"/>
              <a:gd name="connsiteX5" fmla="*/ 6789596 w 7381696"/>
              <a:gd name="connsiteY5" fmla="*/ 1184201 h 1681503"/>
              <a:gd name="connsiteX6" fmla="*/ 6793497 w 7381696"/>
              <a:gd name="connsiteY6" fmla="*/ 689822 h 1681503"/>
              <a:gd name="connsiteX7" fmla="*/ 17461 w 7381696"/>
              <a:gd name="connsiteY7" fmla="*/ 1681503 h 168150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789596 w 7381696"/>
              <a:gd name="connsiteY5" fmla="*/ 1069981 h 1567283"/>
              <a:gd name="connsiteX6" fmla="*/ 6793497 w 7381696"/>
              <a:gd name="connsiteY6" fmla="*/ 575602 h 1567283"/>
              <a:gd name="connsiteX7" fmla="*/ 17461 w 7381696"/>
              <a:gd name="connsiteY7" fmla="*/ 1567283 h 156728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610185 w 7381696"/>
              <a:gd name="connsiteY5" fmla="*/ 694804 h 1567283"/>
              <a:gd name="connsiteX6" fmla="*/ 6793497 w 7381696"/>
              <a:gd name="connsiteY6" fmla="*/ 575602 h 1567283"/>
              <a:gd name="connsiteX7" fmla="*/ 17461 w 7381696"/>
              <a:gd name="connsiteY7" fmla="*/ 1567283 h 156728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610185 w 7381696"/>
              <a:gd name="connsiteY5" fmla="*/ 694804 h 1567283"/>
              <a:gd name="connsiteX6" fmla="*/ 6673680 w 7381696"/>
              <a:gd name="connsiteY6" fmla="*/ 491947 h 1567283"/>
              <a:gd name="connsiteX7" fmla="*/ 17461 w 7381696"/>
              <a:gd name="connsiteY7" fmla="*/ 1567283 h 156728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610185 w 7381696"/>
              <a:gd name="connsiteY5" fmla="*/ 694804 h 1567283"/>
              <a:gd name="connsiteX6" fmla="*/ 6673680 w 7381696"/>
              <a:gd name="connsiteY6" fmla="*/ 491947 h 1567283"/>
              <a:gd name="connsiteX7" fmla="*/ 17461 w 7381696"/>
              <a:gd name="connsiteY7" fmla="*/ 1567283 h 156728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660160 w 7381696"/>
              <a:gd name="connsiteY5" fmla="*/ 688044 h 1567283"/>
              <a:gd name="connsiteX6" fmla="*/ 6673680 w 7381696"/>
              <a:gd name="connsiteY6" fmla="*/ 491947 h 1567283"/>
              <a:gd name="connsiteX7" fmla="*/ 17461 w 7381696"/>
              <a:gd name="connsiteY7" fmla="*/ 1567283 h 156728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660160 w 7381696"/>
              <a:gd name="connsiteY5" fmla="*/ 688044 h 1567283"/>
              <a:gd name="connsiteX6" fmla="*/ 6696284 w 7381696"/>
              <a:gd name="connsiteY6" fmla="*/ 474487 h 1567283"/>
              <a:gd name="connsiteX7" fmla="*/ 17461 w 7381696"/>
              <a:gd name="connsiteY7" fmla="*/ 1567283 h 156728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660160 w 7381696"/>
              <a:gd name="connsiteY5" fmla="*/ 688044 h 1567283"/>
              <a:gd name="connsiteX6" fmla="*/ 6696284 w 7381696"/>
              <a:gd name="connsiteY6" fmla="*/ 474487 h 1567283"/>
              <a:gd name="connsiteX7" fmla="*/ 17461 w 7381696"/>
              <a:gd name="connsiteY7" fmla="*/ 1567283 h 156728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660160 w 7381696"/>
              <a:gd name="connsiteY5" fmla="*/ 688044 h 1567283"/>
              <a:gd name="connsiteX6" fmla="*/ 6696284 w 7381696"/>
              <a:gd name="connsiteY6" fmla="*/ 474487 h 1567283"/>
              <a:gd name="connsiteX7" fmla="*/ 17461 w 7381696"/>
              <a:gd name="connsiteY7" fmla="*/ 1567283 h 156728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660160 w 7381696"/>
              <a:gd name="connsiteY5" fmla="*/ 688044 h 1567283"/>
              <a:gd name="connsiteX6" fmla="*/ 6696284 w 7381696"/>
              <a:gd name="connsiteY6" fmla="*/ 474487 h 1567283"/>
              <a:gd name="connsiteX7" fmla="*/ 17461 w 7381696"/>
              <a:gd name="connsiteY7" fmla="*/ 1567283 h 156728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660160 w 7381696"/>
              <a:gd name="connsiteY5" fmla="*/ 688044 h 1567283"/>
              <a:gd name="connsiteX6" fmla="*/ 6688252 w 7381696"/>
              <a:gd name="connsiteY6" fmla="*/ 506167 h 1567283"/>
              <a:gd name="connsiteX7" fmla="*/ 17461 w 7381696"/>
              <a:gd name="connsiteY7" fmla="*/ 1567283 h 156728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660160 w 7381696"/>
              <a:gd name="connsiteY5" fmla="*/ 688044 h 1567283"/>
              <a:gd name="connsiteX6" fmla="*/ 6688252 w 7381696"/>
              <a:gd name="connsiteY6" fmla="*/ 506167 h 1567283"/>
              <a:gd name="connsiteX7" fmla="*/ 17461 w 7381696"/>
              <a:gd name="connsiteY7" fmla="*/ 1567283 h 156728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660160 w 7381696"/>
              <a:gd name="connsiteY5" fmla="*/ 688044 h 1567283"/>
              <a:gd name="connsiteX6" fmla="*/ 6688252 w 7381696"/>
              <a:gd name="connsiteY6" fmla="*/ 506167 h 1567283"/>
              <a:gd name="connsiteX7" fmla="*/ 17461 w 7381696"/>
              <a:gd name="connsiteY7" fmla="*/ 1567283 h 156728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638656 w 7381696"/>
              <a:gd name="connsiteY5" fmla="*/ 681816 h 1567283"/>
              <a:gd name="connsiteX6" fmla="*/ 6688252 w 7381696"/>
              <a:gd name="connsiteY6" fmla="*/ 506167 h 1567283"/>
              <a:gd name="connsiteX7" fmla="*/ 17461 w 7381696"/>
              <a:gd name="connsiteY7" fmla="*/ 1567283 h 156728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638656 w 7381696"/>
              <a:gd name="connsiteY5" fmla="*/ 681816 h 1567283"/>
              <a:gd name="connsiteX6" fmla="*/ 6688252 w 7381696"/>
              <a:gd name="connsiteY6" fmla="*/ 506167 h 1567283"/>
              <a:gd name="connsiteX7" fmla="*/ 17461 w 7381696"/>
              <a:gd name="connsiteY7" fmla="*/ 1567283 h 156728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649982 w 7381696"/>
              <a:gd name="connsiteY5" fmla="*/ 686245 h 1567283"/>
              <a:gd name="connsiteX6" fmla="*/ 6688252 w 7381696"/>
              <a:gd name="connsiteY6" fmla="*/ 506167 h 1567283"/>
              <a:gd name="connsiteX7" fmla="*/ 17461 w 7381696"/>
              <a:gd name="connsiteY7" fmla="*/ 1567283 h 1567283"/>
              <a:gd name="connsiteX0" fmla="*/ 17461 w 7381696"/>
              <a:gd name="connsiteY0" fmla="*/ 1567283 h 1567283"/>
              <a:gd name="connsiteX1" fmla="*/ 0 w 7381696"/>
              <a:gd name="connsiteY1" fmla="*/ 1544679 h 1567283"/>
              <a:gd name="connsiteX2" fmla="*/ 6789596 w 7381696"/>
              <a:gd name="connsiteY2" fmla="*/ 181830 h 1567283"/>
              <a:gd name="connsiteX3" fmla="*/ 6839611 w 7381696"/>
              <a:gd name="connsiteY3" fmla="*/ 0 h 1567283"/>
              <a:gd name="connsiteX4" fmla="*/ 7381696 w 7381696"/>
              <a:gd name="connsiteY4" fmla="*/ 477880 h 1567283"/>
              <a:gd name="connsiteX5" fmla="*/ 6649982 w 7381696"/>
              <a:gd name="connsiteY5" fmla="*/ 686245 h 1567283"/>
              <a:gd name="connsiteX6" fmla="*/ 6688252 w 7381696"/>
              <a:gd name="connsiteY6" fmla="*/ 506167 h 1567283"/>
              <a:gd name="connsiteX7" fmla="*/ 17461 w 7381696"/>
              <a:gd name="connsiteY7" fmla="*/ 1567283 h 1567283"/>
              <a:gd name="connsiteX0" fmla="*/ 17461 w 7201636"/>
              <a:gd name="connsiteY0" fmla="*/ 1567283 h 1567283"/>
              <a:gd name="connsiteX1" fmla="*/ 0 w 7201636"/>
              <a:gd name="connsiteY1" fmla="*/ 1544679 h 1567283"/>
              <a:gd name="connsiteX2" fmla="*/ 6789596 w 7201636"/>
              <a:gd name="connsiteY2" fmla="*/ 181830 h 1567283"/>
              <a:gd name="connsiteX3" fmla="*/ 6839611 w 7201636"/>
              <a:gd name="connsiteY3" fmla="*/ 0 h 1567283"/>
              <a:gd name="connsiteX4" fmla="*/ 7201636 w 7201636"/>
              <a:gd name="connsiteY4" fmla="*/ 459720 h 1567283"/>
              <a:gd name="connsiteX5" fmla="*/ 6649982 w 7201636"/>
              <a:gd name="connsiteY5" fmla="*/ 686245 h 1567283"/>
              <a:gd name="connsiteX6" fmla="*/ 6688252 w 7201636"/>
              <a:gd name="connsiteY6" fmla="*/ 506167 h 1567283"/>
              <a:gd name="connsiteX7" fmla="*/ 17461 w 7201636"/>
              <a:gd name="connsiteY7" fmla="*/ 1567283 h 1567283"/>
              <a:gd name="connsiteX0" fmla="*/ 17461 w 7234177"/>
              <a:gd name="connsiteY0" fmla="*/ 1567283 h 1567283"/>
              <a:gd name="connsiteX1" fmla="*/ 0 w 7234177"/>
              <a:gd name="connsiteY1" fmla="*/ 1544679 h 1567283"/>
              <a:gd name="connsiteX2" fmla="*/ 6789596 w 7234177"/>
              <a:gd name="connsiteY2" fmla="*/ 181830 h 1567283"/>
              <a:gd name="connsiteX3" fmla="*/ 6839611 w 7234177"/>
              <a:gd name="connsiteY3" fmla="*/ 0 h 1567283"/>
              <a:gd name="connsiteX4" fmla="*/ 7234177 w 7234177"/>
              <a:gd name="connsiteY4" fmla="*/ 639570 h 1567283"/>
              <a:gd name="connsiteX5" fmla="*/ 6649982 w 7234177"/>
              <a:gd name="connsiteY5" fmla="*/ 686245 h 1567283"/>
              <a:gd name="connsiteX6" fmla="*/ 6688252 w 7234177"/>
              <a:gd name="connsiteY6" fmla="*/ 506167 h 1567283"/>
              <a:gd name="connsiteX7" fmla="*/ 17461 w 7234177"/>
              <a:gd name="connsiteY7" fmla="*/ 1567283 h 1567283"/>
              <a:gd name="connsiteX0" fmla="*/ 17461 w 7234177"/>
              <a:gd name="connsiteY0" fmla="*/ 1525835 h 1525835"/>
              <a:gd name="connsiteX1" fmla="*/ 0 w 7234177"/>
              <a:gd name="connsiteY1" fmla="*/ 1503231 h 1525835"/>
              <a:gd name="connsiteX2" fmla="*/ 6789596 w 7234177"/>
              <a:gd name="connsiteY2" fmla="*/ 140382 h 1525835"/>
              <a:gd name="connsiteX3" fmla="*/ 6972012 w 7234177"/>
              <a:gd name="connsiteY3" fmla="*/ 113161 h 1525835"/>
              <a:gd name="connsiteX4" fmla="*/ 7234177 w 7234177"/>
              <a:gd name="connsiteY4" fmla="*/ 598122 h 1525835"/>
              <a:gd name="connsiteX5" fmla="*/ 6649982 w 7234177"/>
              <a:gd name="connsiteY5" fmla="*/ 644797 h 1525835"/>
              <a:gd name="connsiteX6" fmla="*/ 6688252 w 7234177"/>
              <a:gd name="connsiteY6" fmla="*/ 464719 h 1525835"/>
              <a:gd name="connsiteX7" fmla="*/ 17461 w 7234177"/>
              <a:gd name="connsiteY7" fmla="*/ 1525835 h 1525835"/>
              <a:gd name="connsiteX0" fmla="*/ 17461 w 7234177"/>
              <a:gd name="connsiteY0" fmla="*/ 1467833 h 1467833"/>
              <a:gd name="connsiteX1" fmla="*/ 0 w 7234177"/>
              <a:gd name="connsiteY1" fmla="*/ 1445229 h 1467833"/>
              <a:gd name="connsiteX2" fmla="*/ 6865733 w 7234177"/>
              <a:gd name="connsiteY2" fmla="*/ 150711 h 1467833"/>
              <a:gd name="connsiteX3" fmla="*/ 6972012 w 7234177"/>
              <a:gd name="connsiteY3" fmla="*/ 55159 h 1467833"/>
              <a:gd name="connsiteX4" fmla="*/ 7234177 w 7234177"/>
              <a:gd name="connsiteY4" fmla="*/ 540120 h 1467833"/>
              <a:gd name="connsiteX5" fmla="*/ 6649982 w 7234177"/>
              <a:gd name="connsiteY5" fmla="*/ 586795 h 1467833"/>
              <a:gd name="connsiteX6" fmla="*/ 6688252 w 7234177"/>
              <a:gd name="connsiteY6" fmla="*/ 406717 h 1467833"/>
              <a:gd name="connsiteX7" fmla="*/ 17461 w 7234177"/>
              <a:gd name="connsiteY7" fmla="*/ 1467833 h 1467833"/>
              <a:gd name="connsiteX0" fmla="*/ 17461 w 7234177"/>
              <a:gd name="connsiteY0" fmla="*/ 1467833 h 1467833"/>
              <a:gd name="connsiteX1" fmla="*/ 0 w 7234177"/>
              <a:gd name="connsiteY1" fmla="*/ 1445229 h 1467833"/>
              <a:gd name="connsiteX2" fmla="*/ 6865733 w 7234177"/>
              <a:gd name="connsiteY2" fmla="*/ 150711 h 1467833"/>
              <a:gd name="connsiteX3" fmla="*/ 6972012 w 7234177"/>
              <a:gd name="connsiteY3" fmla="*/ 55159 h 1467833"/>
              <a:gd name="connsiteX4" fmla="*/ 7234177 w 7234177"/>
              <a:gd name="connsiteY4" fmla="*/ 540120 h 1467833"/>
              <a:gd name="connsiteX5" fmla="*/ 6649982 w 7234177"/>
              <a:gd name="connsiteY5" fmla="*/ 586795 h 1467833"/>
              <a:gd name="connsiteX6" fmla="*/ 6629603 w 7234177"/>
              <a:gd name="connsiteY6" fmla="*/ 441641 h 1467833"/>
              <a:gd name="connsiteX7" fmla="*/ 17461 w 7234177"/>
              <a:gd name="connsiteY7" fmla="*/ 1467833 h 1467833"/>
              <a:gd name="connsiteX0" fmla="*/ 17461 w 7234177"/>
              <a:gd name="connsiteY0" fmla="*/ 1467833 h 1467833"/>
              <a:gd name="connsiteX1" fmla="*/ 0 w 7234177"/>
              <a:gd name="connsiteY1" fmla="*/ 1445229 h 1467833"/>
              <a:gd name="connsiteX2" fmla="*/ 6865733 w 7234177"/>
              <a:gd name="connsiteY2" fmla="*/ 150711 h 1467833"/>
              <a:gd name="connsiteX3" fmla="*/ 6972012 w 7234177"/>
              <a:gd name="connsiteY3" fmla="*/ 55159 h 1467833"/>
              <a:gd name="connsiteX4" fmla="*/ 7234177 w 7234177"/>
              <a:gd name="connsiteY4" fmla="*/ 540120 h 1467833"/>
              <a:gd name="connsiteX5" fmla="*/ 6652415 w 7234177"/>
              <a:gd name="connsiteY5" fmla="*/ 613457 h 1467833"/>
              <a:gd name="connsiteX6" fmla="*/ 6629603 w 7234177"/>
              <a:gd name="connsiteY6" fmla="*/ 441641 h 1467833"/>
              <a:gd name="connsiteX7" fmla="*/ 17461 w 7234177"/>
              <a:gd name="connsiteY7" fmla="*/ 1467833 h 1467833"/>
              <a:gd name="connsiteX0" fmla="*/ 17461 w 7039272"/>
              <a:gd name="connsiteY0" fmla="*/ 1467833 h 1467833"/>
              <a:gd name="connsiteX1" fmla="*/ 0 w 7039272"/>
              <a:gd name="connsiteY1" fmla="*/ 1445229 h 1467833"/>
              <a:gd name="connsiteX2" fmla="*/ 6865733 w 7039272"/>
              <a:gd name="connsiteY2" fmla="*/ 150711 h 1467833"/>
              <a:gd name="connsiteX3" fmla="*/ 6972012 w 7039272"/>
              <a:gd name="connsiteY3" fmla="*/ 55159 h 1467833"/>
              <a:gd name="connsiteX4" fmla="*/ 7039272 w 7039272"/>
              <a:gd name="connsiteY4" fmla="*/ 496067 h 1467833"/>
              <a:gd name="connsiteX5" fmla="*/ 6652415 w 7039272"/>
              <a:gd name="connsiteY5" fmla="*/ 613457 h 1467833"/>
              <a:gd name="connsiteX6" fmla="*/ 6629603 w 7039272"/>
              <a:gd name="connsiteY6" fmla="*/ 441641 h 1467833"/>
              <a:gd name="connsiteX7" fmla="*/ 17461 w 7039272"/>
              <a:gd name="connsiteY7" fmla="*/ 1467833 h 1467833"/>
              <a:gd name="connsiteX0" fmla="*/ 17461 w 7039272"/>
              <a:gd name="connsiteY0" fmla="*/ 1476790 h 1476790"/>
              <a:gd name="connsiteX1" fmla="*/ 0 w 7039272"/>
              <a:gd name="connsiteY1" fmla="*/ 1454186 h 1476790"/>
              <a:gd name="connsiteX2" fmla="*/ 6805615 w 7039272"/>
              <a:gd name="connsiteY2" fmla="*/ 149023 h 1476790"/>
              <a:gd name="connsiteX3" fmla="*/ 6972012 w 7039272"/>
              <a:gd name="connsiteY3" fmla="*/ 64116 h 1476790"/>
              <a:gd name="connsiteX4" fmla="*/ 7039272 w 7039272"/>
              <a:gd name="connsiteY4" fmla="*/ 505024 h 1476790"/>
              <a:gd name="connsiteX5" fmla="*/ 6652415 w 7039272"/>
              <a:gd name="connsiteY5" fmla="*/ 622414 h 1476790"/>
              <a:gd name="connsiteX6" fmla="*/ 6629603 w 7039272"/>
              <a:gd name="connsiteY6" fmla="*/ 450598 h 1476790"/>
              <a:gd name="connsiteX7" fmla="*/ 17461 w 7039272"/>
              <a:gd name="connsiteY7" fmla="*/ 1476790 h 1476790"/>
              <a:gd name="connsiteX0" fmla="*/ 17461 w 7039272"/>
              <a:gd name="connsiteY0" fmla="*/ 1476790 h 1476790"/>
              <a:gd name="connsiteX1" fmla="*/ 0 w 7039272"/>
              <a:gd name="connsiteY1" fmla="*/ 1454186 h 1476790"/>
              <a:gd name="connsiteX2" fmla="*/ 6805615 w 7039272"/>
              <a:gd name="connsiteY2" fmla="*/ 149023 h 1476790"/>
              <a:gd name="connsiteX3" fmla="*/ 6911894 w 7039272"/>
              <a:gd name="connsiteY3" fmla="*/ 53471 h 1476790"/>
              <a:gd name="connsiteX4" fmla="*/ 7039272 w 7039272"/>
              <a:gd name="connsiteY4" fmla="*/ 505024 h 1476790"/>
              <a:gd name="connsiteX5" fmla="*/ 6652415 w 7039272"/>
              <a:gd name="connsiteY5" fmla="*/ 622414 h 1476790"/>
              <a:gd name="connsiteX6" fmla="*/ 6629603 w 7039272"/>
              <a:gd name="connsiteY6" fmla="*/ 450598 h 1476790"/>
              <a:gd name="connsiteX7" fmla="*/ 17461 w 7039272"/>
              <a:gd name="connsiteY7" fmla="*/ 1476790 h 1476790"/>
              <a:gd name="connsiteX0" fmla="*/ 17461 w 7141059"/>
              <a:gd name="connsiteY0" fmla="*/ 1476790 h 1476790"/>
              <a:gd name="connsiteX1" fmla="*/ 0 w 7141059"/>
              <a:gd name="connsiteY1" fmla="*/ 1454186 h 1476790"/>
              <a:gd name="connsiteX2" fmla="*/ 6805615 w 7141059"/>
              <a:gd name="connsiteY2" fmla="*/ 149023 h 1476790"/>
              <a:gd name="connsiteX3" fmla="*/ 6911894 w 7141059"/>
              <a:gd name="connsiteY3" fmla="*/ 53471 h 1476790"/>
              <a:gd name="connsiteX4" fmla="*/ 7141059 w 7141059"/>
              <a:gd name="connsiteY4" fmla="*/ 441967 h 1476790"/>
              <a:gd name="connsiteX5" fmla="*/ 6652415 w 7141059"/>
              <a:gd name="connsiteY5" fmla="*/ 622414 h 1476790"/>
              <a:gd name="connsiteX6" fmla="*/ 6629603 w 7141059"/>
              <a:gd name="connsiteY6" fmla="*/ 450598 h 1476790"/>
              <a:gd name="connsiteX7" fmla="*/ 17461 w 7141059"/>
              <a:gd name="connsiteY7" fmla="*/ 1476790 h 1476790"/>
              <a:gd name="connsiteX0" fmla="*/ 17461 w 7141059"/>
              <a:gd name="connsiteY0" fmla="*/ 1476790 h 1476790"/>
              <a:gd name="connsiteX1" fmla="*/ 0 w 7141059"/>
              <a:gd name="connsiteY1" fmla="*/ 1454186 h 1476790"/>
              <a:gd name="connsiteX2" fmla="*/ 6805615 w 7141059"/>
              <a:gd name="connsiteY2" fmla="*/ 149023 h 1476790"/>
              <a:gd name="connsiteX3" fmla="*/ 6911894 w 7141059"/>
              <a:gd name="connsiteY3" fmla="*/ 53471 h 1476790"/>
              <a:gd name="connsiteX4" fmla="*/ 7141059 w 7141059"/>
              <a:gd name="connsiteY4" fmla="*/ 441967 h 1476790"/>
              <a:gd name="connsiteX5" fmla="*/ 6652415 w 7141059"/>
              <a:gd name="connsiteY5" fmla="*/ 622414 h 1476790"/>
              <a:gd name="connsiteX6" fmla="*/ 6675586 w 7141059"/>
              <a:gd name="connsiteY6" fmla="*/ 458741 h 1476790"/>
              <a:gd name="connsiteX7" fmla="*/ 17461 w 7141059"/>
              <a:gd name="connsiteY7" fmla="*/ 1476790 h 1476790"/>
              <a:gd name="connsiteX0" fmla="*/ 17461 w 7141059"/>
              <a:gd name="connsiteY0" fmla="*/ 1476790 h 1476790"/>
              <a:gd name="connsiteX1" fmla="*/ 0 w 7141059"/>
              <a:gd name="connsiteY1" fmla="*/ 1454186 h 1476790"/>
              <a:gd name="connsiteX2" fmla="*/ 6805615 w 7141059"/>
              <a:gd name="connsiteY2" fmla="*/ 149023 h 1476790"/>
              <a:gd name="connsiteX3" fmla="*/ 6911894 w 7141059"/>
              <a:gd name="connsiteY3" fmla="*/ 53471 h 1476790"/>
              <a:gd name="connsiteX4" fmla="*/ 7141059 w 7141059"/>
              <a:gd name="connsiteY4" fmla="*/ 441967 h 1476790"/>
              <a:gd name="connsiteX5" fmla="*/ 6626608 w 7141059"/>
              <a:gd name="connsiteY5" fmla="*/ 628058 h 1476790"/>
              <a:gd name="connsiteX6" fmla="*/ 6675586 w 7141059"/>
              <a:gd name="connsiteY6" fmla="*/ 458741 h 1476790"/>
              <a:gd name="connsiteX7" fmla="*/ 17461 w 7141059"/>
              <a:gd name="connsiteY7" fmla="*/ 1476790 h 1476790"/>
              <a:gd name="connsiteX0" fmla="*/ 17461 w 7141059"/>
              <a:gd name="connsiteY0" fmla="*/ 1476790 h 1476790"/>
              <a:gd name="connsiteX1" fmla="*/ 0 w 7141059"/>
              <a:gd name="connsiteY1" fmla="*/ 1454186 h 1476790"/>
              <a:gd name="connsiteX2" fmla="*/ 6805615 w 7141059"/>
              <a:gd name="connsiteY2" fmla="*/ 149023 h 1476790"/>
              <a:gd name="connsiteX3" fmla="*/ 6911894 w 7141059"/>
              <a:gd name="connsiteY3" fmla="*/ 53471 h 1476790"/>
              <a:gd name="connsiteX4" fmla="*/ 7141059 w 7141059"/>
              <a:gd name="connsiteY4" fmla="*/ 441967 h 1476790"/>
              <a:gd name="connsiteX5" fmla="*/ 6595747 w 7141059"/>
              <a:gd name="connsiteY5" fmla="*/ 596327 h 1476790"/>
              <a:gd name="connsiteX6" fmla="*/ 6675586 w 7141059"/>
              <a:gd name="connsiteY6" fmla="*/ 458741 h 1476790"/>
              <a:gd name="connsiteX7" fmla="*/ 17461 w 7141059"/>
              <a:gd name="connsiteY7" fmla="*/ 1476790 h 1476790"/>
              <a:gd name="connsiteX0" fmla="*/ 17461 w 7141059"/>
              <a:gd name="connsiteY0" fmla="*/ 1476790 h 1476790"/>
              <a:gd name="connsiteX1" fmla="*/ 0 w 7141059"/>
              <a:gd name="connsiteY1" fmla="*/ 1454186 h 1476790"/>
              <a:gd name="connsiteX2" fmla="*/ 6805615 w 7141059"/>
              <a:gd name="connsiteY2" fmla="*/ 149023 h 1476790"/>
              <a:gd name="connsiteX3" fmla="*/ 6911894 w 7141059"/>
              <a:gd name="connsiteY3" fmla="*/ 53471 h 1476790"/>
              <a:gd name="connsiteX4" fmla="*/ 7141059 w 7141059"/>
              <a:gd name="connsiteY4" fmla="*/ 441967 h 1476790"/>
              <a:gd name="connsiteX5" fmla="*/ 6595747 w 7141059"/>
              <a:gd name="connsiteY5" fmla="*/ 596327 h 1476790"/>
              <a:gd name="connsiteX6" fmla="*/ 6675586 w 7141059"/>
              <a:gd name="connsiteY6" fmla="*/ 458741 h 1476790"/>
              <a:gd name="connsiteX7" fmla="*/ 17461 w 7141059"/>
              <a:gd name="connsiteY7" fmla="*/ 1476790 h 1476790"/>
              <a:gd name="connsiteX0" fmla="*/ 17461 w 7141059"/>
              <a:gd name="connsiteY0" fmla="*/ 1468437 h 1468437"/>
              <a:gd name="connsiteX1" fmla="*/ 0 w 7141059"/>
              <a:gd name="connsiteY1" fmla="*/ 1445833 h 1468437"/>
              <a:gd name="connsiteX2" fmla="*/ 6841067 w 7141059"/>
              <a:gd name="connsiteY2" fmla="*/ 150596 h 1468437"/>
              <a:gd name="connsiteX3" fmla="*/ 6911894 w 7141059"/>
              <a:gd name="connsiteY3" fmla="*/ 45118 h 1468437"/>
              <a:gd name="connsiteX4" fmla="*/ 7141059 w 7141059"/>
              <a:gd name="connsiteY4" fmla="*/ 433614 h 1468437"/>
              <a:gd name="connsiteX5" fmla="*/ 6595747 w 7141059"/>
              <a:gd name="connsiteY5" fmla="*/ 587974 h 1468437"/>
              <a:gd name="connsiteX6" fmla="*/ 6675586 w 7141059"/>
              <a:gd name="connsiteY6" fmla="*/ 450388 h 1468437"/>
              <a:gd name="connsiteX7" fmla="*/ 17461 w 7141059"/>
              <a:gd name="connsiteY7" fmla="*/ 1468437 h 1468437"/>
              <a:gd name="connsiteX0" fmla="*/ 17461 w 7141059"/>
              <a:gd name="connsiteY0" fmla="*/ 1468437 h 1468437"/>
              <a:gd name="connsiteX1" fmla="*/ 0 w 7141059"/>
              <a:gd name="connsiteY1" fmla="*/ 1445833 h 1468437"/>
              <a:gd name="connsiteX2" fmla="*/ 6841067 w 7141059"/>
              <a:gd name="connsiteY2" fmla="*/ 150596 h 1468437"/>
              <a:gd name="connsiteX3" fmla="*/ 6847068 w 7141059"/>
              <a:gd name="connsiteY3" fmla="*/ 19774 h 1468437"/>
              <a:gd name="connsiteX4" fmla="*/ 7141059 w 7141059"/>
              <a:gd name="connsiteY4" fmla="*/ 433614 h 1468437"/>
              <a:gd name="connsiteX5" fmla="*/ 6595747 w 7141059"/>
              <a:gd name="connsiteY5" fmla="*/ 587974 h 1468437"/>
              <a:gd name="connsiteX6" fmla="*/ 6675586 w 7141059"/>
              <a:gd name="connsiteY6" fmla="*/ 450388 h 1468437"/>
              <a:gd name="connsiteX7" fmla="*/ 17461 w 7141059"/>
              <a:gd name="connsiteY7" fmla="*/ 1468437 h 1468437"/>
              <a:gd name="connsiteX0" fmla="*/ 17461 w 7300998"/>
              <a:gd name="connsiteY0" fmla="*/ 1468437 h 1468437"/>
              <a:gd name="connsiteX1" fmla="*/ 0 w 7300998"/>
              <a:gd name="connsiteY1" fmla="*/ 1445833 h 1468437"/>
              <a:gd name="connsiteX2" fmla="*/ 6841067 w 7300998"/>
              <a:gd name="connsiteY2" fmla="*/ 150596 h 1468437"/>
              <a:gd name="connsiteX3" fmla="*/ 6847068 w 7300998"/>
              <a:gd name="connsiteY3" fmla="*/ 19774 h 1468437"/>
              <a:gd name="connsiteX4" fmla="*/ 7300998 w 7300998"/>
              <a:gd name="connsiteY4" fmla="*/ 572838 h 1468437"/>
              <a:gd name="connsiteX5" fmla="*/ 6595747 w 7300998"/>
              <a:gd name="connsiteY5" fmla="*/ 587974 h 1468437"/>
              <a:gd name="connsiteX6" fmla="*/ 6675586 w 7300998"/>
              <a:gd name="connsiteY6" fmla="*/ 450388 h 1468437"/>
              <a:gd name="connsiteX7" fmla="*/ 17461 w 7300998"/>
              <a:gd name="connsiteY7" fmla="*/ 1468437 h 1468437"/>
              <a:gd name="connsiteX0" fmla="*/ 17461 w 7300998"/>
              <a:gd name="connsiteY0" fmla="*/ 1468437 h 1468437"/>
              <a:gd name="connsiteX1" fmla="*/ 0 w 7300998"/>
              <a:gd name="connsiteY1" fmla="*/ 1445833 h 1468437"/>
              <a:gd name="connsiteX2" fmla="*/ 6841067 w 7300998"/>
              <a:gd name="connsiteY2" fmla="*/ 150596 h 1468437"/>
              <a:gd name="connsiteX3" fmla="*/ 6847068 w 7300998"/>
              <a:gd name="connsiteY3" fmla="*/ 19774 h 1468437"/>
              <a:gd name="connsiteX4" fmla="*/ 7300998 w 7300998"/>
              <a:gd name="connsiteY4" fmla="*/ 572838 h 1468437"/>
              <a:gd name="connsiteX5" fmla="*/ 6595747 w 7300998"/>
              <a:gd name="connsiteY5" fmla="*/ 587974 h 1468437"/>
              <a:gd name="connsiteX6" fmla="*/ 6705843 w 7300998"/>
              <a:gd name="connsiteY6" fmla="*/ 448449 h 1468437"/>
              <a:gd name="connsiteX7" fmla="*/ 17461 w 7300998"/>
              <a:gd name="connsiteY7" fmla="*/ 1468437 h 1468437"/>
              <a:gd name="connsiteX0" fmla="*/ 17461 w 7300998"/>
              <a:gd name="connsiteY0" fmla="*/ 1468437 h 1468437"/>
              <a:gd name="connsiteX1" fmla="*/ 0 w 7300998"/>
              <a:gd name="connsiteY1" fmla="*/ 1445833 h 1468437"/>
              <a:gd name="connsiteX2" fmla="*/ 6841067 w 7300998"/>
              <a:gd name="connsiteY2" fmla="*/ 150596 h 1468437"/>
              <a:gd name="connsiteX3" fmla="*/ 6847068 w 7300998"/>
              <a:gd name="connsiteY3" fmla="*/ 19774 h 1468437"/>
              <a:gd name="connsiteX4" fmla="*/ 7300998 w 7300998"/>
              <a:gd name="connsiteY4" fmla="*/ 572838 h 1468437"/>
              <a:gd name="connsiteX5" fmla="*/ 6595747 w 7300998"/>
              <a:gd name="connsiteY5" fmla="*/ 587974 h 1468437"/>
              <a:gd name="connsiteX6" fmla="*/ 6705843 w 7300998"/>
              <a:gd name="connsiteY6" fmla="*/ 448449 h 1468437"/>
              <a:gd name="connsiteX7" fmla="*/ 17461 w 7300998"/>
              <a:gd name="connsiteY7" fmla="*/ 1468437 h 1468437"/>
              <a:gd name="connsiteX0" fmla="*/ 17461 w 7300998"/>
              <a:gd name="connsiteY0" fmla="*/ 1468437 h 1468437"/>
              <a:gd name="connsiteX1" fmla="*/ 0 w 7300998"/>
              <a:gd name="connsiteY1" fmla="*/ 1445833 h 1468437"/>
              <a:gd name="connsiteX2" fmla="*/ 6841067 w 7300998"/>
              <a:gd name="connsiteY2" fmla="*/ 150596 h 1468437"/>
              <a:gd name="connsiteX3" fmla="*/ 6847068 w 7300998"/>
              <a:gd name="connsiteY3" fmla="*/ 19774 h 1468437"/>
              <a:gd name="connsiteX4" fmla="*/ 7300998 w 7300998"/>
              <a:gd name="connsiteY4" fmla="*/ 572838 h 1468437"/>
              <a:gd name="connsiteX5" fmla="*/ 6595747 w 7300998"/>
              <a:gd name="connsiteY5" fmla="*/ 587974 h 1468437"/>
              <a:gd name="connsiteX6" fmla="*/ 6680193 w 7300998"/>
              <a:gd name="connsiteY6" fmla="*/ 473820 h 1468437"/>
              <a:gd name="connsiteX7" fmla="*/ 17461 w 7300998"/>
              <a:gd name="connsiteY7" fmla="*/ 1468437 h 1468437"/>
              <a:gd name="connsiteX0" fmla="*/ 17461 w 7300998"/>
              <a:gd name="connsiteY0" fmla="*/ 1448663 h 1448663"/>
              <a:gd name="connsiteX1" fmla="*/ 0 w 7300998"/>
              <a:gd name="connsiteY1" fmla="*/ 1426059 h 1448663"/>
              <a:gd name="connsiteX2" fmla="*/ 6817789 w 7300998"/>
              <a:gd name="connsiteY2" fmla="*/ 155155 h 1448663"/>
              <a:gd name="connsiteX3" fmla="*/ 6847068 w 7300998"/>
              <a:gd name="connsiteY3" fmla="*/ 0 h 1448663"/>
              <a:gd name="connsiteX4" fmla="*/ 7300998 w 7300998"/>
              <a:gd name="connsiteY4" fmla="*/ 553064 h 1448663"/>
              <a:gd name="connsiteX5" fmla="*/ 6595747 w 7300998"/>
              <a:gd name="connsiteY5" fmla="*/ 568200 h 1448663"/>
              <a:gd name="connsiteX6" fmla="*/ 6680193 w 7300998"/>
              <a:gd name="connsiteY6" fmla="*/ 454046 h 1448663"/>
              <a:gd name="connsiteX7" fmla="*/ 17461 w 7300998"/>
              <a:gd name="connsiteY7" fmla="*/ 1448663 h 144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0998" h="1448663">
                <a:moveTo>
                  <a:pt x="17461" y="1448663"/>
                </a:moveTo>
                <a:lnTo>
                  <a:pt x="0" y="1426059"/>
                </a:lnTo>
                <a:cubicBezTo>
                  <a:pt x="3443205" y="90899"/>
                  <a:pt x="5369707" y="-236422"/>
                  <a:pt x="6817789" y="155155"/>
                </a:cubicBezTo>
                <a:lnTo>
                  <a:pt x="6847068" y="0"/>
                </a:lnTo>
                <a:lnTo>
                  <a:pt x="7300998" y="553064"/>
                </a:lnTo>
                <a:lnTo>
                  <a:pt x="6595747" y="568200"/>
                </a:lnTo>
                <a:cubicBezTo>
                  <a:pt x="6678241" y="438921"/>
                  <a:pt x="6567949" y="593959"/>
                  <a:pt x="6680193" y="454046"/>
                </a:cubicBezTo>
                <a:cubicBezTo>
                  <a:pt x="6622456" y="436944"/>
                  <a:pt x="4950556" y="-373137"/>
                  <a:pt x="17461" y="1448663"/>
                </a:cubicBezTo>
                <a:close/>
              </a:path>
            </a:pathLst>
          </a:custGeom>
          <a:gradFill>
            <a:gsLst>
              <a:gs pos="33000">
                <a:schemeClr val="bg1">
                  <a:lumMod val="65000"/>
                </a:schemeClr>
              </a:gs>
              <a:gs pos="78000">
                <a:schemeClr val="accent5"/>
              </a:gs>
              <a:gs pos="99000">
                <a:srgbClr val="FFFF00"/>
              </a:gs>
              <a:gs pos="88000">
                <a:srgbClr val="FF0000"/>
              </a:gs>
            </a:gsLst>
            <a:lin ang="0" scaled="1"/>
          </a:gra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7" name="Rectangular Callout 36"/>
          <p:cNvSpPr/>
          <p:nvPr/>
        </p:nvSpPr>
        <p:spPr>
          <a:xfrm>
            <a:off x="381000" y="4495800"/>
            <a:ext cx="5867400" cy="1885950"/>
          </a:xfrm>
          <a:prstGeom prst="wedgeRectCallout">
            <a:avLst>
              <a:gd name="adj1" fmla="val -15515"/>
              <a:gd name="adj2" fmla="val -95991"/>
            </a:avLst>
          </a:prstGeom>
          <a:solidFill>
            <a:srgbClr val="FF3300">
              <a:alpha val="18824"/>
            </a:srgb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b="1" dirty="0">
                <a:solidFill>
                  <a:schemeClr val="tx1"/>
                </a:solidFill>
              </a:rPr>
              <a:t>Удаленная визуальная верификация</a:t>
            </a:r>
            <a:endParaRPr lang="en-US" b="1" dirty="0">
              <a:solidFill>
                <a:schemeClr val="tx1"/>
              </a:solidFill>
            </a:endParaRPr>
          </a:p>
          <a:p>
            <a:pPr marL="171450" indent="-171450" fontAlgn="auto">
              <a:spcBef>
                <a:spcPts val="0"/>
              </a:spcBef>
              <a:spcAft>
                <a:spcPts val="0"/>
              </a:spcAft>
              <a:buFont typeface="Arial" pitchFamily="34" charset="0"/>
              <a:buChar char="•"/>
              <a:defRPr/>
            </a:pPr>
            <a:r>
              <a:rPr lang="ru-RU" sz="1400" b="1" dirty="0" err="1">
                <a:solidFill>
                  <a:schemeClr val="tx1"/>
                </a:solidFill>
              </a:rPr>
              <a:t>Проактивная</a:t>
            </a:r>
            <a:r>
              <a:rPr lang="ru-RU" sz="1400" b="1" dirty="0">
                <a:solidFill>
                  <a:schemeClr val="tx1"/>
                </a:solidFill>
              </a:rPr>
              <a:t> визуальная верификация тревог</a:t>
            </a:r>
            <a:endParaRPr lang="en-US" sz="1400" b="1" dirty="0">
              <a:solidFill>
                <a:schemeClr val="tx1"/>
              </a:solidFill>
            </a:endParaRPr>
          </a:p>
          <a:p>
            <a:pPr marL="171450" indent="-171450" fontAlgn="auto">
              <a:spcBef>
                <a:spcPts val="0"/>
              </a:spcBef>
              <a:spcAft>
                <a:spcPts val="0"/>
              </a:spcAft>
              <a:defRPr/>
            </a:pPr>
            <a:endParaRPr lang="en-US" sz="1400" b="1" dirty="0">
              <a:solidFill>
                <a:schemeClr val="tx1"/>
              </a:solidFill>
            </a:endParaRPr>
          </a:p>
          <a:p>
            <a:pPr marL="171450" indent="-171450" fontAlgn="auto">
              <a:spcBef>
                <a:spcPts val="0"/>
              </a:spcBef>
              <a:spcAft>
                <a:spcPts val="0"/>
              </a:spcAft>
              <a:buFont typeface="Arial" pitchFamily="34" charset="0"/>
              <a:buChar char="•"/>
              <a:defRPr/>
            </a:pPr>
            <a:r>
              <a:rPr lang="ru-RU" altLang="ja-JP" sz="1400" b="1" dirty="0">
                <a:solidFill>
                  <a:schemeClr val="tx1"/>
                </a:solidFill>
              </a:rPr>
              <a:t>Ранняя детекция с визуальной верификацией для предотвращения ущерба</a:t>
            </a:r>
            <a:endParaRPr lang="en-US" altLang="ja-JP" sz="1400" b="1" dirty="0">
              <a:solidFill>
                <a:schemeClr val="tx1"/>
              </a:solidFill>
            </a:endParaRPr>
          </a:p>
          <a:p>
            <a:pPr marL="171450" indent="-171450" fontAlgn="auto">
              <a:spcBef>
                <a:spcPts val="0"/>
              </a:spcBef>
              <a:spcAft>
                <a:spcPts val="0"/>
              </a:spcAft>
              <a:buFont typeface="Arial" pitchFamily="34" charset="0"/>
              <a:buChar char="•"/>
              <a:defRPr/>
            </a:pPr>
            <a:endParaRPr lang="en-US" sz="1400" b="1" dirty="0">
              <a:solidFill>
                <a:schemeClr val="tx1"/>
              </a:solidFill>
            </a:endParaRPr>
          </a:p>
          <a:p>
            <a:pPr marL="171450" lvl="1" indent="-171450" fontAlgn="auto">
              <a:spcBef>
                <a:spcPts val="0"/>
              </a:spcBef>
              <a:spcAft>
                <a:spcPts val="0"/>
              </a:spcAft>
              <a:buFont typeface="Arial" pitchFamily="34" charset="0"/>
              <a:buChar char="•"/>
              <a:defRPr/>
            </a:pPr>
            <a:r>
              <a:rPr lang="ru-RU" sz="1400" b="1" dirty="0">
                <a:solidFill>
                  <a:schemeClr val="tx1"/>
                </a:solidFill>
              </a:rPr>
              <a:t>Удаленная визуальная верификация</a:t>
            </a:r>
            <a:r>
              <a:rPr lang="en-US" sz="1400" b="1" dirty="0">
                <a:solidFill>
                  <a:schemeClr val="tx1"/>
                </a:solidFill>
              </a:rPr>
              <a:t> </a:t>
            </a:r>
            <a:r>
              <a:rPr lang="ru-RU" sz="1400" b="1" dirty="0">
                <a:solidFill>
                  <a:schemeClr val="tx1"/>
                </a:solidFill>
              </a:rPr>
              <a:t>сокращает время реакции</a:t>
            </a:r>
            <a:r>
              <a:rPr lang="en-US" sz="1400" b="1" dirty="0">
                <a:solidFill>
                  <a:schemeClr val="tx1"/>
                </a:solidFill>
              </a:rPr>
              <a:t> </a:t>
            </a:r>
            <a:r>
              <a:rPr lang="ru-RU" sz="1400" b="1" dirty="0">
                <a:solidFill>
                  <a:schemeClr val="tx1"/>
                </a:solidFill>
              </a:rPr>
              <a:t>и делает ее более результативной</a:t>
            </a:r>
            <a:endParaRPr lang="en-US" sz="1400" b="1" dirty="0">
              <a:solidFill>
                <a:schemeClr val="tx1"/>
              </a:solidFill>
            </a:endParaRPr>
          </a:p>
        </p:txBody>
      </p:sp>
      <p:pic>
        <p:nvPicPr>
          <p:cNvPr id="38" name="Picture 37"/>
          <p:cNvPicPr>
            <a:picLocks noChangeAspect="1" noChangeArrowheads="1"/>
          </p:cNvPicPr>
          <p:nvPr/>
        </p:nvPicPr>
        <p:blipFill>
          <a:blip r:embed="rId11" cstate="print"/>
          <a:srcRect/>
          <a:stretch>
            <a:fillRect/>
          </a:stretch>
        </p:blipFill>
        <p:spPr bwMode="auto">
          <a:xfrm>
            <a:off x="6324600" y="4267200"/>
            <a:ext cx="1692275" cy="1270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9" name="Picture 2"/>
          <p:cNvPicPr>
            <a:picLocks noChangeAspect="1" noChangeArrowheads="1"/>
          </p:cNvPicPr>
          <p:nvPr/>
        </p:nvPicPr>
        <p:blipFill>
          <a:blip r:embed="rId12" cstate="print"/>
          <a:srcRect/>
          <a:stretch>
            <a:fillRect/>
          </a:stretch>
        </p:blipFill>
        <p:spPr bwMode="auto">
          <a:xfrm>
            <a:off x="7389813" y="4586288"/>
            <a:ext cx="1692275" cy="13303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6418" name="Picture 135" descr="VCPFIREDetection.png"/>
          <p:cNvPicPr>
            <a:picLocks noChangeAspect="1"/>
          </p:cNvPicPr>
          <p:nvPr/>
        </p:nvPicPr>
        <p:blipFill>
          <a:blip r:embed="rId13" cstate="print"/>
          <a:srcRect/>
          <a:stretch>
            <a:fillRect/>
          </a:stretch>
        </p:blipFill>
        <p:spPr bwMode="auto">
          <a:xfrm>
            <a:off x="6596063" y="5213350"/>
            <a:ext cx="1674812" cy="1339850"/>
          </a:xfrm>
          <a:prstGeom prst="rect">
            <a:avLst/>
          </a:prstGeom>
          <a:noFill/>
          <a:ln w="9525">
            <a:noFill/>
            <a:miter lim="800000"/>
            <a:headEnd/>
            <a:tailEnd/>
          </a:ln>
        </p:spPr>
      </p:pic>
      <p:sp>
        <p:nvSpPr>
          <p:cNvPr id="41" name="TextBox 45"/>
          <p:cNvSpPr txBox="1">
            <a:spLocks noChangeArrowheads="1"/>
          </p:cNvSpPr>
          <p:nvPr/>
        </p:nvSpPr>
        <p:spPr bwMode="auto">
          <a:xfrm>
            <a:off x="6870700" y="2616200"/>
            <a:ext cx="1382713" cy="276225"/>
          </a:xfrm>
          <a:prstGeom prst="rect">
            <a:avLst/>
          </a:prstGeom>
          <a:noFill/>
          <a:ln w="9525">
            <a:noFill/>
            <a:miter lim="800000"/>
            <a:headEnd/>
            <a:tailEnd/>
          </a:ln>
        </p:spPr>
        <p:txBody>
          <a:bodyPr wrap="none">
            <a:spAutoFit/>
          </a:bodyPr>
          <a:lstStyle/>
          <a:p>
            <a:pPr fontAlgn="auto">
              <a:spcBef>
                <a:spcPts val="0"/>
              </a:spcBef>
              <a:spcAft>
                <a:spcPts val="0"/>
              </a:spcAft>
              <a:defRPr/>
            </a:pPr>
            <a:r>
              <a:rPr lang="ru-RU" sz="1200" b="1" dirty="0">
                <a:solidFill>
                  <a:schemeClr val="bg1"/>
                </a:solidFill>
                <a:effectLst>
                  <a:outerShdw blurRad="139700" dist="63500" dir="3000000" algn="ctr" rotWithShape="0">
                    <a:schemeClr val="tx1"/>
                  </a:outerShdw>
                </a:effectLst>
                <a:latin typeface="Arial Black" pitchFamily="34" charset="0"/>
                <a:ea typeface="ＭＳ Ｐゴシック"/>
              </a:rPr>
              <a:t>Общий ущерб</a:t>
            </a:r>
            <a:endParaRPr lang="en-US" sz="1200" b="1" dirty="0">
              <a:solidFill>
                <a:schemeClr val="bg1"/>
              </a:solidFill>
              <a:effectLst>
                <a:outerShdw blurRad="139700" dist="63500" dir="3000000" algn="ctr" rotWithShape="0">
                  <a:schemeClr val="tx1"/>
                </a:outerShdw>
              </a:effectLst>
              <a:latin typeface="Arial Black" pitchFamily="34" charset="0"/>
              <a:ea typeface="ＭＳ Ｐゴシック"/>
            </a:endParaRPr>
          </a:p>
        </p:txBody>
      </p:sp>
      <p:sp>
        <p:nvSpPr>
          <p:cNvPr id="16420" name="Footer Placeholder 1"/>
          <p:cNvSpPr txBox="1">
            <a:spLocks/>
          </p:cNvSpPr>
          <p:nvPr/>
        </p:nvSpPr>
        <p:spPr bwMode="auto">
          <a:xfrm>
            <a:off x="152400" y="6599238"/>
            <a:ext cx="2971800" cy="411162"/>
          </a:xfrm>
          <a:prstGeom prst="rect">
            <a:avLst/>
          </a:prstGeom>
          <a:noFill/>
          <a:ln w="9525">
            <a:noFill/>
            <a:miter lim="800000"/>
            <a:headEnd/>
            <a:tailEnd/>
          </a:ln>
        </p:spPr>
        <p:txBody>
          <a:bodyPr lIns="45720" tIns="0" rIns="0" bIns="0" anchor="ctr"/>
          <a:lstStyle/>
          <a:p>
            <a:r>
              <a:rPr lang="en-US" sz="1000">
                <a:solidFill>
                  <a:srgbClr val="85888B"/>
                </a:solidFill>
              </a:rPr>
              <a:t>Xtralis Pty Ltd ─ CONFIDENTIAL INFORMATION</a:t>
            </a:r>
          </a:p>
        </p:txBody>
      </p:sp>
      <p:sp>
        <p:nvSpPr>
          <p:cNvPr id="16421" name="Slide Number Placeholder 2"/>
          <p:cNvSpPr txBox="1">
            <a:spLocks/>
          </p:cNvSpPr>
          <p:nvPr/>
        </p:nvSpPr>
        <p:spPr bwMode="auto">
          <a:xfrm>
            <a:off x="4267200" y="6599238"/>
            <a:ext cx="914400" cy="411162"/>
          </a:xfrm>
          <a:prstGeom prst="rect">
            <a:avLst/>
          </a:prstGeom>
          <a:noFill/>
          <a:ln w="9525">
            <a:noFill/>
            <a:miter lim="800000"/>
            <a:headEnd/>
            <a:tailEnd/>
          </a:ln>
        </p:spPr>
        <p:txBody>
          <a:bodyPr lIns="0" tIns="0" rIns="0" bIns="0" anchor="ctr"/>
          <a:lstStyle/>
          <a:p>
            <a:pPr algn="ctr">
              <a:lnSpc>
                <a:spcPts val="1000"/>
              </a:lnSpc>
            </a:pPr>
            <a:fld id="{1E65E6C0-BDCC-431A-BE16-4E1CEE644AE0}" type="slidenum">
              <a:rPr lang="en-US" sz="1000" b="1">
                <a:solidFill>
                  <a:srgbClr val="881719"/>
                </a:solidFill>
              </a:rPr>
              <a:pPr algn="ctr">
                <a:lnSpc>
                  <a:spcPts val="1000"/>
                </a:lnSpc>
              </a:pPr>
              <a:t>5</a:t>
            </a:fld>
            <a:endParaRPr lang="en-US" sz="1000" b="1">
              <a:solidFill>
                <a:srgbClr val="881719"/>
              </a:solidFill>
            </a:endParaRP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a:xfrm>
            <a:off x="228600" y="2368550"/>
            <a:ext cx="8686800" cy="5029200"/>
          </a:xfrm>
        </p:spPr>
        <p:txBody>
          <a:bodyPr/>
          <a:lstStyle/>
          <a:p>
            <a:r>
              <a:rPr lang="ru-RU" dirty="0" smtClean="0"/>
              <a:t>Конфигурирование через </a:t>
            </a:r>
            <a:r>
              <a:rPr lang="nl-BE" dirty="0" smtClean="0"/>
              <a:t>FT2 web</a:t>
            </a:r>
            <a:r>
              <a:rPr lang="ru-RU" dirty="0" smtClean="0"/>
              <a:t>-</a:t>
            </a:r>
            <a:r>
              <a:rPr lang="uk-UA" dirty="0" err="1" smtClean="0"/>
              <a:t>интерфейс</a:t>
            </a:r>
            <a:endParaRPr lang="nl-BE" dirty="0" smtClean="0"/>
          </a:p>
          <a:p>
            <a:r>
              <a:rPr lang="ru-RU" dirty="0" smtClean="0"/>
              <a:t>Простая интеграция с </a:t>
            </a:r>
            <a:r>
              <a:rPr lang="ru-RU" dirty="0" err="1" smtClean="0"/>
              <a:t>видеоаналитикой</a:t>
            </a:r>
            <a:r>
              <a:rPr lang="ru-RU" dirty="0" smtClean="0"/>
              <a:t> и другими событиями</a:t>
            </a:r>
            <a:endParaRPr lang="nl-BE" dirty="0" smtClean="0"/>
          </a:p>
          <a:p>
            <a:r>
              <a:rPr lang="ru-RU" dirty="0" smtClean="0"/>
              <a:t>Точная настройка с помощью приложения для</a:t>
            </a:r>
            <a:r>
              <a:rPr lang="nl-BE" dirty="0" smtClean="0"/>
              <a:t> Ipad/Iphone </a:t>
            </a:r>
            <a:endParaRPr lang="en-US" dirty="0" smtClean="0"/>
          </a:p>
        </p:txBody>
      </p:sp>
      <p:sp>
        <p:nvSpPr>
          <p:cNvPr id="63491" name="Title 2"/>
          <p:cNvSpPr>
            <a:spLocks noGrp="1"/>
          </p:cNvSpPr>
          <p:nvPr>
            <p:ph type="title"/>
          </p:nvPr>
        </p:nvSpPr>
        <p:spPr/>
        <p:txBody>
          <a:bodyPr/>
          <a:lstStyle/>
          <a:p>
            <a:r>
              <a:rPr lang="nl-BE" dirty="0" smtClean="0">
                <a:solidFill>
                  <a:srgbClr val="C00000"/>
                </a:solidFill>
              </a:rPr>
              <a:t>Intrusion Trace+ – </a:t>
            </a:r>
            <a:r>
              <a:rPr lang="ru-RU" dirty="0" smtClean="0">
                <a:solidFill>
                  <a:srgbClr val="C00000"/>
                </a:solidFill>
              </a:rPr>
              <a:t>уникальное решение</a:t>
            </a:r>
            <a:endParaRPr lang="en-US" dirty="0" smtClean="0">
              <a:solidFill>
                <a:srgbClr val="C00000"/>
              </a:solidFill>
            </a:endParaRPr>
          </a:p>
        </p:txBody>
      </p:sp>
      <p:grpSp>
        <p:nvGrpSpPr>
          <p:cNvPr id="63492" name="Group 22"/>
          <p:cNvGrpSpPr>
            <a:grpSpLocks/>
          </p:cNvGrpSpPr>
          <p:nvPr/>
        </p:nvGrpSpPr>
        <p:grpSpPr bwMode="auto">
          <a:xfrm>
            <a:off x="5029200" y="1139825"/>
            <a:ext cx="3852863" cy="1084263"/>
            <a:chOff x="642938" y="2575500"/>
            <a:chExt cx="7693025" cy="2357394"/>
          </a:xfrm>
        </p:grpSpPr>
        <p:cxnSp>
          <p:nvCxnSpPr>
            <p:cNvPr id="5" name="Straight Connector 4"/>
            <p:cNvCxnSpPr/>
            <p:nvPr/>
          </p:nvCxnSpPr>
          <p:spPr>
            <a:xfrm>
              <a:off x="3261165" y="3935402"/>
              <a:ext cx="5074798" cy="0"/>
            </a:xfrm>
            <a:prstGeom prst="line">
              <a:avLst/>
            </a:prstGeom>
            <a:ln w="381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6" name="Picture 5" descr="FastTrace2(Bleuled)Trans800_LH.png"/>
            <p:cNvPicPr>
              <a:picLocks noChangeAspect="1"/>
            </p:cNvPicPr>
            <p:nvPr/>
          </p:nvPicPr>
          <p:blipFill>
            <a:blip r:embed="rId2" cstate="print"/>
            <a:stretch>
              <a:fillRect/>
            </a:stretch>
          </p:blipFill>
          <p:spPr>
            <a:xfrm>
              <a:off x="642938" y="3276161"/>
              <a:ext cx="2567511" cy="859429"/>
            </a:xfrm>
            <a:prstGeom prst="rect">
              <a:avLst/>
            </a:prstGeom>
            <a:ln>
              <a:noFill/>
            </a:ln>
            <a:effectLst>
              <a:outerShdw blurRad="292100" dist="139700" dir="2700000" algn="tl" rotWithShape="0">
                <a:srgbClr val="333333">
                  <a:alpha val="65000"/>
                </a:srgbClr>
              </a:outerShdw>
            </a:effectLst>
          </p:spPr>
        </p:pic>
        <p:pic>
          <p:nvPicPr>
            <p:cNvPr id="63498" name="Picture 36" descr="DSC_1529det_only_sma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49675" y="2575500"/>
              <a:ext cx="1114425" cy="909637"/>
            </a:xfrm>
            <a:prstGeom prst="rect">
              <a:avLst/>
            </a:prstGeom>
            <a:noFill/>
            <a:ln w="9525">
              <a:noFill/>
              <a:miter lim="800000"/>
              <a:headEnd/>
              <a:tailEnd/>
            </a:ln>
          </p:spPr>
        </p:pic>
        <p:pic>
          <p:nvPicPr>
            <p:cNvPr id="63499" name="Picture 36" descr="DSC_1529det_only_sma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22775" y="2578675"/>
              <a:ext cx="1114425" cy="909637"/>
            </a:xfrm>
            <a:prstGeom prst="rect">
              <a:avLst/>
            </a:prstGeom>
            <a:noFill/>
            <a:ln w="9525">
              <a:noFill/>
              <a:miter lim="800000"/>
              <a:headEnd/>
              <a:tailEnd/>
            </a:ln>
          </p:spPr>
        </p:pic>
        <p:pic>
          <p:nvPicPr>
            <p:cNvPr id="63500" name="Picture 36" descr="DSC_1529det_only_sma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95875" y="2581850"/>
              <a:ext cx="1114425" cy="911225"/>
            </a:xfrm>
            <a:prstGeom prst="rect">
              <a:avLst/>
            </a:prstGeom>
            <a:noFill/>
            <a:ln w="9525">
              <a:noFill/>
              <a:miter lim="800000"/>
              <a:headEnd/>
              <a:tailEnd/>
            </a:ln>
          </p:spPr>
        </p:pic>
        <p:pic>
          <p:nvPicPr>
            <p:cNvPr id="63501" name="Picture 36" descr="DSC_1529det_only_sma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70563" y="2585025"/>
              <a:ext cx="1114425" cy="911225"/>
            </a:xfrm>
            <a:prstGeom prst="rect">
              <a:avLst/>
            </a:prstGeom>
            <a:noFill/>
            <a:ln w="9525">
              <a:noFill/>
              <a:miter lim="800000"/>
              <a:headEnd/>
              <a:tailEnd/>
            </a:ln>
          </p:spPr>
        </p:pic>
        <p:cxnSp>
          <p:nvCxnSpPr>
            <p:cNvPr id="11" name="Straight Connector 10"/>
            <p:cNvCxnSpPr/>
            <p:nvPr/>
          </p:nvCxnSpPr>
          <p:spPr>
            <a:xfrm>
              <a:off x="5286647" y="3545380"/>
              <a:ext cx="0" cy="403828"/>
            </a:xfrm>
            <a:prstGeom prst="line">
              <a:avLst/>
            </a:prstGeom>
            <a:ln w="381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971317" y="3545380"/>
              <a:ext cx="0" cy="403828"/>
            </a:xfrm>
            <a:prstGeom prst="line">
              <a:avLst/>
            </a:prstGeom>
            <a:ln w="381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655987" y="3545380"/>
              <a:ext cx="0" cy="403828"/>
            </a:xfrm>
            <a:prstGeom prst="line">
              <a:avLst/>
            </a:prstGeom>
            <a:ln w="381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692499" y="3545380"/>
              <a:ext cx="0" cy="403828"/>
            </a:xfrm>
            <a:prstGeom prst="line">
              <a:avLst/>
            </a:prstGeom>
            <a:ln w="381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3506" name="TextBox 14"/>
            <p:cNvSpPr txBox="1">
              <a:spLocks noChangeArrowheads="1"/>
            </p:cNvSpPr>
            <p:nvPr/>
          </p:nvSpPr>
          <p:spPr bwMode="auto">
            <a:xfrm>
              <a:off x="7514937" y="2840613"/>
              <a:ext cx="368863" cy="1805863"/>
            </a:xfrm>
            <a:prstGeom prst="rect">
              <a:avLst/>
            </a:prstGeom>
            <a:noFill/>
            <a:ln w="9525">
              <a:noFill/>
              <a:miter lim="800000"/>
              <a:headEnd/>
              <a:tailEnd/>
            </a:ln>
          </p:spPr>
          <p:txBody>
            <a:bodyPr wrap="none">
              <a:spAutoFit/>
            </a:bodyPr>
            <a:lstStyle/>
            <a:p>
              <a:pPr algn="ctr"/>
              <a:endParaRPr lang="nl-BE" b="1"/>
            </a:p>
            <a:p>
              <a:pPr algn="ctr"/>
              <a:endParaRPr lang="en-US" b="1"/>
            </a:p>
          </p:txBody>
        </p:sp>
        <p:cxnSp>
          <p:nvCxnSpPr>
            <p:cNvPr id="16" name="Straight Connector 15"/>
            <p:cNvCxnSpPr/>
            <p:nvPr/>
          </p:nvCxnSpPr>
          <p:spPr>
            <a:xfrm>
              <a:off x="4620996" y="3545380"/>
              <a:ext cx="0" cy="403828"/>
            </a:xfrm>
            <a:prstGeom prst="line">
              <a:avLst/>
            </a:prstGeom>
            <a:ln w="381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3508" name="TextBox 16"/>
            <p:cNvSpPr txBox="1">
              <a:spLocks noChangeArrowheads="1"/>
            </p:cNvSpPr>
            <p:nvPr/>
          </p:nvSpPr>
          <p:spPr bwMode="auto">
            <a:xfrm>
              <a:off x="3047999" y="3929637"/>
              <a:ext cx="2693988" cy="1003257"/>
            </a:xfrm>
            <a:prstGeom prst="rect">
              <a:avLst/>
            </a:prstGeom>
            <a:noFill/>
            <a:ln w="9525">
              <a:noFill/>
              <a:miter lim="800000"/>
              <a:headEnd/>
              <a:tailEnd/>
            </a:ln>
          </p:spPr>
          <p:txBody>
            <a:bodyPr>
              <a:spAutoFit/>
            </a:bodyPr>
            <a:lstStyle/>
            <a:p>
              <a:pPr algn="ctr"/>
              <a:endParaRPr lang="uk-UA" b="1"/>
            </a:p>
          </p:txBody>
        </p:sp>
      </p:grpSp>
      <p:grpSp>
        <p:nvGrpSpPr>
          <p:cNvPr id="63493" name="Group 15"/>
          <p:cNvGrpSpPr>
            <a:grpSpLocks/>
          </p:cNvGrpSpPr>
          <p:nvPr/>
        </p:nvGrpSpPr>
        <p:grpSpPr bwMode="auto">
          <a:xfrm>
            <a:off x="2052638" y="4573588"/>
            <a:ext cx="2443162" cy="1679575"/>
            <a:chOff x="388939" y="2110273"/>
            <a:chExt cx="4706937" cy="3764627"/>
          </a:xfrm>
        </p:grpSpPr>
        <p:pic>
          <p:nvPicPr>
            <p:cNvPr id="20" name="Picture 3"/>
            <p:cNvPicPr>
              <a:picLocks noChangeAspect="1" noChangeArrowheads="1"/>
            </p:cNvPicPr>
            <p:nvPr/>
          </p:nvPicPr>
          <p:blipFill>
            <a:blip r:embed="rId4" cstate="email"/>
            <a:srcRect/>
            <a:stretch>
              <a:fillRect/>
            </a:stretch>
          </p:blipFill>
          <p:spPr bwMode="auto">
            <a:xfrm>
              <a:off x="388939" y="2110273"/>
              <a:ext cx="4706937" cy="353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1" name="Picture 4"/>
            <p:cNvPicPr>
              <a:picLocks noChangeAspect="1" noChangeArrowheads="1"/>
            </p:cNvPicPr>
            <p:nvPr/>
          </p:nvPicPr>
          <p:blipFill>
            <a:blip r:embed="rId5" cstate="email"/>
            <a:srcRect/>
            <a:stretch>
              <a:fillRect/>
            </a:stretch>
          </p:blipFill>
          <p:spPr bwMode="auto">
            <a:xfrm>
              <a:off x="3506234" y="2934592"/>
              <a:ext cx="1502410" cy="29403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p:txBody>
          <a:bodyPr/>
          <a:lstStyle/>
          <a:p>
            <a:r>
              <a:rPr lang="ru-RU" dirty="0" smtClean="0"/>
              <a:t>Уже доступен</a:t>
            </a:r>
            <a:r>
              <a:rPr lang="nl-BE" dirty="0" smtClean="0"/>
              <a:t>!</a:t>
            </a:r>
            <a:endParaRPr lang="en-US" dirty="0" smtClean="0"/>
          </a:p>
        </p:txBody>
      </p:sp>
      <p:sp>
        <p:nvSpPr>
          <p:cNvPr id="64515" name="Title 2"/>
          <p:cNvSpPr>
            <a:spLocks noGrp="1"/>
          </p:cNvSpPr>
          <p:nvPr>
            <p:ph type="title"/>
          </p:nvPr>
        </p:nvSpPr>
        <p:spPr/>
        <p:txBody>
          <a:bodyPr/>
          <a:lstStyle/>
          <a:p>
            <a:r>
              <a:rPr lang="ru-RU" dirty="0" smtClean="0">
                <a:solidFill>
                  <a:srgbClr val="C00000"/>
                </a:solidFill>
              </a:rPr>
              <a:t>Кронштейн с кабельным каналом</a:t>
            </a:r>
            <a:endParaRPr lang="en-US" dirty="0" smtClean="0">
              <a:solidFill>
                <a:srgbClr val="C00000"/>
              </a:solidFill>
            </a:endParaRPr>
          </a:p>
        </p:txBody>
      </p:sp>
      <p:pic>
        <p:nvPicPr>
          <p:cNvPr id="64516" name="Picture 11"/>
          <p:cNvPicPr>
            <a:picLocks noChangeAspect="1" noChangeArrowheads="1"/>
          </p:cNvPicPr>
          <p:nvPr/>
        </p:nvPicPr>
        <p:blipFill>
          <a:blip r:embed="rId2" cstate="print"/>
          <a:srcRect/>
          <a:stretch>
            <a:fillRect/>
          </a:stretch>
        </p:blipFill>
        <p:spPr bwMode="auto">
          <a:xfrm>
            <a:off x="3125788" y="2305050"/>
            <a:ext cx="1789112" cy="1587500"/>
          </a:xfrm>
          <a:prstGeom prst="rect">
            <a:avLst/>
          </a:prstGeom>
          <a:noFill/>
          <a:ln w="12700" cap="sq">
            <a:solidFill>
              <a:srgbClr val="000000"/>
            </a:solidFill>
            <a:miter lim="800000"/>
            <a:headEnd/>
            <a:tailEnd/>
          </a:ln>
        </p:spPr>
      </p:pic>
      <p:pic>
        <p:nvPicPr>
          <p:cNvPr id="64517" name="Picture 12"/>
          <p:cNvPicPr>
            <a:picLocks noChangeAspect="1" noChangeArrowheads="1"/>
          </p:cNvPicPr>
          <p:nvPr/>
        </p:nvPicPr>
        <p:blipFill>
          <a:blip r:embed="rId3" cstate="print"/>
          <a:srcRect/>
          <a:stretch>
            <a:fillRect/>
          </a:stretch>
        </p:blipFill>
        <p:spPr bwMode="auto">
          <a:xfrm>
            <a:off x="4686300" y="2505075"/>
            <a:ext cx="2289175" cy="2028825"/>
          </a:xfrm>
          <a:prstGeom prst="rect">
            <a:avLst/>
          </a:prstGeom>
          <a:noFill/>
          <a:ln w="12700" cap="sq">
            <a:solidFill>
              <a:srgbClr val="000000"/>
            </a:solidFill>
            <a:miter lim="800000"/>
            <a:headEnd/>
            <a:tailEnd/>
          </a:ln>
        </p:spPr>
      </p:pic>
      <p:pic>
        <p:nvPicPr>
          <p:cNvPr id="64518" name="Picture 6"/>
          <p:cNvPicPr>
            <a:picLocks noChangeAspect="1" noChangeArrowheads="1"/>
          </p:cNvPicPr>
          <p:nvPr/>
        </p:nvPicPr>
        <p:blipFill>
          <a:blip r:embed="rId4" cstate="print"/>
          <a:srcRect/>
          <a:stretch>
            <a:fillRect/>
          </a:stretch>
        </p:blipFill>
        <p:spPr bwMode="auto">
          <a:xfrm>
            <a:off x="6091238" y="1292225"/>
            <a:ext cx="2290762" cy="2001838"/>
          </a:xfrm>
          <a:prstGeom prst="rect">
            <a:avLst/>
          </a:prstGeom>
          <a:noFill/>
          <a:ln w="12700" cap="sq">
            <a:solidFill>
              <a:srgbClr val="000000"/>
            </a:solidFill>
            <a:miter lim="800000"/>
            <a:headEnd/>
            <a:tailEnd/>
          </a:ln>
        </p:spPr>
      </p:pic>
      <p:pic>
        <p:nvPicPr>
          <p:cNvPr id="64519" name="Picture 2"/>
          <p:cNvPicPr>
            <a:picLocks noChangeAspect="1" noChangeArrowheads="1"/>
          </p:cNvPicPr>
          <p:nvPr/>
        </p:nvPicPr>
        <p:blipFill>
          <a:blip r:embed="rId5" cstate="print"/>
          <a:srcRect/>
          <a:stretch>
            <a:fillRect/>
          </a:stretch>
        </p:blipFill>
        <p:spPr bwMode="auto">
          <a:xfrm>
            <a:off x="755650" y="2092325"/>
            <a:ext cx="2659063" cy="2136775"/>
          </a:xfrm>
          <a:prstGeom prst="rect">
            <a:avLst/>
          </a:prstGeom>
          <a:noFill/>
          <a:ln w="9525">
            <a:noFill/>
            <a:miter lim="800000"/>
            <a:headEnd/>
            <a:tailEnd/>
          </a:ln>
        </p:spPr>
      </p:pic>
      <p:pic>
        <p:nvPicPr>
          <p:cNvPr id="64520" name="Picture 3"/>
          <p:cNvPicPr>
            <a:picLocks noChangeAspect="1" noChangeArrowheads="1"/>
          </p:cNvPicPr>
          <p:nvPr/>
        </p:nvPicPr>
        <p:blipFill>
          <a:blip r:embed="rId6" cstate="print"/>
          <a:srcRect/>
          <a:stretch>
            <a:fillRect/>
          </a:stretch>
        </p:blipFill>
        <p:spPr bwMode="auto">
          <a:xfrm>
            <a:off x="2573338" y="4879975"/>
            <a:ext cx="1770062" cy="1296988"/>
          </a:xfrm>
          <a:prstGeom prst="rect">
            <a:avLst/>
          </a:prstGeom>
          <a:noFill/>
          <a:ln w="9525">
            <a:noFill/>
            <a:miter lim="800000"/>
            <a:headEnd/>
            <a:tailEnd/>
          </a:ln>
        </p:spPr>
      </p:pic>
      <p:sp>
        <p:nvSpPr>
          <p:cNvPr id="64521" name="TextBox 8"/>
          <p:cNvSpPr txBox="1">
            <a:spLocks noChangeArrowheads="1"/>
          </p:cNvSpPr>
          <p:nvPr/>
        </p:nvSpPr>
        <p:spPr bwMode="auto">
          <a:xfrm>
            <a:off x="4572000" y="5413375"/>
            <a:ext cx="3468963" cy="461665"/>
          </a:xfrm>
          <a:prstGeom prst="rect">
            <a:avLst/>
          </a:prstGeom>
          <a:noFill/>
          <a:ln w="9525">
            <a:noFill/>
            <a:miter lim="800000"/>
            <a:headEnd/>
            <a:tailEnd/>
          </a:ln>
        </p:spPr>
        <p:txBody>
          <a:bodyPr wrap="none">
            <a:spAutoFit/>
          </a:bodyPr>
          <a:lstStyle/>
          <a:p>
            <a:r>
              <a:rPr lang="ru-RU" dirty="0" smtClean="0"/>
              <a:t>Опциональный </a:t>
            </a:r>
            <a:r>
              <a:rPr lang="ru-RU" dirty="0" err="1" smtClean="0"/>
              <a:t>тампер</a:t>
            </a:r>
            <a:endParaRPr lang="en-US" dirty="0"/>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p:txBody>
          <a:bodyPr/>
          <a:lstStyle/>
          <a:p>
            <a:r>
              <a:rPr lang="nl-BE" dirty="0" smtClean="0"/>
              <a:t>PRO45Z: </a:t>
            </a:r>
            <a:r>
              <a:rPr lang="ru-RU" dirty="0" smtClean="0"/>
              <a:t>Уже доступен</a:t>
            </a:r>
            <a:r>
              <a:rPr lang="nl-BE" dirty="0" smtClean="0"/>
              <a:t>!</a:t>
            </a:r>
          </a:p>
          <a:p>
            <a:endParaRPr lang="nl-BE" dirty="0" smtClean="0"/>
          </a:p>
          <a:p>
            <a:endParaRPr lang="nl-BE" dirty="0" smtClean="0"/>
          </a:p>
          <a:p>
            <a:endParaRPr lang="nl-BE" dirty="0" smtClean="0"/>
          </a:p>
          <a:p>
            <a:endParaRPr lang="nl-BE" dirty="0" smtClean="0"/>
          </a:p>
          <a:p>
            <a:endParaRPr lang="nl-BE" dirty="0" smtClean="0"/>
          </a:p>
          <a:p>
            <a:r>
              <a:rPr lang="ru-RU" dirty="0" smtClean="0"/>
              <a:t>Специальный дизайн для беспроблемной защиты периметра</a:t>
            </a:r>
            <a:endParaRPr lang="nl-BE" dirty="0" smtClean="0"/>
          </a:p>
          <a:p>
            <a:endParaRPr lang="nl-BE" dirty="0" smtClean="0"/>
          </a:p>
          <a:p>
            <a:pPr lvl="1"/>
            <a:endParaRPr lang="en-US" dirty="0" smtClean="0"/>
          </a:p>
        </p:txBody>
      </p:sp>
      <p:sp>
        <p:nvSpPr>
          <p:cNvPr id="65539" name="Title 2"/>
          <p:cNvSpPr>
            <a:spLocks noGrp="1"/>
          </p:cNvSpPr>
          <p:nvPr>
            <p:ph type="title"/>
          </p:nvPr>
        </p:nvSpPr>
        <p:spPr/>
        <p:txBody>
          <a:bodyPr/>
          <a:lstStyle/>
          <a:p>
            <a:r>
              <a:rPr lang="ru-RU" dirty="0" smtClean="0">
                <a:solidFill>
                  <a:srgbClr val="C00000"/>
                </a:solidFill>
              </a:rPr>
              <a:t>Детекция нижней зоны</a:t>
            </a:r>
            <a:endParaRPr lang="en-US" dirty="0" smtClean="0">
              <a:solidFill>
                <a:srgbClr val="C00000"/>
              </a:solidFill>
            </a:endParaRPr>
          </a:p>
        </p:txBody>
      </p:sp>
      <p:pic>
        <p:nvPicPr>
          <p:cNvPr id="65540" name="Picture 3"/>
          <p:cNvPicPr>
            <a:picLocks noChangeAspect="1" noChangeArrowheads="1"/>
          </p:cNvPicPr>
          <p:nvPr/>
        </p:nvPicPr>
        <p:blipFill>
          <a:blip r:embed="rId2" cstate="print"/>
          <a:srcRect/>
          <a:stretch>
            <a:fillRect/>
          </a:stretch>
        </p:blipFill>
        <p:spPr bwMode="auto">
          <a:xfrm>
            <a:off x="1747838" y="1943100"/>
            <a:ext cx="4694237" cy="13335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idx="1"/>
          </p:nvPr>
        </p:nvSpPr>
        <p:spPr/>
        <p:txBody>
          <a:bodyPr/>
          <a:lstStyle/>
          <a:p>
            <a:r>
              <a:rPr lang="ru-RU" dirty="0" smtClean="0"/>
              <a:t>Предоставление решений по уличной детекции высочайшего класса</a:t>
            </a:r>
            <a:endParaRPr lang="nl-BE" dirty="0" smtClean="0"/>
          </a:p>
          <a:p>
            <a:pPr lvl="1"/>
            <a:r>
              <a:rPr lang="ru-RU" b="1" dirty="0" smtClean="0"/>
              <a:t>высокая вероятность детекции</a:t>
            </a:r>
            <a:r>
              <a:rPr lang="nl-BE" b="1" dirty="0" smtClean="0"/>
              <a:t> </a:t>
            </a:r>
          </a:p>
          <a:p>
            <a:pPr lvl="1"/>
            <a:r>
              <a:rPr lang="ru-RU" b="1" dirty="0" smtClean="0"/>
              <a:t>низкий уровень ложных тревог</a:t>
            </a:r>
            <a:endParaRPr lang="nl-BE" b="1" dirty="0" smtClean="0"/>
          </a:p>
          <a:p>
            <a:pPr>
              <a:buFontTx/>
              <a:buNone/>
            </a:pPr>
            <a:endParaRPr lang="nl-BE" dirty="0" smtClean="0"/>
          </a:p>
          <a:p>
            <a:r>
              <a:rPr lang="ru-RU" dirty="0" smtClean="0"/>
              <a:t>через производство</a:t>
            </a:r>
            <a:r>
              <a:rPr lang="nl-BE" dirty="0" smtClean="0"/>
              <a:t> </a:t>
            </a:r>
            <a:r>
              <a:rPr lang="ru-RU" b="1" dirty="0" smtClean="0"/>
              <a:t>высококачественных детекторов со швейцарской точностью</a:t>
            </a:r>
            <a:r>
              <a:rPr lang="nl-BE" b="1" dirty="0" smtClean="0"/>
              <a:t> </a:t>
            </a:r>
            <a:r>
              <a:rPr lang="ru-RU" b="1" dirty="0" smtClean="0"/>
              <a:t>и самых эффективных инструментов для настройки</a:t>
            </a:r>
            <a:r>
              <a:rPr lang="nl-BE" dirty="0" smtClean="0"/>
              <a:t> </a:t>
            </a:r>
            <a:r>
              <a:rPr lang="ru-RU" dirty="0" smtClean="0"/>
              <a:t>на рынке,</a:t>
            </a:r>
            <a:endParaRPr lang="nl-BE" dirty="0" smtClean="0"/>
          </a:p>
          <a:p>
            <a:endParaRPr lang="nl-BE" dirty="0" smtClean="0"/>
          </a:p>
          <a:p>
            <a:r>
              <a:rPr lang="ru-RU" dirty="0" smtClean="0"/>
              <a:t>повышая</a:t>
            </a:r>
            <a:r>
              <a:rPr lang="nl-BE" dirty="0" smtClean="0"/>
              <a:t> </a:t>
            </a:r>
            <a:r>
              <a:rPr lang="ru-RU" b="1" dirty="0" smtClean="0"/>
              <a:t>безопасность объектов</a:t>
            </a:r>
            <a:r>
              <a:rPr lang="nl-BE" b="1" dirty="0" smtClean="0"/>
              <a:t> </a:t>
            </a:r>
            <a:r>
              <a:rPr lang="ru-RU" b="1" dirty="0" smtClean="0"/>
              <a:t>и экономя средства заказчика</a:t>
            </a:r>
            <a:r>
              <a:rPr lang="nl-BE" b="1" dirty="0" smtClean="0"/>
              <a:t> </a:t>
            </a:r>
          </a:p>
        </p:txBody>
      </p:sp>
      <p:sp>
        <p:nvSpPr>
          <p:cNvPr id="66563" name="Title 2"/>
          <p:cNvSpPr>
            <a:spLocks noGrp="1"/>
          </p:cNvSpPr>
          <p:nvPr>
            <p:ph type="title"/>
          </p:nvPr>
        </p:nvSpPr>
        <p:spPr/>
        <p:txBody>
          <a:bodyPr/>
          <a:lstStyle/>
          <a:p>
            <a:r>
              <a:rPr lang="ru-RU" dirty="0" smtClean="0">
                <a:solidFill>
                  <a:srgbClr val="C00000"/>
                </a:solidFill>
              </a:rPr>
              <a:t>Почему ПИК датчики</a:t>
            </a:r>
            <a:r>
              <a:rPr lang="nl-BE" dirty="0" smtClean="0">
                <a:solidFill>
                  <a:srgbClr val="C00000"/>
                </a:solidFill>
              </a:rPr>
              <a:t> Xtralis </a:t>
            </a:r>
            <a:r>
              <a:rPr lang="en-US" dirty="0" smtClean="0">
                <a:solidFill>
                  <a:srgbClr val="C00000"/>
                </a:solidFill>
              </a:rPr>
              <a:t>STA</a:t>
            </a:r>
            <a:r>
              <a:rPr lang="nl-BE" dirty="0" smtClean="0">
                <a:solidFill>
                  <a:srgbClr val="C00000"/>
                </a:solidFill>
              </a:rPr>
              <a:t>?</a:t>
            </a:r>
            <a:endParaRPr lang="en-US" dirty="0" smtClean="0">
              <a:solidFill>
                <a:srgbClr val="C00000"/>
              </a:solidFill>
            </a:endParaRPr>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title"/>
          </p:nvPr>
        </p:nvSpPr>
        <p:spPr/>
        <p:txBody>
          <a:bodyPr/>
          <a:lstStyle/>
          <a:p>
            <a:r>
              <a:rPr lang="ru-RU" dirty="0" smtClean="0">
                <a:solidFill>
                  <a:srgbClr val="C00000"/>
                </a:solidFill>
              </a:rPr>
              <a:t>ПИК </a:t>
            </a:r>
            <a:r>
              <a:rPr lang="nl-BE" dirty="0" smtClean="0">
                <a:solidFill>
                  <a:srgbClr val="C00000"/>
                </a:solidFill>
              </a:rPr>
              <a:t>Xtralis</a:t>
            </a:r>
            <a:r>
              <a:rPr lang="ru-RU" dirty="0" smtClean="0">
                <a:solidFill>
                  <a:srgbClr val="C00000"/>
                </a:solidFill>
              </a:rPr>
              <a:t> </a:t>
            </a:r>
            <a:r>
              <a:rPr lang="en-US" dirty="0" smtClean="0">
                <a:solidFill>
                  <a:srgbClr val="C00000"/>
                </a:solidFill>
              </a:rPr>
              <a:t>STA</a:t>
            </a:r>
            <a:r>
              <a:rPr lang="nl-BE" dirty="0" smtClean="0">
                <a:solidFill>
                  <a:srgbClr val="C00000"/>
                </a:solidFill>
              </a:rPr>
              <a:t> – </a:t>
            </a:r>
            <a:r>
              <a:rPr lang="ru-RU" dirty="0" smtClean="0">
                <a:solidFill>
                  <a:srgbClr val="C00000"/>
                </a:solidFill>
              </a:rPr>
              <a:t>решение, пользующееся доверием многие годы</a:t>
            </a:r>
            <a:r>
              <a:rPr lang="nl-BE" dirty="0" smtClean="0">
                <a:solidFill>
                  <a:srgbClr val="C00000"/>
                </a:solidFill>
              </a:rPr>
              <a:t>...</a:t>
            </a:r>
            <a:endParaRPr lang="en-US" dirty="0" smtClean="0">
              <a:solidFill>
                <a:srgbClr val="C00000"/>
              </a:solidFill>
            </a:endParaRPr>
          </a:p>
        </p:txBody>
      </p:sp>
      <p:sp>
        <p:nvSpPr>
          <p:cNvPr id="67587" name="Textfeld 1"/>
          <p:cNvSpPr txBox="1">
            <a:spLocks noChangeArrowheads="1"/>
          </p:cNvSpPr>
          <p:nvPr/>
        </p:nvSpPr>
        <p:spPr bwMode="auto">
          <a:xfrm>
            <a:off x="0" y="1139100"/>
            <a:ext cx="8847138" cy="6370975"/>
          </a:xfrm>
          <a:prstGeom prst="rect">
            <a:avLst/>
          </a:prstGeom>
          <a:noFill/>
          <a:ln w="9525">
            <a:noFill/>
            <a:miter lim="800000"/>
            <a:headEnd/>
            <a:tailEnd/>
          </a:ln>
        </p:spPr>
        <p:txBody>
          <a:bodyPr>
            <a:spAutoFit/>
          </a:bodyPr>
          <a:lstStyle/>
          <a:p>
            <a:pPr>
              <a:buFont typeface="Arial" pitchFamily="34" charset="0"/>
              <a:buChar char="•"/>
            </a:pPr>
            <a:r>
              <a:rPr lang="en-GB" dirty="0"/>
              <a:t> </a:t>
            </a:r>
            <a:r>
              <a:rPr lang="ru-RU" dirty="0" smtClean="0"/>
              <a:t>Продано более</a:t>
            </a:r>
            <a:r>
              <a:rPr lang="en-GB" dirty="0" smtClean="0"/>
              <a:t> </a:t>
            </a:r>
            <a:r>
              <a:rPr lang="en-GB" b="1" u="sng" dirty="0"/>
              <a:t>150.000</a:t>
            </a:r>
            <a:r>
              <a:rPr lang="en-GB" dirty="0"/>
              <a:t> </a:t>
            </a:r>
            <a:r>
              <a:rPr lang="ru-RU" dirty="0" smtClean="0"/>
              <a:t>извещателей</a:t>
            </a:r>
            <a:r>
              <a:rPr lang="en-GB" dirty="0" smtClean="0"/>
              <a:t> </a:t>
            </a:r>
            <a:endParaRPr lang="en-GB" dirty="0"/>
          </a:p>
          <a:p>
            <a:pPr>
              <a:buFont typeface="Arial" pitchFamily="34" charset="0"/>
              <a:buChar char="•"/>
            </a:pPr>
            <a:r>
              <a:rPr lang="en-GB" dirty="0"/>
              <a:t> </a:t>
            </a:r>
            <a:r>
              <a:rPr lang="ru-RU" dirty="0" smtClean="0"/>
              <a:t>Более</a:t>
            </a:r>
            <a:r>
              <a:rPr lang="en-GB" dirty="0" smtClean="0"/>
              <a:t> </a:t>
            </a:r>
            <a:r>
              <a:rPr lang="en-GB" b="1" u="sng" dirty="0"/>
              <a:t>3000</a:t>
            </a:r>
            <a:r>
              <a:rPr lang="en-GB" dirty="0"/>
              <a:t> </a:t>
            </a:r>
            <a:r>
              <a:rPr lang="ru-RU" dirty="0" smtClean="0"/>
              <a:t>установлено на более чем</a:t>
            </a:r>
            <a:r>
              <a:rPr lang="en-GB" dirty="0" smtClean="0"/>
              <a:t> </a:t>
            </a:r>
            <a:r>
              <a:rPr lang="en-GB" dirty="0"/>
              <a:t>200 </a:t>
            </a:r>
            <a:r>
              <a:rPr lang="ru-RU" u="sng" dirty="0" smtClean="0"/>
              <a:t>солнечных</a:t>
            </a:r>
            <a:r>
              <a:rPr lang="en-GB" dirty="0" smtClean="0"/>
              <a:t> </a:t>
            </a:r>
            <a:r>
              <a:rPr lang="ru-RU" dirty="0" smtClean="0"/>
              <a:t>электростанциях в Европе</a:t>
            </a:r>
            <a:r>
              <a:rPr lang="en-GB" dirty="0" smtClean="0"/>
              <a:t>:</a:t>
            </a:r>
            <a:endParaRPr lang="en-GB" dirty="0"/>
          </a:p>
          <a:p>
            <a:pPr>
              <a:buFont typeface="Arial" pitchFamily="34" charset="0"/>
              <a:buChar char="•"/>
            </a:pPr>
            <a:endParaRPr lang="en-GB" dirty="0"/>
          </a:p>
          <a:p>
            <a:pPr>
              <a:buFont typeface="Arial" pitchFamily="34" charset="0"/>
              <a:buChar char="•"/>
            </a:pPr>
            <a:endParaRPr lang="en-GB" dirty="0"/>
          </a:p>
          <a:p>
            <a:pPr>
              <a:buFont typeface="Arial" pitchFamily="34" charset="0"/>
              <a:buChar char="•"/>
            </a:pPr>
            <a:endParaRPr lang="en-GB" dirty="0"/>
          </a:p>
          <a:p>
            <a:pPr>
              <a:buFont typeface="Arial" pitchFamily="34" charset="0"/>
              <a:buChar char="•"/>
            </a:pPr>
            <a:r>
              <a:rPr lang="en-GB" dirty="0"/>
              <a:t> </a:t>
            </a:r>
            <a:r>
              <a:rPr lang="ru-RU" dirty="0" smtClean="0"/>
              <a:t>Более</a:t>
            </a:r>
            <a:r>
              <a:rPr lang="en-GB" dirty="0" smtClean="0"/>
              <a:t> </a:t>
            </a:r>
            <a:r>
              <a:rPr lang="en-GB" b="1" u="sng" dirty="0"/>
              <a:t>2000</a:t>
            </a:r>
            <a:r>
              <a:rPr lang="en-GB" dirty="0"/>
              <a:t> </a:t>
            </a:r>
            <a:r>
              <a:rPr lang="ru-RU" dirty="0" smtClean="0"/>
              <a:t>установлено на инфраструктуре</a:t>
            </a:r>
            <a:r>
              <a:rPr lang="en-GB" dirty="0" smtClean="0"/>
              <a:t> </a:t>
            </a:r>
            <a:r>
              <a:rPr lang="ru-RU" u="sng" dirty="0" smtClean="0"/>
              <a:t>Газпрома</a:t>
            </a:r>
            <a:r>
              <a:rPr lang="en-GB" dirty="0" smtClean="0"/>
              <a:t> </a:t>
            </a:r>
            <a:r>
              <a:rPr lang="ru-RU" dirty="0" smtClean="0"/>
              <a:t>в России</a:t>
            </a:r>
            <a:endParaRPr lang="en-GB" dirty="0"/>
          </a:p>
          <a:p>
            <a:pPr>
              <a:buFont typeface="Arial" pitchFamily="34" charset="0"/>
              <a:buChar char="•"/>
            </a:pPr>
            <a:endParaRPr lang="en-GB" dirty="0"/>
          </a:p>
          <a:p>
            <a:pPr>
              <a:buFont typeface="Arial" pitchFamily="34" charset="0"/>
              <a:buChar char="•"/>
            </a:pPr>
            <a:r>
              <a:rPr lang="en-GB" dirty="0" smtClean="0"/>
              <a:t> </a:t>
            </a:r>
            <a:r>
              <a:rPr lang="ru-RU" dirty="0" smtClean="0"/>
              <a:t>Более</a:t>
            </a:r>
            <a:r>
              <a:rPr lang="en-GB" dirty="0" smtClean="0"/>
              <a:t> </a:t>
            </a:r>
            <a:r>
              <a:rPr lang="en-GB" b="1" u="sng" dirty="0"/>
              <a:t>1000</a:t>
            </a:r>
            <a:r>
              <a:rPr lang="en-GB" dirty="0"/>
              <a:t> </a:t>
            </a:r>
            <a:r>
              <a:rPr lang="ru-RU" dirty="0" smtClean="0"/>
              <a:t>защищают</a:t>
            </a:r>
            <a:r>
              <a:rPr lang="en-GB" dirty="0" smtClean="0"/>
              <a:t> </a:t>
            </a:r>
            <a:r>
              <a:rPr lang="ru-RU" u="sng" dirty="0" smtClean="0"/>
              <a:t>границы</a:t>
            </a:r>
            <a:r>
              <a:rPr lang="ru-RU" dirty="0" smtClean="0"/>
              <a:t> </a:t>
            </a:r>
            <a:r>
              <a:rPr lang="ru-RU" dirty="0" err="1" smtClean="0"/>
              <a:t>Шенгенской</a:t>
            </a:r>
            <a:r>
              <a:rPr lang="ru-RU" dirty="0" smtClean="0"/>
              <a:t> зоны в ЕС</a:t>
            </a:r>
            <a:endParaRPr lang="en-GB" u="sng" dirty="0"/>
          </a:p>
          <a:p>
            <a:pPr>
              <a:buFont typeface="Arial" pitchFamily="34" charset="0"/>
              <a:buChar char="•"/>
            </a:pPr>
            <a:endParaRPr lang="en-GB" u="sng" dirty="0"/>
          </a:p>
          <a:p>
            <a:pPr>
              <a:buFont typeface="Arial" pitchFamily="34" charset="0"/>
              <a:buChar char="•"/>
            </a:pPr>
            <a:r>
              <a:rPr lang="en-GB" u="sng" dirty="0"/>
              <a:t> </a:t>
            </a:r>
            <a:r>
              <a:rPr lang="ru-RU" dirty="0" smtClean="0"/>
              <a:t>Более</a:t>
            </a:r>
            <a:r>
              <a:rPr lang="en-GB" dirty="0" smtClean="0"/>
              <a:t> </a:t>
            </a:r>
            <a:r>
              <a:rPr lang="en-GB" b="1" u="sng" dirty="0"/>
              <a:t>1500</a:t>
            </a:r>
            <a:r>
              <a:rPr lang="en-GB" dirty="0"/>
              <a:t> </a:t>
            </a:r>
            <a:r>
              <a:rPr lang="ru-RU" dirty="0" smtClean="0"/>
              <a:t>на страже безопасности в аэропортах Испании</a:t>
            </a:r>
            <a:r>
              <a:rPr lang="en-GB" dirty="0" smtClean="0"/>
              <a:t>.</a:t>
            </a:r>
            <a:endParaRPr lang="en-GB" u="sng" dirty="0"/>
          </a:p>
          <a:p>
            <a:pPr>
              <a:buFont typeface="Arial" pitchFamily="34" charset="0"/>
              <a:buChar char="•"/>
            </a:pPr>
            <a:r>
              <a:rPr lang="en-GB" dirty="0" smtClean="0"/>
              <a:t> </a:t>
            </a:r>
            <a:r>
              <a:rPr lang="ru-RU" dirty="0" smtClean="0"/>
              <a:t>Тысячи других объектов в сфере</a:t>
            </a:r>
            <a:r>
              <a:rPr lang="en-GB" dirty="0" smtClean="0"/>
              <a:t> </a:t>
            </a:r>
            <a:r>
              <a:rPr lang="ru-RU" u="sng" dirty="0" smtClean="0"/>
              <a:t>торговли</a:t>
            </a:r>
            <a:r>
              <a:rPr lang="en-GB" u="sng" dirty="0" smtClean="0"/>
              <a:t>, </a:t>
            </a:r>
            <a:r>
              <a:rPr lang="ru-RU" u="sng" dirty="0" smtClean="0"/>
              <a:t>логистики</a:t>
            </a:r>
            <a:r>
              <a:rPr lang="en-GB" u="sng" dirty="0" smtClean="0"/>
              <a:t>,  </a:t>
            </a:r>
            <a:r>
              <a:rPr lang="ru-RU" u="sng" dirty="0" smtClean="0"/>
              <a:t>критической инфраструктуры</a:t>
            </a:r>
            <a:r>
              <a:rPr lang="en-GB" u="sng" dirty="0" smtClean="0"/>
              <a:t>, </a:t>
            </a:r>
            <a:r>
              <a:rPr lang="ru-RU" u="sng" dirty="0" smtClean="0"/>
              <a:t>транспорта</a:t>
            </a:r>
            <a:r>
              <a:rPr lang="en-GB" u="sng" dirty="0" smtClean="0"/>
              <a:t>...</a:t>
            </a:r>
            <a:endParaRPr lang="en-GB" u="sng" dirty="0"/>
          </a:p>
          <a:p>
            <a:pPr marL="914400" lvl="1" indent="-457200">
              <a:buFont typeface="Arial" pitchFamily="34" charset="0"/>
              <a:buChar char="•"/>
            </a:pPr>
            <a:endParaRPr lang="en-GB" dirty="0"/>
          </a:p>
          <a:p>
            <a:pPr marL="914400" lvl="1" indent="-457200">
              <a:buFont typeface="Arial" pitchFamily="34" charset="0"/>
              <a:buChar char="•"/>
            </a:pPr>
            <a:endParaRPr lang="en-GB" dirty="0"/>
          </a:p>
        </p:txBody>
      </p:sp>
      <p:pic>
        <p:nvPicPr>
          <p:cNvPr id="67588" name="Picture 6" descr="IMG_0078.JPG"/>
          <p:cNvPicPr>
            <a:picLocks noChangeAspect="1"/>
          </p:cNvPicPr>
          <p:nvPr/>
        </p:nvPicPr>
        <p:blipFill>
          <a:blip r:embed="rId2" cstate="print"/>
          <a:srcRect/>
          <a:stretch>
            <a:fillRect/>
          </a:stretch>
        </p:blipFill>
        <p:spPr bwMode="auto">
          <a:xfrm>
            <a:off x="5945188" y="2093913"/>
            <a:ext cx="1381125" cy="103028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763" y="3448050"/>
            <a:ext cx="7826375" cy="666750"/>
          </a:xfrm>
          <a:solidFill>
            <a:schemeClr val="bg1">
              <a:lumMod val="85000"/>
            </a:schemeClr>
          </a:solidFill>
          <a:ln w="15875">
            <a:solidFill>
              <a:srgbClr val="C00000"/>
            </a:solidFill>
          </a:ln>
        </p:spPr>
        <p:txBody>
          <a:bodyPr/>
          <a:lstStyle/>
          <a:p>
            <a:pPr algn="ctr">
              <a:buFontTx/>
              <a:buNone/>
              <a:defRPr/>
            </a:pPr>
            <a:r>
              <a:rPr lang="ru-RU" i="1" dirty="0" smtClean="0"/>
              <a:t>Пути преодоления ограничений и победы в конкурентной борьбе</a:t>
            </a:r>
            <a:endParaRPr lang="en-GB" i="1" dirty="0" smtClean="0"/>
          </a:p>
          <a:p>
            <a:pPr>
              <a:buFontTx/>
              <a:buNone/>
              <a:defRPr/>
            </a:pPr>
            <a:endParaRPr lang="en-GB" i="1" dirty="0"/>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p:txBody>
          <a:bodyPr/>
          <a:lstStyle/>
          <a:p>
            <a:pPr lvl="1"/>
            <a:r>
              <a:rPr lang="ru-RU" dirty="0" smtClean="0"/>
              <a:t>Ложные тревоги</a:t>
            </a:r>
            <a:r>
              <a:rPr lang="en-US" dirty="0" smtClean="0"/>
              <a:t>/ </a:t>
            </a:r>
            <a:r>
              <a:rPr lang="ru-RU" dirty="0" smtClean="0"/>
              <a:t>ПИК не надежна на улице</a:t>
            </a:r>
            <a:endParaRPr lang="en-US" dirty="0" smtClean="0"/>
          </a:p>
          <a:p>
            <a:pPr lvl="1"/>
            <a:r>
              <a:rPr lang="ru-RU" dirty="0" smtClean="0"/>
              <a:t>Сложность в настройке</a:t>
            </a:r>
            <a:endParaRPr lang="en-US" dirty="0" smtClean="0"/>
          </a:p>
          <a:p>
            <a:pPr lvl="1"/>
            <a:r>
              <a:rPr lang="ru-RU" dirty="0" smtClean="0"/>
              <a:t>Отсутствие кронштейнов с кабельным каналом</a:t>
            </a:r>
            <a:endParaRPr lang="nl-BE" dirty="0" smtClean="0"/>
          </a:p>
          <a:p>
            <a:pPr lvl="1"/>
            <a:r>
              <a:rPr lang="ru-RU" dirty="0" smtClean="0"/>
              <a:t>Отсутствие детекции нижней зоны</a:t>
            </a:r>
            <a:endParaRPr lang="nl-BE" dirty="0" smtClean="0"/>
          </a:p>
          <a:p>
            <a:pPr lvl="1"/>
            <a:r>
              <a:rPr lang="ru-RU" dirty="0" smtClean="0"/>
              <a:t>Отсутствие локализации тревоги</a:t>
            </a:r>
            <a:endParaRPr lang="nl-BE" dirty="0" smtClean="0"/>
          </a:p>
          <a:p>
            <a:pPr lvl="1"/>
            <a:r>
              <a:rPr lang="ru-RU" dirty="0" smtClean="0"/>
              <a:t>Нестабильная работа в жарких зонах</a:t>
            </a:r>
            <a:endParaRPr lang="nl-BE" dirty="0" smtClean="0"/>
          </a:p>
          <a:p>
            <a:pPr lvl="1">
              <a:buFontTx/>
              <a:buNone/>
            </a:pPr>
            <a:endParaRPr lang="nl-BE" dirty="0" smtClean="0"/>
          </a:p>
          <a:p>
            <a:pPr lvl="1">
              <a:buFontTx/>
              <a:buNone/>
            </a:pPr>
            <a:endParaRPr lang="nl-BE" dirty="0" smtClean="0"/>
          </a:p>
          <a:p>
            <a:pPr lvl="1"/>
            <a:endParaRPr lang="en-US" dirty="0" smtClean="0"/>
          </a:p>
          <a:p>
            <a:pPr>
              <a:buFontTx/>
              <a:buNone/>
            </a:pPr>
            <a:endParaRPr lang="en-US" dirty="0" smtClean="0"/>
          </a:p>
          <a:p>
            <a:endParaRPr lang="en-US" dirty="0" smtClean="0"/>
          </a:p>
          <a:p>
            <a:endParaRPr lang="en-US" dirty="0" smtClean="0"/>
          </a:p>
        </p:txBody>
      </p:sp>
      <p:sp>
        <p:nvSpPr>
          <p:cNvPr id="69635" name="Title 2"/>
          <p:cNvSpPr>
            <a:spLocks noGrp="1"/>
          </p:cNvSpPr>
          <p:nvPr>
            <p:ph type="title"/>
          </p:nvPr>
        </p:nvSpPr>
        <p:spPr/>
        <p:txBody>
          <a:bodyPr/>
          <a:lstStyle/>
          <a:p>
            <a:r>
              <a:rPr lang="ru-RU" dirty="0" smtClean="0">
                <a:solidFill>
                  <a:srgbClr val="C00000"/>
                </a:solidFill>
              </a:rPr>
              <a:t>Основные возражения против ПИК технологии</a:t>
            </a:r>
            <a:r>
              <a:rPr lang="nl-BE" dirty="0" smtClean="0">
                <a:solidFill>
                  <a:srgbClr val="C00000"/>
                </a:solidFill>
              </a:rPr>
              <a:t>:</a:t>
            </a:r>
            <a:endParaRPr lang="en-US" dirty="0" smtClean="0">
              <a:solidFill>
                <a:srgbClr val="C00000"/>
              </a:solidFill>
            </a:endParaRPr>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a:xfrm>
            <a:off x="228600" y="833438"/>
            <a:ext cx="8686800" cy="5029200"/>
          </a:xfrm>
        </p:spPr>
        <p:txBody>
          <a:bodyPr/>
          <a:lstStyle/>
          <a:p>
            <a:pPr>
              <a:buFontTx/>
              <a:buChar char="-"/>
            </a:pPr>
            <a:r>
              <a:rPr lang="ru-RU" sz="2000" dirty="0" smtClean="0"/>
              <a:t>Уличная детекция посредством ПИК имеет определенные особенности</a:t>
            </a:r>
            <a:endParaRPr lang="nl-BE" sz="2000" dirty="0" smtClean="0"/>
          </a:p>
          <a:p>
            <a:pPr>
              <a:buFontTx/>
              <a:buChar char="-"/>
            </a:pPr>
            <a:r>
              <a:rPr lang="nl-BE" sz="2000" dirty="0" smtClean="0"/>
              <a:t>Xtralis </a:t>
            </a:r>
            <a:r>
              <a:rPr lang="ru-RU" sz="2000" dirty="0" smtClean="0"/>
              <a:t>разработал ряд уникальных функций</a:t>
            </a:r>
            <a:r>
              <a:rPr lang="nl-BE" sz="2000" dirty="0" smtClean="0"/>
              <a:t>:</a:t>
            </a:r>
          </a:p>
          <a:p>
            <a:pPr lvl="2" eaLnBrk="1" hangingPunct="1"/>
            <a:r>
              <a:rPr lang="ru-RU" sz="2000" dirty="0" smtClean="0"/>
              <a:t>Анализ формы сигнала </a:t>
            </a:r>
            <a:r>
              <a:rPr lang="en-US" sz="2000" dirty="0" smtClean="0"/>
              <a:t>– </a:t>
            </a:r>
            <a:r>
              <a:rPr lang="ru-RU" sz="2000" dirty="0" smtClean="0"/>
              <a:t>надежный алгоритм</a:t>
            </a:r>
            <a:endParaRPr lang="en-US" sz="2000" dirty="0" smtClean="0"/>
          </a:p>
          <a:p>
            <a:pPr lvl="3" eaLnBrk="1" hangingPunct="1"/>
            <a:r>
              <a:rPr lang="ru-RU" sz="1400" dirty="0" smtClean="0"/>
              <a:t>Высокие и низкие пики температурного </a:t>
            </a:r>
            <a:r>
              <a:rPr lang="en-US" sz="1400" dirty="0" smtClean="0"/>
              <a:t> </a:t>
            </a:r>
            <a:r>
              <a:rPr lang="ru-RU" sz="1400" dirty="0" smtClean="0"/>
              <a:t>сигнала должны соответствовать определенным критериям</a:t>
            </a:r>
            <a:r>
              <a:rPr lang="en-US" sz="1400" dirty="0" smtClean="0"/>
              <a:t>, </a:t>
            </a:r>
            <a:r>
              <a:rPr lang="ru-RU" sz="1400" dirty="0" smtClean="0"/>
              <a:t>иначе тревога не генерируется</a:t>
            </a:r>
            <a:endParaRPr lang="en-US" sz="1400" dirty="0" smtClean="0"/>
          </a:p>
          <a:p>
            <a:pPr lvl="2" eaLnBrk="1" hangingPunct="1"/>
            <a:r>
              <a:rPr lang="ru-RU" sz="2000" dirty="0" smtClean="0"/>
              <a:t>Дифференциальные сенсорные элементы</a:t>
            </a:r>
            <a:endParaRPr lang="en-US" sz="2000" dirty="0" smtClean="0"/>
          </a:p>
          <a:p>
            <a:pPr lvl="3" eaLnBrk="1" hangingPunct="1"/>
            <a:r>
              <a:rPr lang="ru-RU" sz="1400" dirty="0" smtClean="0"/>
              <a:t>Сигнал полученный одновременно обоими сенсорными элементами компенсируется</a:t>
            </a:r>
            <a:r>
              <a:rPr lang="en-US" sz="1400" dirty="0" smtClean="0"/>
              <a:t>, </a:t>
            </a:r>
            <a:r>
              <a:rPr lang="ru-RU" sz="1400" dirty="0" smtClean="0"/>
              <a:t>тревога не генерируется</a:t>
            </a:r>
            <a:endParaRPr lang="nl-BE" dirty="0" smtClean="0"/>
          </a:p>
          <a:p>
            <a:pPr lvl="2">
              <a:buFontTx/>
              <a:buChar char="-"/>
            </a:pPr>
            <a:r>
              <a:rPr lang="ru-RU" sz="2000" dirty="0" smtClean="0"/>
              <a:t>Инструменты для конфигурирования</a:t>
            </a:r>
            <a:r>
              <a:rPr lang="nl-BE" sz="2000" dirty="0" smtClean="0"/>
              <a:t>:</a:t>
            </a:r>
          </a:p>
          <a:p>
            <a:pPr lvl="3">
              <a:buFontTx/>
              <a:buChar char="-"/>
            </a:pPr>
            <a:r>
              <a:rPr lang="ru-RU" dirty="0" smtClean="0"/>
              <a:t>Беспроводной тестер</a:t>
            </a:r>
            <a:endParaRPr lang="nl-BE" dirty="0" smtClean="0"/>
          </a:p>
          <a:p>
            <a:pPr lvl="3">
              <a:buFontTx/>
              <a:buChar char="-"/>
            </a:pPr>
            <a:r>
              <a:rPr lang="ru-RU" dirty="0" smtClean="0"/>
              <a:t>Приложение для </a:t>
            </a:r>
            <a:r>
              <a:rPr lang="nl-BE" dirty="0" smtClean="0"/>
              <a:t>Ipad</a:t>
            </a:r>
          </a:p>
          <a:p>
            <a:pPr lvl="3">
              <a:buFontTx/>
              <a:buChar char="-"/>
            </a:pPr>
            <a:r>
              <a:rPr lang="ru-RU" dirty="0" smtClean="0"/>
              <a:t>Конфигурационное ПО</a:t>
            </a:r>
            <a:endParaRPr lang="nl-BE" dirty="0" smtClean="0"/>
          </a:p>
          <a:p>
            <a:pPr>
              <a:buFontTx/>
              <a:buChar char="-"/>
            </a:pPr>
            <a:r>
              <a:rPr lang="ru-RU" sz="2000" dirty="0" smtClean="0"/>
              <a:t>Разработка системы </a:t>
            </a:r>
            <a:r>
              <a:rPr lang="nl-BE" sz="2000" dirty="0" smtClean="0"/>
              <a:t>– </a:t>
            </a:r>
            <a:r>
              <a:rPr lang="ru-RU" sz="2000" dirty="0" smtClean="0"/>
              <a:t>инструкция по проектированию</a:t>
            </a:r>
            <a:r>
              <a:rPr lang="nl-BE" sz="2000" dirty="0" smtClean="0"/>
              <a:t> </a:t>
            </a:r>
          </a:p>
          <a:p>
            <a:pPr>
              <a:buFontTx/>
              <a:buChar char="-"/>
            </a:pPr>
            <a:r>
              <a:rPr lang="ru-RU" sz="2000" dirty="0" smtClean="0"/>
              <a:t>Определение направления движения</a:t>
            </a:r>
            <a:r>
              <a:rPr lang="nl-BE" sz="2000" dirty="0" smtClean="0"/>
              <a:t> (</a:t>
            </a:r>
            <a:r>
              <a:rPr lang="en-US" sz="2000" dirty="0" smtClean="0"/>
              <a:t>STA-473/M2</a:t>
            </a:r>
            <a:r>
              <a:rPr lang="nl-BE" sz="2000" dirty="0" smtClean="0"/>
              <a:t>)</a:t>
            </a:r>
          </a:p>
          <a:p>
            <a:pPr>
              <a:buFontTx/>
              <a:buChar char="-"/>
            </a:pPr>
            <a:r>
              <a:rPr lang="ru-RU" sz="2000" dirty="0" smtClean="0"/>
              <a:t>Надежная концепция</a:t>
            </a:r>
            <a:r>
              <a:rPr lang="nl-BE" sz="2000" dirty="0" smtClean="0"/>
              <a:t> – </a:t>
            </a:r>
            <a:r>
              <a:rPr lang="ru-RU" sz="2000" dirty="0" smtClean="0"/>
              <a:t>тысячи реализованных объектов во всем мире</a:t>
            </a:r>
            <a:endParaRPr lang="nl-BE" sz="2000" dirty="0" smtClean="0"/>
          </a:p>
          <a:p>
            <a:pPr>
              <a:buFontTx/>
              <a:buChar char="-"/>
            </a:pPr>
            <a:r>
              <a:rPr lang="ru-RU" sz="2000" dirty="0" smtClean="0"/>
              <a:t>Интерактивные ПИК для специальных задач</a:t>
            </a:r>
            <a:endParaRPr lang="en-US" sz="2000" dirty="0" smtClean="0"/>
          </a:p>
          <a:p>
            <a:pPr lvl="2">
              <a:buFontTx/>
              <a:buChar char="-"/>
            </a:pPr>
            <a:endParaRPr lang="nl-BE" dirty="0" smtClean="0"/>
          </a:p>
          <a:p>
            <a:pPr lvl="2">
              <a:buFontTx/>
              <a:buChar char="-"/>
            </a:pPr>
            <a:endParaRPr lang="en-US" dirty="0" smtClean="0"/>
          </a:p>
        </p:txBody>
      </p:sp>
      <p:sp>
        <p:nvSpPr>
          <p:cNvPr id="70659" name="Title 2"/>
          <p:cNvSpPr>
            <a:spLocks noGrp="1"/>
          </p:cNvSpPr>
          <p:nvPr>
            <p:ph type="title"/>
          </p:nvPr>
        </p:nvSpPr>
        <p:spPr>
          <a:xfrm>
            <a:off x="228600" y="376238"/>
            <a:ext cx="8686800" cy="685800"/>
          </a:xfrm>
        </p:spPr>
        <p:txBody>
          <a:bodyPr/>
          <a:lstStyle/>
          <a:p>
            <a:r>
              <a:rPr lang="ru-RU" dirty="0" smtClean="0">
                <a:solidFill>
                  <a:srgbClr val="C00000"/>
                </a:solidFill>
              </a:rPr>
              <a:t>Возражение</a:t>
            </a:r>
            <a:r>
              <a:rPr lang="nl-BE" dirty="0" smtClean="0">
                <a:solidFill>
                  <a:srgbClr val="C00000"/>
                </a:solidFill>
              </a:rPr>
              <a:t> : </a:t>
            </a:r>
            <a:r>
              <a:rPr lang="ru-RU" dirty="0" smtClean="0">
                <a:solidFill>
                  <a:srgbClr val="C00000"/>
                </a:solidFill>
              </a:rPr>
              <a:t>Большое количество ложных тревог</a:t>
            </a:r>
            <a:endParaRPr lang="en-US" dirty="0" smtClean="0">
              <a:solidFill>
                <a:srgbClr val="C00000"/>
              </a:solidFill>
            </a:endParaRPr>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feld 100"/>
          <p:cNvSpPr txBox="1">
            <a:spLocks noChangeArrowheads="1"/>
          </p:cNvSpPr>
          <p:nvPr/>
        </p:nvSpPr>
        <p:spPr bwMode="auto">
          <a:xfrm>
            <a:off x="361950" y="5657850"/>
            <a:ext cx="8277225" cy="1077218"/>
          </a:xfrm>
          <a:prstGeom prst="rect">
            <a:avLst/>
          </a:prstGeom>
          <a:noFill/>
          <a:ln w="9525">
            <a:noFill/>
            <a:miter lim="800000"/>
            <a:headEnd/>
            <a:tailEnd/>
          </a:ln>
        </p:spPr>
        <p:txBody>
          <a:bodyPr>
            <a:spAutoFit/>
          </a:bodyPr>
          <a:lstStyle/>
          <a:p>
            <a:pPr marL="342900" indent="-342900">
              <a:buFontTx/>
              <a:buAutoNum type="arabicPeriod"/>
            </a:pPr>
            <a:r>
              <a:rPr lang="ru-RU" sz="2000" dirty="0" smtClean="0"/>
              <a:t>Все детекторы направляются на север насколько это возможно</a:t>
            </a:r>
            <a:endParaRPr lang="en-GB" sz="2000" dirty="0"/>
          </a:p>
          <a:p>
            <a:pPr marL="342900" indent="-342900">
              <a:buFontTx/>
              <a:buAutoNum type="arabicPeriod"/>
            </a:pPr>
            <a:r>
              <a:rPr lang="ru-RU" sz="2000" dirty="0" smtClean="0"/>
              <a:t>Углы оснащаются датчиками с контролем нижней зоны</a:t>
            </a:r>
            <a:endParaRPr lang="en-GB" sz="2000" dirty="0"/>
          </a:p>
          <a:p>
            <a:pPr marL="342900" indent="-342900">
              <a:buFontTx/>
              <a:buAutoNum type="arabicPeriod"/>
            </a:pPr>
            <a:endParaRPr lang="en-GB" dirty="0"/>
          </a:p>
        </p:txBody>
      </p:sp>
      <p:sp>
        <p:nvSpPr>
          <p:cNvPr id="71683" name="Rectangle 2"/>
          <p:cNvSpPr>
            <a:spLocks noGrp="1" noChangeArrowheads="1"/>
          </p:cNvSpPr>
          <p:nvPr>
            <p:ph type="title"/>
          </p:nvPr>
        </p:nvSpPr>
        <p:spPr>
          <a:xfrm>
            <a:off x="373063" y="420688"/>
            <a:ext cx="7023100" cy="719137"/>
          </a:xfrm>
        </p:spPr>
        <p:txBody>
          <a:bodyPr/>
          <a:lstStyle/>
          <a:p>
            <a:pPr eaLnBrk="1" hangingPunct="1"/>
            <a:r>
              <a:rPr lang="ru-RU" dirty="0" smtClean="0">
                <a:solidFill>
                  <a:srgbClr val="C00000"/>
                </a:solidFill>
              </a:rPr>
              <a:t>Разработка системы </a:t>
            </a:r>
            <a:r>
              <a:rPr lang="en-GB" dirty="0" smtClean="0">
                <a:solidFill>
                  <a:srgbClr val="C00000"/>
                </a:solidFill>
              </a:rPr>
              <a:t>– </a:t>
            </a:r>
            <a:r>
              <a:rPr lang="ru-RU" dirty="0" smtClean="0">
                <a:solidFill>
                  <a:srgbClr val="C00000"/>
                </a:solidFill>
              </a:rPr>
              <a:t>Критерии выбора модели</a:t>
            </a:r>
            <a:endParaRPr lang="en-GB" dirty="0" smtClean="0">
              <a:solidFill>
                <a:srgbClr val="C00000"/>
              </a:solidFill>
            </a:endParaRPr>
          </a:p>
        </p:txBody>
      </p:sp>
      <p:pic>
        <p:nvPicPr>
          <p:cNvPr id="71684" name="Picture 2"/>
          <p:cNvPicPr>
            <a:picLocks noChangeAspect="1" noChangeArrowheads="1"/>
          </p:cNvPicPr>
          <p:nvPr/>
        </p:nvPicPr>
        <p:blipFill>
          <a:blip r:embed="rId3" cstate="print"/>
          <a:srcRect/>
          <a:stretch>
            <a:fillRect/>
          </a:stretch>
        </p:blipFill>
        <p:spPr bwMode="auto">
          <a:xfrm>
            <a:off x="2544763" y="1676400"/>
            <a:ext cx="719137" cy="977900"/>
          </a:xfrm>
          <a:prstGeom prst="rect">
            <a:avLst/>
          </a:prstGeom>
          <a:noFill/>
          <a:ln w="9525">
            <a:noFill/>
            <a:miter lim="800000"/>
            <a:headEnd/>
            <a:tailEnd/>
          </a:ln>
        </p:spPr>
      </p:pic>
      <p:pic>
        <p:nvPicPr>
          <p:cNvPr id="71685" name="Picture 3"/>
          <p:cNvPicPr>
            <a:picLocks noChangeAspect="1" noChangeArrowheads="1"/>
          </p:cNvPicPr>
          <p:nvPr/>
        </p:nvPicPr>
        <p:blipFill>
          <a:blip r:embed="rId4" cstate="print"/>
          <a:srcRect/>
          <a:stretch>
            <a:fillRect/>
          </a:stretch>
        </p:blipFill>
        <p:spPr bwMode="auto">
          <a:xfrm>
            <a:off x="7091363" y="4475163"/>
            <a:ext cx="1793875" cy="627062"/>
          </a:xfrm>
          <a:prstGeom prst="rect">
            <a:avLst/>
          </a:prstGeom>
          <a:noFill/>
          <a:ln w="9525">
            <a:noFill/>
            <a:miter lim="800000"/>
            <a:headEnd/>
            <a:tailEnd/>
          </a:ln>
        </p:spPr>
      </p:pic>
      <p:sp>
        <p:nvSpPr>
          <p:cNvPr id="26" name="Freihandform 25"/>
          <p:cNvSpPr/>
          <p:nvPr/>
        </p:nvSpPr>
        <p:spPr>
          <a:xfrm rot="20465089">
            <a:off x="3967163" y="1752600"/>
            <a:ext cx="4692650" cy="3125788"/>
          </a:xfrm>
          <a:custGeom>
            <a:avLst/>
            <a:gdLst>
              <a:gd name="connsiteX0" fmla="*/ 10160 w 4663440"/>
              <a:gd name="connsiteY0" fmla="*/ 833120 h 3068320"/>
              <a:gd name="connsiteX1" fmla="*/ 10160 w 4663440"/>
              <a:gd name="connsiteY1" fmla="*/ 3068320 h 3068320"/>
              <a:gd name="connsiteX2" fmla="*/ 1879600 w 4663440"/>
              <a:gd name="connsiteY2" fmla="*/ 3068320 h 3068320"/>
              <a:gd name="connsiteX3" fmla="*/ 3657600 w 4663440"/>
              <a:gd name="connsiteY3" fmla="*/ 1879600 h 3068320"/>
              <a:gd name="connsiteX4" fmla="*/ 4663440 w 4663440"/>
              <a:gd name="connsiteY4" fmla="*/ 1117600 h 3068320"/>
              <a:gd name="connsiteX5" fmla="*/ 4663440 w 4663440"/>
              <a:gd name="connsiteY5" fmla="*/ 0 h 3068320"/>
              <a:gd name="connsiteX6" fmla="*/ 0 w 4663440"/>
              <a:gd name="connsiteY6" fmla="*/ 0 h 3068320"/>
              <a:gd name="connsiteX7" fmla="*/ 10160 w 4663440"/>
              <a:gd name="connsiteY7" fmla="*/ 833120 h 306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3440" h="3068320">
                <a:moveTo>
                  <a:pt x="10160" y="833120"/>
                </a:moveTo>
                <a:lnTo>
                  <a:pt x="10160" y="3068320"/>
                </a:lnTo>
                <a:lnTo>
                  <a:pt x="1879600" y="3068320"/>
                </a:lnTo>
                <a:lnTo>
                  <a:pt x="3657600" y="1879600"/>
                </a:lnTo>
                <a:lnTo>
                  <a:pt x="4663440" y="1117600"/>
                </a:lnTo>
                <a:lnTo>
                  <a:pt x="4663440" y="0"/>
                </a:lnTo>
                <a:lnTo>
                  <a:pt x="0" y="0"/>
                </a:lnTo>
                <a:lnTo>
                  <a:pt x="10160" y="833120"/>
                </a:ln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71687" name="Gruppieren 10"/>
          <p:cNvGrpSpPr>
            <a:grpSpLocks/>
          </p:cNvGrpSpPr>
          <p:nvPr/>
        </p:nvGrpSpPr>
        <p:grpSpPr bwMode="auto">
          <a:xfrm rot="-1134911">
            <a:off x="4379913" y="4425950"/>
            <a:ext cx="87312" cy="1152525"/>
            <a:chOff x="1835696" y="3861048"/>
            <a:chExt cx="87189" cy="1152128"/>
          </a:xfrm>
        </p:grpSpPr>
        <p:sp>
          <p:nvSpPr>
            <p:cNvPr id="28" name="Trapezoid 27"/>
            <p:cNvSpPr/>
            <p:nvPr/>
          </p:nvSpPr>
          <p:spPr>
            <a:xfrm flipV="1">
              <a:off x="1850250" y="4221330"/>
              <a:ext cx="57069" cy="791889"/>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Trapezoid 28"/>
            <p:cNvSpPr/>
            <p:nvPr/>
          </p:nvSpPr>
          <p:spPr>
            <a:xfrm flipV="1">
              <a:off x="1832843" y="3850798"/>
              <a:ext cx="87190" cy="357065"/>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688" name="Gruppieren 11"/>
          <p:cNvGrpSpPr>
            <a:grpSpLocks/>
          </p:cNvGrpSpPr>
          <p:nvPr/>
        </p:nvGrpSpPr>
        <p:grpSpPr bwMode="auto">
          <a:xfrm rot="-1134911">
            <a:off x="4194175" y="3881438"/>
            <a:ext cx="87313" cy="1152525"/>
            <a:chOff x="1835696" y="3861048"/>
            <a:chExt cx="87189" cy="1152128"/>
          </a:xfrm>
        </p:grpSpPr>
        <p:sp>
          <p:nvSpPr>
            <p:cNvPr id="31" name="Trapezoid 30"/>
            <p:cNvSpPr/>
            <p:nvPr/>
          </p:nvSpPr>
          <p:spPr>
            <a:xfrm flipV="1">
              <a:off x="1850250" y="4221329"/>
              <a:ext cx="57069" cy="791890"/>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Trapezoid 31"/>
            <p:cNvSpPr/>
            <p:nvPr/>
          </p:nvSpPr>
          <p:spPr>
            <a:xfrm flipV="1">
              <a:off x="1832844" y="3850798"/>
              <a:ext cx="87188" cy="357064"/>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689" name="Gruppieren 14"/>
          <p:cNvGrpSpPr>
            <a:grpSpLocks/>
          </p:cNvGrpSpPr>
          <p:nvPr/>
        </p:nvGrpSpPr>
        <p:grpSpPr bwMode="auto">
          <a:xfrm rot="-1134911">
            <a:off x="3983038" y="3268663"/>
            <a:ext cx="87312" cy="1152525"/>
            <a:chOff x="1835696" y="3861048"/>
            <a:chExt cx="87189" cy="1152128"/>
          </a:xfrm>
        </p:grpSpPr>
        <p:sp>
          <p:nvSpPr>
            <p:cNvPr id="34" name="Trapezoid 33"/>
            <p:cNvSpPr/>
            <p:nvPr/>
          </p:nvSpPr>
          <p:spPr>
            <a:xfrm flipV="1">
              <a:off x="1850250" y="4221329"/>
              <a:ext cx="57069" cy="791890"/>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Trapezoid 34"/>
            <p:cNvSpPr/>
            <p:nvPr/>
          </p:nvSpPr>
          <p:spPr>
            <a:xfrm flipV="1">
              <a:off x="1832843" y="3850798"/>
              <a:ext cx="87190" cy="357064"/>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690" name="Gruppieren 17"/>
          <p:cNvGrpSpPr>
            <a:grpSpLocks/>
          </p:cNvGrpSpPr>
          <p:nvPr/>
        </p:nvGrpSpPr>
        <p:grpSpPr bwMode="auto">
          <a:xfrm rot="-1134911">
            <a:off x="3773488" y="2655888"/>
            <a:ext cx="87312" cy="1152525"/>
            <a:chOff x="1835696" y="3861048"/>
            <a:chExt cx="87189" cy="1152128"/>
          </a:xfrm>
        </p:grpSpPr>
        <p:sp>
          <p:nvSpPr>
            <p:cNvPr id="37" name="Trapezoid 36"/>
            <p:cNvSpPr/>
            <p:nvPr/>
          </p:nvSpPr>
          <p:spPr>
            <a:xfrm flipV="1">
              <a:off x="1850250" y="4221329"/>
              <a:ext cx="57069" cy="791890"/>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Trapezoid 37"/>
            <p:cNvSpPr/>
            <p:nvPr/>
          </p:nvSpPr>
          <p:spPr>
            <a:xfrm flipV="1">
              <a:off x="1832843" y="3850798"/>
              <a:ext cx="87190" cy="357064"/>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691" name="Gruppieren 20"/>
          <p:cNvGrpSpPr>
            <a:grpSpLocks/>
          </p:cNvGrpSpPr>
          <p:nvPr/>
        </p:nvGrpSpPr>
        <p:grpSpPr bwMode="auto">
          <a:xfrm rot="-1134911">
            <a:off x="3563938" y="2043113"/>
            <a:ext cx="87312" cy="1150937"/>
            <a:chOff x="1835696" y="3861048"/>
            <a:chExt cx="87189" cy="1152128"/>
          </a:xfrm>
        </p:grpSpPr>
        <p:sp>
          <p:nvSpPr>
            <p:cNvPr id="40" name="Trapezoid 39"/>
            <p:cNvSpPr/>
            <p:nvPr/>
          </p:nvSpPr>
          <p:spPr>
            <a:xfrm flipV="1">
              <a:off x="1831782" y="4212122"/>
              <a:ext cx="57069" cy="791393"/>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Trapezoid 40"/>
            <p:cNvSpPr/>
            <p:nvPr/>
          </p:nvSpPr>
          <p:spPr>
            <a:xfrm flipV="1">
              <a:off x="1828602" y="3847691"/>
              <a:ext cx="87189" cy="357558"/>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692" name="Gruppieren 23"/>
          <p:cNvGrpSpPr>
            <a:grpSpLocks/>
          </p:cNvGrpSpPr>
          <p:nvPr/>
        </p:nvGrpSpPr>
        <p:grpSpPr bwMode="auto">
          <a:xfrm rot="4265089">
            <a:off x="4058444" y="1842294"/>
            <a:ext cx="87313" cy="1152525"/>
            <a:chOff x="1835696" y="3861048"/>
            <a:chExt cx="87189" cy="1152128"/>
          </a:xfrm>
        </p:grpSpPr>
        <p:sp>
          <p:nvSpPr>
            <p:cNvPr id="43" name="Trapezoid 42"/>
            <p:cNvSpPr/>
            <p:nvPr/>
          </p:nvSpPr>
          <p:spPr>
            <a:xfrm flipV="1">
              <a:off x="1820697" y="4278293"/>
              <a:ext cx="57069" cy="791889"/>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Trapezoid 43"/>
            <p:cNvSpPr/>
            <p:nvPr/>
          </p:nvSpPr>
          <p:spPr>
            <a:xfrm flipV="1">
              <a:off x="1807360" y="3900770"/>
              <a:ext cx="87189" cy="357064"/>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693" name="Gruppieren 29"/>
          <p:cNvGrpSpPr>
            <a:grpSpLocks/>
          </p:cNvGrpSpPr>
          <p:nvPr/>
        </p:nvGrpSpPr>
        <p:grpSpPr bwMode="auto">
          <a:xfrm rot="4265089">
            <a:off x="4602163" y="1657350"/>
            <a:ext cx="87312" cy="1150938"/>
            <a:chOff x="1835696" y="3861048"/>
            <a:chExt cx="87189" cy="1152128"/>
          </a:xfrm>
        </p:grpSpPr>
        <p:sp>
          <p:nvSpPr>
            <p:cNvPr id="46" name="Trapezoid 45"/>
            <p:cNvSpPr/>
            <p:nvPr/>
          </p:nvSpPr>
          <p:spPr>
            <a:xfrm flipV="1">
              <a:off x="1849264" y="4219807"/>
              <a:ext cx="57069" cy="791392"/>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Trapezoid 46"/>
            <p:cNvSpPr/>
            <p:nvPr/>
          </p:nvSpPr>
          <p:spPr>
            <a:xfrm flipV="1">
              <a:off x="1834002" y="3861306"/>
              <a:ext cx="87189" cy="357557"/>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694" name="Gruppieren 32"/>
          <p:cNvGrpSpPr>
            <a:grpSpLocks/>
          </p:cNvGrpSpPr>
          <p:nvPr/>
        </p:nvGrpSpPr>
        <p:grpSpPr bwMode="auto">
          <a:xfrm rot="4265089">
            <a:off x="5283994" y="1423194"/>
            <a:ext cx="87313" cy="1152525"/>
            <a:chOff x="1835696" y="3861048"/>
            <a:chExt cx="87189" cy="1152128"/>
          </a:xfrm>
        </p:grpSpPr>
        <p:sp>
          <p:nvSpPr>
            <p:cNvPr id="49" name="Trapezoid 48"/>
            <p:cNvSpPr/>
            <p:nvPr/>
          </p:nvSpPr>
          <p:spPr>
            <a:xfrm flipV="1">
              <a:off x="1820697" y="4278293"/>
              <a:ext cx="57069" cy="791889"/>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Trapezoid 49"/>
            <p:cNvSpPr/>
            <p:nvPr/>
          </p:nvSpPr>
          <p:spPr>
            <a:xfrm flipV="1">
              <a:off x="1807360" y="3900770"/>
              <a:ext cx="87189" cy="357064"/>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695" name="Gruppieren 35"/>
          <p:cNvGrpSpPr>
            <a:grpSpLocks/>
          </p:cNvGrpSpPr>
          <p:nvPr/>
        </p:nvGrpSpPr>
        <p:grpSpPr bwMode="auto">
          <a:xfrm rot="4265089">
            <a:off x="5965032" y="1189831"/>
            <a:ext cx="87312" cy="1152525"/>
            <a:chOff x="1835696" y="3861048"/>
            <a:chExt cx="87189" cy="1152128"/>
          </a:xfrm>
        </p:grpSpPr>
        <p:sp>
          <p:nvSpPr>
            <p:cNvPr id="52" name="Trapezoid 51"/>
            <p:cNvSpPr/>
            <p:nvPr/>
          </p:nvSpPr>
          <p:spPr>
            <a:xfrm flipV="1">
              <a:off x="1820697" y="4278293"/>
              <a:ext cx="57069" cy="791890"/>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rapezoid 52"/>
            <p:cNvSpPr/>
            <p:nvPr/>
          </p:nvSpPr>
          <p:spPr>
            <a:xfrm flipV="1">
              <a:off x="1807360" y="3900770"/>
              <a:ext cx="87189" cy="357065"/>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696" name="Gruppieren 38"/>
          <p:cNvGrpSpPr>
            <a:grpSpLocks/>
          </p:cNvGrpSpPr>
          <p:nvPr/>
        </p:nvGrpSpPr>
        <p:grpSpPr bwMode="auto">
          <a:xfrm rot="4265089">
            <a:off x="6646862" y="957263"/>
            <a:ext cx="87313" cy="1150938"/>
            <a:chOff x="1835696" y="3861048"/>
            <a:chExt cx="87189" cy="1152128"/>
          </a:xfrm>
        </p:grpSpPr>
        <p:sp>
          <p:nvSpPr>
            <p:cNvPr id="55" name="Trapezoid 54"/>
            <p:cNvSpPr/>
            <p:nvPr/>
          </p:nvSpPr>
          <p:spPr>
            <a:xfrm flipV="1">
              <a:off x="1849264" y="4219806"/>
              <a:ext cx="57069" cy="791392"/>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Trapezoid 55"/>
            <p:cNvSpPr/>
            <p:nvPr/>
          </p:nvSpPr>
          <p:spPr>
            <a:xfrm flipV="1">
              <a:off x="1834003" y="3861306"/>
              <a:ext cx="87189" cy="357557"/>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697" name="Gruppieren 41"/>
          <p:cNvGrpSpPr>
            <a:grpSpLocks/>
          </p:cNvGrpSpPr>
          <p:nvPr/>
        </p:nvGrpSpPr>
        <p:grpSpPr bwMode="auto">
          <a:xfrm rot="4265089">
            <a:off x="7259638" y="746125"/>
            <a:ext cx="87312" cy="1150938"/>
            <a:chOff x="1835696" y="3861048"/>
            <a:chExt cx="87189" cy="1152128"/>
          </a:xfrm>
        </p:grpSpPr>
        <p:sp>
          <p:nvSpPr>
            <p:cNvPr id="58" name="Trapezoid 57"/>
            <p:cNvSpPr/>
            <p:nvPr/>
          </p:nvSpPr>
          <p:spPr>
            <a:xfrm flipV="1">
              <a:off x="1849264" y="4219807"/>
              <a:ext cx="57069" cy="791392"/>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Trapezoid 58"/>
            <p:cNvSpPr/>
            <p:nvPr/>
          </p:nvSpPr>
          <p:spPr>
            <a:xfrm flipV="1">
              <a:off x="1834002" y="3861306"/>
              <a:ext cx="87189" cy="357557"/>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698" name="Gruppieren 44"/>
          <p:cNvGrpSpPr>
            <a:grpSpLocks/>
          </p:cNvGrpSpPr>
          <p:nvPr/>
        </p:nvGrpSpPr>
        <p:grpSpPr bwMode="auto">
          <a:xfrm rot="4265089">
            <a:off x="7873207" y="535781"/>
            <a:ext cx="87312" cy="1152525"/>
            <a:chOff x="1835696" y="3861048"/>
            <a:chExt cx="87189" cy="1152128"/>
          </a:xfrm>
        </p:grpSpPr>
        <p:sp>
          <p:nvSpPr>
            <p:cNvPr id="61" name="Trapezoid 60"/>
            <p:cNvSpPr/>
            <p:nvPr/>
          </p:nvSpPr>
          <p:spPr>
            <a:xfrm flipV="1">
              <a:off x="1820697" y="4278293"/>
              <a:ext cx="57069" cy="791890"/>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Trapezoid 61"/>
            <p:cNvSpPr/>
            <p:nvPr/>
          </p:nvSpPr>
          <p:spPr>
            <a:xfrm flipV="1">
              <a:off x="1807360" y="3900770"/>
              <a:ext cx="87189" cy="357065"/>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699" name="Gruppieren 47"/>
          <p:cNvGrpSpPr>
            <a:grpSpLocks/>
          </p:cNvGrpSpPr>
          <p:nvPr/>
        </p:nvGrpSpPr>
        <p:grpSpPr bwMode="auto">
          <a:xfrm rot="4265089">
            <a:off x="5061744" y="4772819"/>
            <a:ext cx="87313" cy="1152525"/>
            <a:chOff x="1835696" y="3861048"/>
            <a:chExt cx="87189" cy="1152128"/>
          </a:xfrm>
        </p:grpSpPr>
        <p:sp>
          <p:nvSpPr>
            <p:cNvPr id="64" name="Trapezoid 63"/>
            <p:cNvSpPr/>
            <p:nvPr/>
          </p:nvSpPr>
          <p:spPr>
            <a:xfrm flipV="1">
              <a:off x="1820697" y="4278293"/>
              <a:ext cx="57069" cy="791889"/>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Trapezoid 64"/>
            <p:cNvSpPr/>
            <p:nvPr/>
          </p:nvSpPr>
          <p:spPr>
            <a:xfrm flipV="1">
              <a:off x="1807360" y="3900770"/>
              <a:ext cx="87189" cy="357064"/>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700" name="Gruppieren 50"/>
          <p:cNvGrpSpPr>
            <a:grpSpLocks/>
          </p:cNvGrpSpPr>
          <p:nvPr/>
        </p:nvGrpSpPr>
        <p:grpSpPr bwMode="auto">
          <a:xfrm rot="4265089">
            <a:off x="5674519" y="4563269"/>
            <a:ext cx="87313" cy="1152525"/>
            <a:chOff x="1835696" y="3861048"/>
            <a:chExt cx="87189" cy="1152128"/>
          </a:xfrm>
        </p:grpSpPr>
        <p:sp>
          <p:nvSpPr>
            <p:cNvPr id="67" name="Trapezoid 66"/>
            <p:cNvSpPr/>
            <p:nvPr/>
          </p:nvSpPr>
          <p:spPr>
            <a:xfrm flipV="1">
              <a:off x="1820697" y="4278293"/>
              <a:ext cx="57069" cy="791889"/>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Trapezoid 67"/>
            <p:cNvSpPr/>
            <p:nvPr/>
          </p:nvSpPr>
          <p:spPr>
            <a:xfrm flipV="1">
              <a:off x="1807360" y="3900770"/>
              <a:ext cx="87189" cy="357064"/>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701" name="Gruppieren 53"/>
          <p:cNvGrpSpPr>
            <a:grpSpLocks/>
          </p:cNvGrpSpPr>
          <p:nvPr/>
        </p:nvGrpSpPr>
        <p:grpSpPr bwMode="auto">
          <a:xfrm rot="4265089">
            <a:off x="6287295" y="4352131"/>
            <a:ext cx="87312" cy="1152525"/>
            <a:chOff x="1835696" y="3861048"/>
            <a:chExt cx="87189" cy="1152128"/>
          </a:xfrm>
        </p:grpSpPr>
        <p:sp>
          <p:nvSpPr>
            <p:cNvPr id="70" name="Trapezoid 69"/>
            <p:cNvSpPr/>
            <p:nvPr/>
          </p:nvSpPr>
          <p:spPr>
            <a:xfrm flipV="1">
              <a:off x="1820697" y="4278294"/>
              <a:ext cx="57069" cy="791889"/>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Trapezoid 70"/>
            <p:cNvSpPr/>
            <p:nvPr/>
          </p:nvSpPr>
          <p:spPr>
            <a:xfrm flipV="1">
              <a:off x="1807359" y="3900770"/>
              <a:ext cx="87189" cy="357064"/>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702" name="Gruppieren 56"/>
          <p:cNvGrpSpPr>
            <a:grpSpLocks/>
          </p:cNvGrpSpPr>
          <p:nvPr/>
        </p:nvGrpSpPr>
        <p:grpSpPr bwMode="auto">
          <a:xfrm rot="2237295">
            <a:off x="6678613" y="3940175"/>
            <a:ext cx="87312" cy="1152525"/>
            <a:chOff x="1835696" y="3861048"/>
            <a:chExt cx="87189" cy="1152128"/>
          </a:xfrm>
        </p:grpSpPr>
        <p:sp>
          <p:nvSpPr>
            <p:cNvPr id="73" name="Trapezoid 72"/>
            <p:cNvSpPr/>
            <p:nvPr/>
          </p:nvSpPr>
          <p:spPr>
            <a:xfrm flipV="1">
              <a:off x="1809008" y="4207631"/>
              <a:ext cx="57069" cy="791889"/>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Trapezoid 73"/>
            <p:cNvSpPr/>
            <p:nvPr/>
          </p:nvSpPr>
          <p:spPr>
            <a:xfrm flipV="1">
              <a:off x="1787947" y="3863132"/>
              <a:ext cx="87190" cy="357065"/>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703" name="Gruppieren 59"/>
          <p:cNvGrpSpPr>
            <a:grpSpLocks/>
          </p:cNvGrpSpPr>
          <p:nvPr/>
        </p:nvGrpSpPr>
        <p:grpSpPr bwMode="auto">
          <a:xfrm rot="2237295">
            <a:off x="7038975" y="3436938"/>
            <a:ext cx="87313" cy="1150937"/>
            <a:chOff x="1835696" y="3861048"/>
            <a:chExt cx="87189" cy="1152128"/>
          </a:xfrm>
        </p:grpSpPr>
        <p:sp>
          <p:nvSpPr>
            <p:cNvPr id="76" name="Trapezoid 75"/>
            <p:cNvSpPr/>
            <p:nvPr/>
          </p:nvSpPr>
          <p:spPr>
            <a:xfrm flipV="1">
              <a:off x="1846834" y="4221181"/>
              <a:ext cx="57069" cy="791393"/>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Trapezoid 76"/>
            <p:cNvSpPr/>
            <p:nvPr/>
          </p:nvSpPr>
          <p:spPr>
            <a:xfrm flipV="1">
              <a:off x="1830581" y="3860757"/>
              <a:ext cx="87188" cy="357558"/>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704" name="Gruppieren 62"/>
          <p:cNvGrpSpPr>
            <a:grpSpLocks/>
          </p:cNvGrpSpPr>
          <p:nvPr/>
        </p:nvGrpSpPr>
        <p:grpSpPr bwMode="auto">
          <a:xfrm rot="2237295">
            <a:off x="7397750" y="2932113"/>
            <a:ext cx="87313" cy="1152525"/>
            <a:chOff x="1835696" y="3861048"/>
            <a:chExt cx="87189" cy="1152128"/>
          </a:xfrm>
        </p:grpSpPr>
        <p:sp>
          <p:nvSpPr>
            <p:cNvPr id="79" name="Trapezoid 78"/>
            <p:cNvSpPr/>
            <p:nvPr/>
          </p:nvSpPr>
          <p:spPr>
            <a:xfrm flipV="1">
              <a:off x="1809009" y="4207630"/>
              <a:ext cx="57069" cy="791890"/>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Trapezoid 79"/>
            <p:cNvSpPr/>
            <p:nvPr/>
          </p:nvSpPr>
          <p:spPr>
            <a:xfrm flipV="1">
              <a:off x="1787948" y="3863132"/>
              <a:ext cx="87188" cy="357064"/>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705" name="Gruppieren 65"/>
          <p:cNvGrpSpPr>
            <a:grpSpLocks/>
          </p:cNvGrpSpPr>
          <p:nvPr/>
        </p:nvGrpSpPr>
        <p:grpSpPr bwMode="auto">
          <a:xfrm rot="2237295">
            <a:off x="7758113" y="2430463"/>
            <a:ext cx="87312" cy="1150937"/>
            <a:chOff x="1835696" y="3861048"/>
            <a:chExt cx="87189" cy="1152128"/>
          </a:xfrm>
        </p:grpSpPr>
        <p:sp>
          <p:nvSpPr>
            <p:cNvPr id="82" name="Trapezoid 81"/>
            <p:cNvSpPr/>
            <p:nvPr/>
          </p:nvSpPr>
          <p:spPr>
            <a:xfrm flipV="1">
              <a:off x="1846834" y="4221181"/>
              <a:ext cx="57069" cy="791393"/>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Trapezoid 82"/>
            <p:cNvSpPr/>
            <p:nvPr/>
          </p:nvSpPr>
          <p:spPr>
            <a:xfrm flipV="1">
              <a:off x="1830580" y="3860757"/>
              <a:ext cx="87190" cy="357558"/>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706" name="Gruppieren 68"/>
          <p:cNvGrpSpPr>
            <a:grpSpLocks/>
          </p:cNvGrpSpPr>
          <p:nvPr/>
        </p:nvGrpSpPr>
        <p:grpSpPr bwMode="auto">
          <a:xfrm rot="2237295">
            <a:off x="8118475" y="1924050"/>
            <a:ext cx="87313" cy="1152525"/>
            <a:chOff x="1835696" y="3861048"/>
            <a:chExt cx="87189" cy="1152128"/>
          </a:xfrm>
        </p:grpSpPr>
        <p:sp>
          <p:nvSpPr>
            <p:cNvPr id="85" name="Trapezoid 84"/>
            <p:cNvSpPr/>
            <p:nvPr/>
          </p:nvSpPr>
          <p:spPr>
            <a:xfrm flipV="1">
              <a:off x="1809009" y="4207631"/>
              <a:ext cx="57069" cy="791889"/>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Trapezoid 85"/>
            <p:cNvSpPr/>
            <p:nvPr/>
          </p:nvSpPr>
          <p:spPr>
            <a:xfrm flipV="1">
              <a:off x="1787949" y="3863132"/>
              <a:ext cx="87188" cy="357065"/>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707" name="Gruppieren 71"/>
          <p:cNvGrpSpPr>
            <a:grpSpLocks/>
          </p:cNvGrpSpPr>
          <p:nvPr/>
        </p:nvGrpSpPr>
        <p:grpSpPr bwMode="auto">
          <a:xfrm rot="2237295">
            <a:off x="8478838" y="1420813"/>
            <a:ext cx="87312" cy="1150937"/>
            <a:chOff x="1835696" y="3861048"/>
            <a:chExt cx="87189" cy="1152128"/>
          </a:xfrm>
        </p:grpSpPr>
        <p:sp>
          <p:nvSpPr>
            <p:cNvPr id="88" name="Trapezoid 87"/>
            <p:cNvSpPr/>
            <p:nvPr/>
          </p:nvSpPr>
          <p:spPr>
            <a:xfrm flipV="1">
              <a:off x="1846834" y="4221181"/>
              <a:ext cx="57069" cy="791393"/>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Trapezoid 88"/>
            <p:cNvSpPr/>
            <p:nvPr/>
          </p:nvSpPr>
          <p:spPr>
            <a:xfrm flipV="1">
              <a:off x="1830580" y="3860757"/>
              <a:ext cx="87190" cy="357558"/>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708" name="Gruppieren 77"/>
          <p:cNvGrpSpPr>
            <a:grpSpLocks/>
          </p:cNvGrpSpPr>
          <p:nvPr/>
        </p:nvGrpSpPr>
        <p:grpSpPr bwMode="auto">
          <a:xfrm rot="-1134911">
            <a:off x="8177213" y="1071563"/>
            <a:ext cx="87312" cy="1150937"/>
            <a:chOff x="1835696" y="3861048"/>
            <a:chExt cx="87189" cy="1152128"/>
          </a:xfrm>
        </p:grpSpPr>
        <p:sp>
          <p:nvSpPr>
            <p:cNvPr id="91" name="Trapezoid 90"/>
            <p:cNvSpPr/>
            <p:nvPr/>
          </p:nvSpPr>
          <p:spPr>
            <a:xfrm flipV="1">
              <a:off x="1831782" y="4212122"/>
              <a:ext cx="57069" cy="791393"/>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Trapezoid 91"/>
            <p:cNvSpPr/>
            <p:nvPr/>
          </p:nvSpPr>
          <p:spPr>
            <a:xfrm flipV="1">
              <a:off x="1828602" y="3847691"/>
              <a:ext cx="87189" cy="357558"/>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709" name="Gruppieren 80"/>
          <p:cNvGrpSpPr>
            <a:grpSpLocks/>
          </p:cNvGrpSpPr>
          <p:nvPr/>
        </p:nvGrpSpPr>
        <p:grpSpPr bwMode="auto">
          <a:xfrm rot="-1134911">
            <a:off x="8013700" y="593725"/>
            <a:ext cx="87313" cy="1152525"/>
            <a:chOff x="1835696" y="3861048"/>
            <a:chExt cx="87189" cy="1152128"/>
          </a:xfrm>
        </p:grpSpPr>
        <p:sp>
          <p:nvSpPr>
            <p:cNvPr id="94" name="Trapezoid 93"/>
            <p:cNvSpPr/>
            <p:nvPr/>
          </p:nvSpPr>
          <p:spPr>
            <a:xfrm flipV="1">
              <a:off x="1850250" y="4221330"/>
              <a:ext cx="57069" cy="791889"/>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Trapezoid 94"/>
            <p:cNvSpPr/>
            <p:nvPr/>
          </p:nvSpPr>
          <p:spPr>
            <a:xfrm flipV="1">
              <a:off x="1832844" y="3850798"/>
              <a:ext cx="87188" cy="357065"/>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1710" name="Gruppieren 86"/>
          <p:cNvGrpSpPr>
            <a:grpSpLocks/>
          </p:cNvGrpSpPr>
          <p:nvPr/>
        </p:nvGrpSpPr>
        <p:grpSpPr bwMode="auto">
          <a:xfrm rot="-6534911">
            <a:off x="4587081" y="4931569"/>
            <a:ext cx="87313" cy="1152525"/>
            <a:chOff x="1835696" y="3861048"/>
            <a:chExt cx="87189" cy="1152128"/>
          </a:xfrm>
        </p:grpSpPr>
        <p:sp>
          <p:nvSpPr>
            <p:cNvPr id="97" name="Trapezoid 96"/>
            <p:cNvSpPr/>
            <p:nvPr/>
          </p:nvSpPr>
          <p:spPr>
            <a:xfrm flipV="1">
              <a:off x="1848751" y="4220815"/>
              <a:ext cx="57069" cy="791889"/>
            </a:xfrm>
            <a:prstGeom prst="trapezoid">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Trapezoid 97"/>
            <p:cNvSpPr/>
            <p:nvPr/>
          </p:nvSpPr>
          <p:spPr>
            <a:xfrm flipV="1">
              <a:off x="1836274" y="3860363"/>
              <a:ext cx="87188" cy="357064"/>
            </a:xfrm>
            <a:prstGeom prst="trapezoid">
              <a:avLst>
                <a:gd name="adj" fmla="val 176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9" name="Freihandform 98"/>
          <p:cNvSpPr/>
          <p:nvPr/>
        </p:nvSpPr>
        <p:spPr>
          <a:xfrm rot="20465089">
            <a:off x="4249738" y="1930400"/>
            <a:ext cx="4200525" cy="2628900"/>
          </a:xfrm>
          <a:custGeom>
            <a:avLst/>
            <a:gdLst>
              <a:gd name="connsiteX0" fmla="*/ 28575 w 4200525"/>
              <a:gd name="connsiteY0" fmla="*/ 0 h 2628900"/>
              <a:gd name="connsiteX1" fmla="*/ 0 w 4200525"/>
              <a:gd name="connsiteY1" fmla="*/ 2595563 h 2628900"/>
              <a:gd name="connsiteX2" fmla="*/ 1371600 w 4200525"/>
              <a:gd name="connsiteY2" fmla="*/ 2628900 h 2628900"/>
              <a:gd name="connsiteX3" fmla="*/ 4200525 w 4200525"/>
              <a:gd name="connsiteY3" fmla="*/ 862013 h 2628900"/>
              <a:gd name="connsiteX4" fmla="*/ 4195763 w 4200525"/>
              <a:gd name="connsiteY4" fmla="*/ 0 h 2628900"/>
              <a:gd name="connsiteX5" fmla="*/ 28575 w 4200525"/>
              <a:gd name="connsiteY5"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0525" h="2628900">
                <a:moveTo>
                  <a:pt x="28575" y="0"/>
                </a:moveTo>
                <a:lnTo>
                  <a:pt x="0" y="2595563"/>
                </a:lnTo>
                <a:lnTo>
                  <a:pt x="1371600" y="2628900"/>
                </a:lnTo>
                <a:lnTo>
                  <a:pt x="4200525" y="862013"/>
                </a:lnTo>
                <a:cubicBezTo>
                  <a:pt x="4198938" y="574675"/>
                  <a:pt x="4197350" y="287338"/>
                  <a:pt x="4195763" y="0"/>
                </a:cubicBezTo>
                <a:lnTo>
                  <a:pt x="28575" y="0"/>
                </a:lnTo>
                <a:close/>
              </a:path>
            </a:pathLst>
          </a:cu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5400000" scaled="1"/>
            <a:tileRect/>
          </a:gra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smtClean="0">
                <a:solidFill>
                  <a:schemeClr val="tx1"/>
                </a:solidFill>
              </a:rPr>
              <a:t>Защищаемый объект</a:t>
            </a:r>
            <a:endParaRPr lang="en-GB" dirty="0">
              <a:solidFill>
                <a:schemeClr val="tx1"/>
              </a:solidFill>
            </a:endParaRPr>
          </a:p>
        </p:txBody>
      </p:sp>
      <p:pic>
        <p:nvPicPr>
          <p:cNvPr id="71712" name="Picture 2"/>
          <p:cNvPicPr>
            <a:picLocks noChangeAspect="1" noChangeArrowheads="1"/>
          </p:cNvPicPr>
          <p:nvPr/>
        </p:nvPicPr>
        <p:blipFill>
          <a:blip r:embed="rId5" cstate="print"/>
          <a:srcRect/>
          <a:stretch>
            <a:fillRect/>
          </a:stretch>
        </p:blipFill>
        <p:spPr bwMode="auto">
          <a:xfrm>
            <a:off x="679450" y="2481263"/>
            <a:ext cx="1603375" cy="1558925"/>
          </a:xfrm>
          <a:prstGeom prst="rect">
            <a:avLst/>
          </a:prstGeom>
          <a:noFill/>
          <a:ln w="9525">
            <a:solidFill>
              <a:srgbClr val="FF0000"/>
            </a:solidFill>
            <a:miter lim="800000"/>
            <a:headEnd/>
            <a:tailEnd/>
          </a:ln>
        </p:spPr>
      </p:pic>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4294967295"/>
          </p:nvPr>
        </p:nvSpPr>
        <p:spPr>
          <a:xfrm>
            <a:off x="719138" y="1438275"/>
            <a:ext cx="7967662" cy="4678363"/>
          </a:xfrm>
        </p:spPr>
        <p:txBody>
          <a:bodyPr/>
          <a:lstStyle/>
          <a:p>
            <a:pPr eaLnBrk="1" hangingPunct="1">
              <a:buFont typeface="Wingdings" pitchFamily="2" charset="2"/>
              <a:buNone/>
            </a:pPr>
            <a:r>
              <a:rPr lang="ru-RU" b="1" dirty="0" smtClean="0"/>
              <a:t>Ошибки проектирования, которых можно избежать</a:t>
            </a:r>
            <a:endParaRPr lang="en-GB" b="1" dirty="0" smtClean="0"/>
          </a:p>
          <a:p>
            <a:pPr lvl="1" eaLnBrk="1" hangingPunct="1"/>
            <a:r>
              <a:rPr lang="ru-RU" sz="1700" dirty="0" smtClean="0"/>
              <a:t>Движущиеся растения в зоне детекции </a:t>
            </a:r>
            <a:r>
              <a:rPr lang="en-GB" sz="1700" dirty="0" smtClean="0"/>
              <a:t>(</a:t>
            </a:r>
            <a:r>
              <a:rPr lang="ru-RU" sz="1700" dirty="0" smtClean="0"/>
              <a:t>трава</a:t>
            </a:r>
            <a:r>
              <a:rPr lang="en-GB" sz="1700" dirty="0" smtClean="0"/>
              <a:t>, </a:t>
            </a:r>
            <a:r>
              <a:rPr lang="ru-RU" sz="1700" dirty="0" smtClean="0"/>
              <a:t>ветки</a:t>
            </a:r>
            <a:r>
              <a:rPr lang="en-GB" sz="1700" dirty="0" smtClean="0"/>
              <a:t>, </a:t>
            </a:r>
            <a:r>
              <a:rPr lang="ru-RU" sz="1700" dirty="0" smtClean="0"/>
              <a:t>кусты</a:t>
            </a:r>
            <a:r>
              <a:rPr lang="en-GB" sz="1700" dirty="0" smtClean="0"/>
              <a:t>, </a:t>
            </a:r>
            <a:r>
              <a:rPr lang="ru-RU" sz="1700" dirty="0" smtClean="0"/>
              <a:t>деревья</a:t>
            </a:r>
            <a:r>
              <a:rPr lang="en-GB" sz="1700" dirty="0" smtClean="0"/>
              <a:t>) </a:t>
            </a:r>
            <a:br>
              <a:rPr lang="en-GB" sz="1700" dirty="0" smtClean="0"/>
            </a:br>
            <a:r>
              <a:rPr lang="en-GB" sz="1700" dirty="0" smtClean="0"/>
              <a:t>-&gt; </a:t>
            </a:r>
            <a:r>
              <a:rPr lang="ru-RU" sz="1700" dirty="0" smtClean="0"/>
              <a:t>Частое удаление</a:t>
            </a:r>
            <a:endParaRPr lang="en-GB" sz="1700" dirty="0" smtClean="0"/>
          </a:p>
          <a:p>
            <a:pPr lvl="1" eaLnBrk="1" hangingPunct="1"/>
            <a:r>
              <a:rPr lang="ru-RU" sz="1700" dirty="0" smtClean="0"/>
              <a:t>Зона детекции не терминирована</a:t>
            </a:r>
            <a:r>
              <a:rPr lang="en-GB" sz="1700" dirty="0" smtClean="0"/>
              <a:t> (</a:t>
            </a:r>
            <a:r>
              <a:rPr lang="ru-RU" sz="1700" dirty="0" smtClean="0"/>
              <a:t>использование искусственного </a:t>
            </a:r>
            <a:r>
              <a:rPr lang="ru-RU" sz="1700" dirty="0" err="1" smtClean="0"/>
              <a:t>терминирования</a:t>
            </a:r>
            <a:r>
              <a:rPr lang="ru-RU" sz="1700" dirty="0" smtClean="0"/>
              <a:t> при необходимости</a:t>
            </a:r>
            <a:r>
              <a:rPr lang="en-GB" sz="1700" dirty="0" smtClean="0"/>
              <a:t>) </a:t>
            </a:r>
            <a:br>
              <a:rPr lang="en-GB" sz="1700" dirty="0" smtClean="0"/>
            </a:br>
            <a:r>
              <a:rPr lang="en-GB" sz="1700" dirty="0" smtClean="0"/>
              <a:t>-&gt; </a:t>
            </a:r>
            <a:r>
              <a:rPr lang="ru-RU" sz="1700" dirty="0" smtClean="0"/>
              <a:t>См. следующий слайд</a:t>
            </a:r>
            <a:endParaRPr lang="en-GB" sz="1700" dirty="0" smtClean="0"/>
          </a:p>
          <a:p>
            <a:pPr lvl="1" eaLnBrk="1" hangingPunct="1"/>
            <a:r>
              <a:rPr lang="ru-RU" sz="1700" dirty="0" smtClean="0"/>
              <a:t>Периметр без заграждения</a:t>
            </a:r>
            <a:r>
              <a:rPr lang="en-GB" sz="1700" dirty="0" smtClean="0"/>
              <a:t> (</a:t>
            </a:r>
            <a:r>
              <a:rPr lang="ru-RU" sz="1700" dirty="0" smtClean="0"/>
              <a:t>отсутствует забор или стена</a:t>
            </a:r>
            <a:r>
              <a:rPr lang="en-GB" sz="1700" dirty="0" smtClean="0"/>
              <a:t>)</a:t>
            </a:r>
            <a:br>
              <a:rPr lang="en-GB" sz="1700" dirty="0" smtClean="0"/>
            </a:br>
            <a:r>
              <a:rPr lang="en-GB" sz="1700" dirty="0" smtClean="0"/>
              <a:t>-&gt; </a:t>
            </a:r>
            <a:r>
              <a:rPr lang="ru-RU" sz="1700" dirty="0" smtClean="0"/>
              <a:t>Активность объектов живой природы</a:t>
            </a:r>
            <a:endParaRPr lang="en-GB" sz="1700" dirty="0" smtClean="0"/>
          </a:p>
          <a:p>
            <a:pPr lvl="1" eaLnBrk="1" hangingPunct="1"/>
            <a:r>
              <a:rPr lang="ru-RU" sz="1700" dirty="0" smtClean="0"/>
              <a:t>Детектор установлен близко к источникам света или кондиционерам</a:t>
            </a:r>
            <a:endParaRPr lang="en-GB" sz="1700" dirty="0" smtClean="0"/>
          </a:p>
          <a:p>
            <a:pPr lvl="1" eaLnBrk="1" hangingPunct="1"/>
            <a:r>
              <a:rPr lang="ru-RU" sz="1700" dirty="0" smtClean="0"/>
              <a:t>Источники света или кондиционеры в зоне детекции </a:t>
            </a:r>
            <a:r>
              <a:rPr lang="en-GB" sz="1700" dirty="0" smtClean="0"/>
              <a:t> (</a:t>
            </a:r>
            <a:r>
              <a:rPr lang="ru-RU" sz="1700" dirty="0" smtClean="0"/>
              <a:t>может привести к </a:t>
            </a:r>
            <a:r>
              <a:rPr lang="ru-RU" sz="1700" dirty="0" err="1" smtClean="0"/>
              <a:t>турбуленции</a:t>
            </a:r>
            <a:r>
              <a:rPr lang="en-GB" sz="1700" dirty="0" smtClean="0"/>
              <a:t>)</a:t>
            </a:r>
          </a:p>
          <a:p>
            <a:pPr lvl="1" eaLnBrk="1" hangingPunct="1"/>
            <a:r>
              <a:rPr lang="ru-RU" sz="1700" dirty="0" smtClean="0"/>
              <a:t>Нестабильная монтажная опора</a:t>
            </a:r>
            <a:r>
              <a:rPr lang="en-GB" sz="1700" dirty="0" smtClean="0"/>
              <a:t> (</a:t>
            </a:r>
            <a:r>
              <a:rPr lang="ru-RU" sz="1700" dirty="0" smtClean="0"/>
              <a:t>вибрации при сильных ветрах</a:t>
            </a:r>
            <a:r>
              <a:rPr lang="en-GB" sz="1700" dirty="0" smtClean="0"/>
              <a:t>)</a:t>
            </a:r>
          </a:p>
          <a:p>
            <a:pPr lvl="1" eaLnBrk="1" hangingPunct="1"/>
            <a:r>
              <a:rPr lang="ru-RU" sz="1700" dirty="0" smtClean="0"/>
              <a:t>Прямая засветка оптики солнцем или автомобильными фарами</a:t>
            </a:r>
            <a:endParaRPr lang="en-GB" sz="1700" dirty="0" smtClean="0"/>
          </a:p>
          <a:p>
            <a:pPr lvl="1" eaLnBrk="1" hangingPunct="1"/>
            <a:r>
              <a:rPr lang="ru-RU" sz="1700" dirty="0" smtClean="0"/>
              <a:t>Отсутствие верификации тревог</a:t>
            </a:r>
            <a:endParaRPr lang="en-GB" sz="1700" dirty="0" smtClean="0"/>
          </a:p>
          <a:p>
            <a:pPr lvl="1" eaLnBrk="1" hangingPunct="1"/>
            <a:r>
              <a:rPr lang="ru-RU" sz="1700" dirty="0" smtClean="0"/>
              <a:t>Позиционирование вдоль или перпендикулярно воде</a:t>
            </a:r>
            <a:r>
              <a:rPr lang="en-GB" sz="1700" dirty="0" smtClean="0"/>
              <a:t> (</a:t>
            </a:r>
            <a:r>
              <a:rPr lang="ru-RU" sz="1700" dirty="0" smtClean="0"/>
              <a:t>порты</a:t>
            </a:r>
            <a:r>
              <a:rPr lang="en-GB" sz="1700" dirty="0" smtClean="0"/>
              <a:t>, </a:t>
            </a:r>
            <a:r>
              <a:rPr lang="ru-RU" sz="1700" dirty="0" smtClean="0"/>
              <a:t>озера и берег моря</a:t>
            </a:r>
            <a:r>
              <a:rPr lang="en-GB" sz="1700" dirty="0" smtClean="0"/>
              <a:t>, </a:t>
            </a:r>
            <a:r>
              <a:rPr lang="ru-RU" sz="1700" dirty="0" smtClean="0"/>
              <a:t>реки</a:t>
            </a:r>
            <a:r>
              <a:rPr lang="en-GB" sz="1700" dirty="0" smtClean="0"/>
              <a:t>)</a:t>
            </a:r>
          </a:p>
        </p:txBody>
      </p:sp>
      <p:sp>
        <p:nvSpPr>
          <p:cNvPr id="72707" name="Rectangle 2"/>
          <p:cNvSpPr>
            <a:spLocks noGrp="1" noChangeArrowheads="1"/>
          </p:cNvSpPr>
          <p:nvPr>
            <p:ph type="title"/>
          </p:nvPr>
        </p:nvSpPr>
        <p:spPr>
          <a:xfrm>
            <a:off x="719138" y="420688"/>
            <a:ext cx="5938837" cy="719137"/>
          </a:xfrm>
        </p:spPr>
        <p:txBody>
          <a:bodyPr/>
          <a:lstStyle/>
          <a:p>
            <a:pPr eaLnBrk="1" hangingPunct="1"/>
            <a:r>
              <a:rPr lang="ru-RU" dirty="0" smtClean="0">
                <a:solidFill>
                  <a:srgbClr val="C00000"/>
                </a:solidFill>
              </a:rPr>
              <a:t>Разработка системы</a:t>
            </a:r>
            <a:endParaRPr lang="en-GB" dirty="0" smtClean="0">
              <a:solidFill>
                <a:srgbClr val="C00000"/>
              </a:solidFill>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solidFill>
                  <a:schemeClr val="bg1"/>
                </a:solidFill>
              </a:rPr>
              <a:t>Competitive Update</a:t>
            </a:r>
          </a:p>
        </p:txBody>
      </p:sp>
      <p:sp>
        <p:nvSpPr>
          <p:cNvPr id="17411" name="Footer Placeholder 6"/>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Xtralis Pty. Ltd. ─ Confidential Information</a:t>
            </a:r>
          </a:p>
        </p:txBody>
      </p:sp>
      <p:sp>
        <p:nvSpPr>
          <p:cNvPr id="6" name="Title 2"/>
          <p:cNvSpPr txBox="1">
            <a:spLocks/>
          </p:cNvSpPr>
          <p:nvPr/>
        </p:nvSpPr>
        <p:spPr>
          <a:xfrm>
            <a:off x="381000" y="685800"/>
            <a:ext cx="8686800" cy="685800"/>
          </a:xfrm>
          <a:prstGeom prst="rect">
            <a:avLst/>
          </a:prstGeom>
        </p:spPr>
        <p:txBody>
          <a:bodyPr lIns="0" tIns="0" rIns="0" bIns="0"/>
          <a:lstStyle/>
          <a:p>
            <a:pPr>
              <a:lnSpc>
                <a:spcPts val="2800"/>
              </a:lnSpc>
              <a:defRPr/>
            </a:pPr>
            <a:r>
              <a:rPr lang="ru-RU" sz="2800" b="1" spc="-20" dirty="0">
                <a:solidFill>
                  <a:srgbClr val="881719"/>
                </a:solidFill>
                <a:latin typeface="Arial" charset="0"/>
                <a:ea typeface="+mj-ea"/>
                <a:cs typeface="Arial" pitchFamily="34" charset="0"/>
              </a:rPr>
              <a:t>Обзор существующих технологий</a:t>
            </a:r>
            <a:endParaRPr lang="en-US" sz="2800" b="1" spc="-20" dirty="0">
              <a:solidFill>
                <a:srgbClr val="881719"/>
              </a:solidFill>
              <a:latin typeface="Arial" charset="0"/>
              <a:ea typeface="+mj-ea"/>
              <a:cs typeface="Arial" pitchFamily="34" charset="0"/>
            </a:endParaRPr>
          </a:p>
        </p:txBody>
      </p:sp>
      <p:pic>
        <p:nvPicPr>
          <p:cNvPr id="17413" name="Picture 2"/>
          <p:cNvPicPr>
            <a:picLocks noChangeAspect="1" noChangeArrowheads="1"/>
          </p:cNvPicPr>
          <p:nvPr/>
        </p:nvPicPr>
        <p:blipFill>
          <a:blip r:embed="rId3" cstate="print"/>
          <a:srcRect/>
          <a:stretch>
            <a:fillRect/>
          </a:stretch>
        </p:blipFill>
        <p:spPr bwMode="auto">
          <a:xfrm>
            <a:off x="1157288" y="1752600"/>
            <a:ext cx="6829425" cy="3990975"/>
          </a:xfrm>
          <a:prstGeom prst="rect">
            <a:avLst/>
          </a:prstGeom>
          <a:noFill/>
          <a:ln w="9525">
            <a:noFill/>
            <a:miter lim="800000"/>
            <a:headEnd/>
            <a:tailEnd/>
          </a:ln>
        </p:spPr>
      </p:pic>
      <p:sp>
        <p:nvSpPr>
          <p:cNvPr id="7" name="Rectangle 6"/>
          <p:cNvSpPr/>
          <p:nvPr/>
        </p:nvSpPr>
        <p:spPr>
          <a:xfrm>
            <a:off x="2057400" y="3581400"/>
            <a:ext cx="1371600" cy="533400"/>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2"/>
          <p:cNvSpPr>
            <a:spLocks noGrp="1"/>
          </p:cNvSpPr>
          <p:nvPr>
            <p:ph type="title"/>
          </p:nvPr>
        </p:nvSpPr>
        <p:spPr>
          <a:xfrm>
            <a:off x="220663" y="376238"/>
            <a:ext cx="8686800" cy="685800"/>
          </a:xfrm>
        </p:spPr>
        <p:txBody>
          <a:bodyPr/>
          <a:lstStyle/>
          <a:p>
            <a:r>
              <a:rPr lang="ru-RU" dirty="0" smtClean="0">
                <a:solidFill>
                  <a:srgbClr val="C00000"/>
                </a:solidFill>
              </a:rPr>
              <a:t>Пример неправильной установки</a:t>
            </a:r>
            <a:r>
              <a:rPr lang="en-GB" dirty="0" smtClean="0">
                <a:solidFill>
                  <a:srgbClr val="C00000"/>
                </a:solidFill>
              </a:rPr>
              <a:t/>
            </a:r>
            <a:br>
              <a:rPr lang="en-GB" dirty="0" smtClean="0">
                <a:solidFill>
                  <a:srgbClr val="C00000"/>
                </a:solidFill>
              </a:rPr>
            </a:br>
            <a:r>
              <a:rPr lang="ru-RU" dirty="0" smtClean="0">
                <a:solidFill>
                  <a:srgbClr val="C00000"/>
                </a:solidFill>
              </a:rPr>
              <a:t>Детектор направлен на источник тепла 1</a:t>
            </a:r>
            <a:endParaRPr lang="en-GB" dirty="0" smtClean="0">
              <a:solidFill>
                <a:srgbClr val="C00000"/>
              </a:solidFill>
            </a:endParaRPr>
          </a:p>
        </p:txBody>
      </p:sp>
      <p:pic>
        <p:nvPicPr>
          <p:cNvPr id="73731" name="Picture 2"/>
          <p:cNvPicPr>
            <a:picLocks noChangeAspect="1" noChangeArrowheads="1"/>
          </p:cNvPicPr>
          <p:nvPr/>
        </p:nvPicPr>
        <p:blipFill>
          <a:blip r:embed="rId3" cstate="print"/>
          <a:srcRect/>
          <a:stretch>
            <a:fillRect/>
          </a:stretch>
        </p:blipFill>
        <p:spPr bwMode="auto">
          <a:xfrm>
            <a:off x="971550" y="1268413"/>
            <a:ext cx="6264275" cy="4679950"/>
          </a:xfrm>
          <a:prstGeom prst="rect">
            <a:avLst/>
          </a:prstGeom>
          <a:noFill/>
          <a:ln w="9525">
            <a:noFill/>
            <a:miter lim="800000"/>
            <a:headEnd/>
            <a:tailEnd/>
          </a:ln>
        </p:spPr>
      </p:pic>
      <p:pic>
        <p:nvPicPr>
          <p:cNvPr id="73732" name="Picture 4"/>
          <p:cNvPicPr>
            <a:picLocks noChangeAspect="1" noChangeArrowheads="1"/>
          </p:cNvPicPr>
          <p:nvPr/>
        </p:nvPicPr>
        <p:blipFill>
          <a:blip r:embed="rId4" cstate="print"/>
          <a:srcRect/>
          <a:stretch>
            <a:fillRect/>
          </a:stretch>
        </p:blipFill>
        <p:spPr bwMode="auto">
          <a:xfrm>
            <a:off x="5675313" y="4652963"/>
            <a:ext cx="2663825" cy="1611312"/>
          </a:xfrm>
          <a:prstGeom prst="rect">
            <a:avLst/>
          </a:prstGeom>
          <a:noFill/>
          <a:ln w="9525">
            <a:noFill/>
            <a:miter lim="800000"/>
            <a:headEnd/>
            <a:tailEnd/>
          </a:ln>
        </p:spPr>
      </p:pic>
      <p:cxnSp>
        <p:nvCxnSpPr>
          <p:cNvPr id="4" name="Gerade Verbindung mit Pfeil 3"/>
          <p:cNvCxnSpPr/>
          <p:nvPr/>
        </p:nvCxnSpPr>
        <p:spPr>
          <a:xfrm flipH="1" flipV="1">
            <a:off x="6011863" y="4941888"/>
            <a:ext cx="2016125" cy="5746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Freihandform 10"/>
          <p:cNvSpPr/>
          <p:nvPr/>
        </p:nvSpPr>
        <p:spPr>
          <a:xfrm>
            <a:off x="2613025" y="2911475"/>
            <a:ext cx="3787775" cy="2971800"/>
          </a:xfrm>
          <a:custGeom>
            <a:avLst/>
            <a:gdLst>
              <a:gd name="connsiteX0" fmla="*/ 3787140 w 3787140"/>
              <a:gd name="connsiteY0" fmla="*/ 60960 h 2971800"/>
              <a:gd name="connsiteX1" fmla="*/ 60960 w 3787140"/>
              <a:gd name="connsiteY1" fmla="*/ 0 h 2971800"/>
              <a:gd name="connsiteX2" fmla="*/ 0 w 3787140"/>
              <a:gd name="connsiteY2" fmla="*/ 2971800 h 2971800"/>
              <a:gd name="connsiteX3" fmla="*/ 3787140 w 3787140"/>
              <a:gd name="connsiteY3" fmla="*/ 678180 h 2971800"/>
              <a:gd name="connsiteX4" fmla="*/ 3787140 w 3787140"/>
              <a:gd name="connsiteY4" fmla="*/ 6096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7140" h="2971800">
                <a:moveTo>
                  <a:pt x="3787140" y="60960"/>
                </a:moveTo>
                <a:lnTo>
                  <a:pt x="60960" y="0"/>
                </a:lnTo>
                <a:lnTo>
                  <a:pt x="0" y="2971800"/>
                </a:lnTo>
                <a:lnTo>
                  <a:pt x="3787140" y="678180"/>
                </a:lnTo>
                <a:lnTo>
                  <a:pt x="3787140" y="60960"/>
                </a:lnTo>
                <a:close/>
              </a:path>
            </a:pathLst>
          </a:custGeom>
          <a:solidFill>
            <a:srgbClr val="C0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cstate="print"/>
          <a:srcRect/>
          <a:stretch>
            <a:fillRect/>
          </a:stretch>
        </p:blipFill>
        <p:spPr bwMode="auto">
          <a:xfrm>
            <a:off x="5029200" y="1292225"/>
            <a:ext cx="3365500" cy="4486275"/>
          </a:xfrm>
          <a:prstGeom prst="rect">
            <a:avLst/>
          </a:prstGeom>
          <a:noFill/>
          <a:ln w="9525">
            <a:noFill/>
            <a:miter lim="800000"/>
            <a:headEnd/>
            <a:tailEnd/>
          </a:ln>
        </p:spPr>
      </p:pic>
      <p:pic>
        <p:nvPicPr>
          <p:cNvPr id="74755" name="Picture 4" descr="https://encrypted-tbn2.google.com/images?q=tbn:ANd9GcTrhp18-B6pd6tRcjIzGQCLd6wVEUR9pW5T9PK2TZ2CzG1wqfAW"/>
          <p:cNvPicPr>
            <a:picLocks noChangeAspect="1" noChangeArrowheads="1"/>
          </p:cNvPicPr>
          <p:nvPr/>
        </p:nvPicPr>
        <p:blipFill>
          <a:blip r:embed="rId4" cstate="print"/>
          <a:srcRect r="-1350"/>
          <a:stretch>
            <a:fillRect/>
          </a:stretch>
        </p:blipFill>
        <p:spPr bwMode="auto">
          <a:xfrm>
            <a:off x="2771775" y="1412875"/>
            <a:ext cx="1803400" cy="1827213"/>
          </a:xfrm>
          <a:prstGeom prst="rect">
            <a:avLst/>
          </a:prstGeom>
          <a:noFill/>
          <a:ln w="9525">
            <a:noFill/>
            <a:miter lim="800000"/>
            <a:headEnd/>
            <a:tailEnd/>
          </a:ln>
        </p:spPr>
      </p:pic>
      <p:pic>
        <p:nvPicPr>
          <p:cNvPr id="74756" name="Picture 6" descr="https://encrypted-tbn1.google.com/images?q=tbn:ANd9GcSg3f-k_Vgxtns8VxVQHOvkryjB2tu5NHNebiklhcHgG_HHDQ_y"/>
          <p:cNvPicPr>
            <a:picLocks noChangeAspect="1" noChangeArrowheads="1"/>
          </p:cNvPicPr>
          <p:nvPr/>
        </p:nvPicPr>
        <p:blipFill>
          <a:blip r:embed="rId5" cstate="print"/>
          <a:srcRect l="11067" t="6743" r="17885" b="7761"/>
          <a:stretch>
            <a:fillRect/>
          </a:stretch>
        </p:blipFill>
        <p:spPr bwMode="auto">
          <a:xfrm>
            <a:off x="641350" y="1428750"/>
            <a:ext cx="1751013" cy="1811338"/>
          </a:xfrm>
          <a:prstGeom prst="rect">
            <a:avLst/>
          </a:prstGeom>
          <a:noFill/>
          <a:ln w="9525">
            <a:noFill/>
            <a:miter lim="800000"/>
            <a:headEnd/>
            <a:tailEnd/>
          </a:ln>
        </p:spPr>
      </p:pic>
      <p:pic>
        <p:nvPicPr>
          <p:cNvPr id="74757" name="Picture 8" descr="https://encrypted-tbn3.google.com/images?q=tbn:ANd9GcTtNk_nmBHEhWWYS61HBG5Q1NAqIfjQOqlMFpRLJ1bk4q0ylh_qxw"/>
          <p:cNvPicPr>
            <a:picLocks noChangeAspect="1" noChangeArrowheads="1"/>
          </p:cNvPicPr>
          <p:nvPr/>
        </p:nvPicPr>
        <p:blipFill>
          <a:blip r:embed="rId6" cstate="print"/>
          <a:srcRect/>
          <a:stretch>
            <a:fillRect/>
          </a:stretch>
        </p:blipFill>
        <p:spPr bwMode="auto">
          <a:xfrm>
            <a:off x="2771775" y="3573463"/>
            <a:ext cx="1804988" cy="1895475"/>
          </a:xfrm>
          <a:prstGeom prst="rect">
            <a:avLst/>
          </a:prstGeom>
          <a:noFill/>
          <a:ln w="9525">
            <a:noFill/>
            <a:miter lim="800000"/>
            <a:headEnd/>
            <a:tailEnd/>
          </a:ln>
        </p:spPr>
      </p:pic>
      <p:pic>
        <p:nvPicPr>
          <p:cNvPr id="74758" name="Picture 12" descr="http://blog.immowelt.de/uploads/pics/klimaanlagen.jpg"/>
          <p:cNvPicPr>
            <a:picLocks noChangeAspect="1" noChangeArrowheads="1"/>
          </p:cNvPicPr>
          <p:nvPr/>
        </p:nvPicPr>
        <p:blipFill>
          <a:blip r:embed="rId7" cstate="print"/>
          <a:srcRect/>
          <a:stretch>
            <a:fillRect/>
          </a:stretch>
        </p:blipFill>
        <p:spPr bwMode="auto">
          <a:xfrm>
            <a:off x="542925" y="3573463"/>
            <a:ext cx="1854200" cy="1911350"/>
          </a:xfrm>
          <a:prstGeom prst="rect">
            <a:avLst/>
          </a:prstGeom>
          <a:noFill/>
          <a:ln w="9525">
            <a:noFill/>
            <a:miter lim="800000"/>
            <a:headEnd/>
            <a:tailEnd/>
          </a:ln>
        </p:spPr>
      </p:pic>
      <p:sp>
        <p:nvSpPr>
          <p:cNvPr id="74759" name="Titel 2"/>
          <p:cNvSpPr>
            <a:spLocks noGrp="1"/>
          </p:cNvSpPr>
          <p:nvPr>
            <p:ph type="title"/>
          </p:nvPr>
        </p:nvSpPr>
        <p:spPr>
          <a:xfrm>
            <a:off x="233363" y="376238"/>
            <a:ext cx="8686800" cy="685800"/>
          </a:xfrm>
        </p:spPr>
        <p:txBody>
          <a:bodyPr/>
          <a:lstStyle/>
          <a:p>
            <a:r>
              <a:rPr lang="ru-RU" dirty="0" smtClean="0">
                <a:solidFill>
                  <a:srgbClr val="C00000"/>
                </a:solidFill>
              </a:rPr>
              <a:t>Пример неправильной установки</a:t>
            </a:r>
            <a:r>
              <a:rPr lang="en-GB" dirty="0" smtClean="0">
                <a:solidFill>
                  <a:srgbClr val="C00000"/>
                </a:solidFill>
              </a:rPr>
              <a:t/>
            </a:r>
            <a:br>
              <a:rPr lang="en-GB" dirty="0" smtClean="0">
                <a:solidFill>
                  <a:srgbClr val="C00000"/>
                </a:solidFill>
              </a:rPr>
            </a:br>
            <a:r>
              <a:rPr lang="ru-RU" dirty="0" smtClean="0">
                <a:solidFill>
                  <a:srgbClr val="C00000"/>
                </a:solidFill>
              </a:rPr>
              <a:t>Детектор направлен на источник тепла </a:t>
            </a:r>
            <a:r>
              <a:rPr lang="en-GB" dirty="0" smtClean="0">
                <a:solidFill>
                  <a:srgbClr val="C00000"/>
                </a:solidFill>
              </a:rPr>
              <a:t>2</a:t>
            </a:r>
            <a:br>
              <a:rPr lang="en-GB" dirty="0" smtClean="0">
                <a:solidFill>
                  <a:srgbClr val="C00000"/>
                </a:solidFill>
              </a:rPr>
            </a:br>
            <a:endParaRPr lang="en-GB" dirty="0" smtClean="0">
              <a:solidFill>
                <a:srgbClr val="C00000"/>
              </a:solidFill>
            </a:endParaRPr>
          </a:p>
        </p:txBody>
      </p:sp>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2"/>
          <p:cNvSpPr>
            <a:spLocks noGrp="1"/>
          </p:cNvSpPr>
          <p:nvPr>
            <p:ph type="title"/>
          </p:nvPr>
        </p:nvSpPr>
        <p:spPr>
          <a:xfrm>
            <a:off x="233363" y="376238"/>
            <a:ext cx="8686800" cy="685800"/>
          </a:xfrm>
        </p:spPr>
        <p:txBody>
          <a:bodyPr/>
          <a:lstStyle/>
          <a:p>
            <a:r>
              <a:rPr lang="ru-RU" dirty="0" smtClean="0"/>
              <a:t>Пример неправильной установки</a:t>
            </a:r>
            <a:r>
              <a:rPr lang="en-GB" dirty="0" smtClean="0"/>
              <a:t/>
            </a:r>
            <a:br>
              <a:rPr lang="en-GB" dirty="0" smtClean="0"/>
            </a:br>
            <a:r>
              <a:rPr lang="ru-RU" dirty="0" smtClean="0"/>
              <a:t>Позиционирование детектора</a:t>
            </a:r>
            <a:endParaRPr lang="en-GB" dirty="0" smtClean="0"/>
          </a:p>
        </p:txBody>
      </p:sp>
      <p:pic>
        <p:nvPicPr>
          <p:cNvPr id="75779" name="Picture 3"/>
          <p:cNvPicPr>
            <a:picLocks noChangeAspect="1" noChangeArrowheads="1"/>
          </p:cNvPicPr>
          <p:nvPr/>
        </p:nvPicPr>
        <p:blipFill>
          <a:blip r:embed="rId3" cstate="print"/>
          <a:srcRect/>
          <a:stretch>
            <a:fillRect/>
          </a:stretch>
        </p:blipFill>
        <p:spPr bwMode="auto">
          <a:xfrm>
            <a:off x="311150" y="1628775"/>
            <a:ext cx="3232150" cy="2416175"/>
          </a:xfrm>
          <a:prstGeom prst="rect">
            <a:avLst/>
          </a:prstGeom>
          <a:noFill/>
          <a:ln w="9525">
            <a:noFill/>
            <a:miter lim="800000"/>
            <a:headEnd/>
            <a:tailEnd/>
          </a:ln>
        </p:spPr>
      </p:pic>
      <p:sp>
        <p:nvSpPr>
          <p:cNvPr id="75780" name="Textfeld 2"/>
          <p:cNvSpPr txBox="1">
            <a:spLocks noChangeArrowheads="1"/>
          </p:cNvSpPr>
          <p:nvPr/>
        </p:nvSpPr>
        <p:spPr bwMode="auto">
          <a:xfrm>
            <a:off x="303212" y="1062038"/>
            <a:ext cx="8840788" cy="400110"/>
          </a:xfrm>
          <a:prstGeom prst="rect">
            <a:avLst/>
          </a:prstGeom>
          <a:noFill/>
          <a:ln w="9525">
            <a:noFill/>
            <a:miter lim="800000"/>
            <a:headEnd/>
            <a:tailEnd/>
          </a:ln>
        </p:spPr>
        <p:txBody>
          <a:bodyPr wrap="square">
            <a:spAutoFit/>
          </a:bodyPr>
          <a:lstStyle/>
          <a:p>
            <a:r>
              <a:rPr lang="ru-RU" sz="2000" dirty="0" smtClean="0"/>
              <a:t>Очень высоко</a:t>
            </a:r>
            <a:r>
              <a:rPr lang="en-GB" sz="2000" dirty="0"/>
              <a:t>	</a:t>
            </a:r>
            <a:r>
              <a:rPr lang="ru-RU" sz="2000" dirty="0" smtClean="0"/>
              <a:t>		      Очень высоко и </a:t>
            </a:r>
            <a:r>
              <a:rPr lang="ru-RU" sz="2000" dirty="0" err="1" smtClean="0"/>
              <a:t>неотцентрировано</a:t>
            </a:r>
            <a:endParaRPr lang="en-GB" sz="2000" dirty="0"/>
          </a:p>
        </p:txBody>
      </p:sp>
      <p:cxnSp>
        <p:nvCxnSpPr>
          <p:cNvPr id="6" name="Gerade Verbindung 5"/>
          <p:cNvCxnSpPr/>
          <p:nvPr/>
        </p:nvCxnSpPr>
        <p:spPr>
          <a:xfrm>
            <a:off x="2038097" y="901700"/>
            <a:ext cx="196556" cy="0"/>
          </a:xfrm>
          <a:prstGeom prst="line">
            <a:avLst/>
          </a:prstGeom>
          <a:ln w="38100">
            <a:solidFill>
              <a:srgbClr val="C00000"/>
            </a:solidFill>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2038097" y="1481138"/>
            <a:ext cx="196556" cy="0"/>
          </a:xfrm>
          <a:prstGeom prst="line">
            <a:avLst/>
          </a:prstGeom>
          <a:ln w="38100">
            <a:solidFill>
              <a:srgbClr val="C00000"/>
            </a:solidFill>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75783" name="Textfeld 6"/>
          <p:cNvSpPr txBox="1">
            <a:spLocks noChangeArrowheads="1"/>
          </p:cNvSpPr>
          <p:nvPr/>
        </p:nvSpPr>
        <p:spPr bwMode="auto">
          <a:xfrm>
            <a:off x="2339975" y="2652713"/>
            <a:ext cx="576263" cy="830262"/>
          </a:xfrm>
          <a:prstGeom prst="rect">
            <a:avLst/>
          </a:prstGeom>
          <a:solidFill>
            <a:schemeClr val="bg1"/>
          </a:solidFill>
          <a:ln w="9525">
            <a:noFill/>
            <a:miter lim="800000"/>
            <a:headEnd/>
            <a:tailEnd/>
          </a:ln>
        </p:spPr>
        <p:txBody>
          <a:bodyPr>
            <a:spAutoFit/>
          </a:bodyPr>
          <a:lstStyle/>
          <a:p>
            <a:r>
              <a:rPr lang="en-GB">
                <a:solidFill>
                  <a:srgbClr val="C00000"/>
                </a:solidFill>
              </a:rPr>
              <a:t>9m</a:t>
            </a:r>
          </a:p>
        </p:txBody>
      </p:sp>
      <p:sp>
        <p:nvSpPr>
          <p:cNvPr id="75784" name="Textfeld 13"/>
          <p:cNvSpPr txBox="1">
            <a:spLocks noChangeArrowheads="1"/>
          </p:cNvSpPr>
          <p:nvPr/>
        </p:nvSpPr>
        <p:spPr bwMode="auto">
          <a:xfrm>
            <a:off x="2339975" y="3173413"/>
            <a:ext cx="576263" cy="831850"/>
          </a:xfrm>
          <a:prstGeom prst="rect">
            <a:avLst/>
          </a:prstGeom>
          <a:solidFill>
            <a:schemeClr val="bg1"/>
          </a:solidFill>
          <a:ln w="9525">
            <a:noFill/>
            <a:miter lim="800000"/>
            <a:headEnd/>
            <a:tailEnd/>
          </a:ln>
        </p:spPr>
        <p:txBody>
          <a:bodyPr>
            <a:spAutoFit/>
          </a:bodyPr>
          <a:lstStyle/>
          <a:p>
            <a:r>
              <a:rPr lang="en-GB">
                <a:solidFill>
                  <a:srgbClr val="C00000"/>
                </a:solidFill>
              </a:rPr>
              <a:t>4m</a:t>
            </a:r>
          </a:p>
        </p:txBody>
      </p:sp>
      <p:pic>
        <p:nvPicPr>
          <p:cNvPr id="75785" name="Picture 4"/>
          <p:cNvPicPr>
            <a:picLocks noChangeAspect="1" noChangeArrowheads="1"/>
          </p:cNvPicPr>
          <p:nvPr/>
        </p:nvPicPr>
        <p:blipFill>
          <a:blip r:embed="rId4" cstate="print"/>
          <a:srcRect/>
          <a:stretch>
            <a:fillRect/>
          </a:stretch>
        </p:blipFill>
        <p:spPr bwMode="auto">
          <a:xfrm>
            <a:off x="303213" y="4273550"/>
            <a:ext cx="3232150" cy="2416175"/>
          </a:xfrm>
          <a:prstGeom prst="rect">
            <a:avLst/>
          </a:prstGeom>
          <a:noFill/>
          <a:ln w="9525">
            <a:noFill/>
            <a:miter lim="800000"/>
            <a:headEnd/>
            <a:tailEnd/>
          </a:ln>
        </p:spPr>
      </p:pic>
      <p:cxnSp>
        <p:nvCxnSpPr>
          <p:cNvPr id="16" name="Gerade Verbindung 15"/>
          <p:cNvCxnSpPr/>
          <p:nvPr/>
        </p:nvCxnSpPr>
        <p:spPr>
          <a:xfrm>
            <a:off x="2042859" y="3644900"/>
            <a:ext cx="196556" cy="0"/>
          </a:xfrm>
          <a:prstGeom prst="line">
            <a:avLst/>
          </a:prstGeom>
          <a:ln w="38100">
            <a:solidFill>
              <a:srgbClr val="C00000"/>
            </a:solidFill>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75787" name="Textfeld 16"/>
          <p:cNvSpPr txBox="1">
            <a:spLocks noChangeArrowheads="1"/>
          </p:cNvSpPr>
          <p:nvPr/>
        </p:nvSpPr>
        <p:spPr bwMode="auto">
          <a:xfrm>
            <a:off x="2344738" y="5395913"/>
            <a:ext cx="714375" cy="830262"/>
          </a:xfrm>
          <a:prstGeom prst="rect">
            <a:avLst/>
          </a:prstGeom>
          <a:solidFill>
            <a:schemeClr val="bg1"/>
          </a:solidFill>
          <a:ln w="9525">
            <a:noFill/>
            <a:miter lim="800000"/>
            <a:headEnd/>
            <a:tailEnd/>
          </a:ln>
        </p:spPr>
        <p:txBody>
          <a:bodyPr>
            <a:spAutoFit/>
          </a:bodyPr>
          <a:lstStyle/>
          <a:p>
            <a:r>
              <a:rPr lang="en-GB">
                <a:solidFill>
                  <a:srgbClr val="C00000"/>
                </a:solidFill>
              </a:rPr>
              <a:t>1.5m</a:t>
            </a:r>
          </a:p>
        </p:txBody>
      </p:sp>
      <p:pic>
        <p:nvPicPr>
          <p:cNvPr id="75788" name="Picture 5"/>
          <p:cNvPicPr>
            <a:picLocks noChangeAspect="1" noChangeArrowheads="1"/>
          </p:cNvPicPr>
          <p:nvPr/>
        </p:nvPicPr>
        <p:blipFill>
          <a:blip r:embed="rId5" cstate="print"/>
          <a:srcRect/>
          <a:stretch>
            <a:fillRect/>
          </a:stretch>
        </p:blipFill>
        <p:spPr bwMode="auto">
          <a:xfrm>
            <a:off x="4859338" y="1628775"/>
            <a:ext cx="3230562" cy="2416175"/>
          </a:xfrm>
          <a:prstGeom prst="rect">
            <a:avLst/>
          </a:prstGeom>
          <a:noFill/>
          <a:ln w="9525">
            <a:noFill/>
            <a:miter lim="800000"/>
            <a:headEnd/>
            <a:tailEnd/>
          </a:ln>
        </p:spPr>
      </p:pic>
      <p:pic>
        <p:nvPicPr>
          <p:cNvPr id="75789" name="Picture 6"/>
          <p:cNvPicPr>
            <a:picLocks noChangeAspect="1" noChangeArrowheads="1"/>
          </p:cNvPicPr>
          <p:nvPr/>
        </p:nvPicPr>
        <p:blipFill>
          <a:blip r:embed="rId6" cstate="print"/>
          <a:srcRect/>
          <a:stretch>
            <a:fillRect/>
          </a:stretch>
        </p:blipFill>
        <p:spPr bwMode="auto">
          <a:xfrm>
            <a:off x="4859338" y="4273550"/>
            <a:ext cx="3221037" cy="2416175"/>
          </a:xfrm>
          <a:prstGeom prst="rect">
            <a:avLst/>
          </a:prstGeom>
          <a:noFill/>
          <a:ln w="9525">
            <a:noFill/>
            <a:miter lim="800000"/>
            <a:headEnd/>
            <a:tailEnd/>
          </a:ln>
        </p:spPr>
      </p:pic>
      <p:cxnSp>
        <p:nvCxnSpPr>
          <p:cNvPr id="20" name="Gerade Verbindung 19"/>
          <p:cNvCxnSpPr/>
          <p:nvPr/>
        </p:nvCxnSpPr>
        <p:spPr>
          <a:xfrm>
            <a:off x="6574601" y="3651250"/>
            <a:ext cx="196556" cy="0"/>
          </a:xfrm>
          <a:prstGeom prst="line">
            <a:avLst/>
          </a:prstGeom>
          <a:ln w="38100">
            <a:solidFill>
              <a:srgbClr val="C00000"/>
            </a:solidFill>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75791" name="Textfeld 20"/>
          <p:cNvSpPr txBox="1">
            <a:spLocks noChangeArrowheads="1"/>
          </p:cNvSpPr>
          <p:nvPr/>
        </p:nvSpPr>
        <p:spPr bwMode="auto">
          <a:xfrm>
            <a:off x="6875463" y="5397500"/>
            <a:ext cx="715962" cy="830263"/>
          </a:xfrm>
          <a:prstGeom prst="rect">
            <a:avLst/>
          </a:prstGeom>
          <a:solidFill>
            <a:schemeClr val="bg1"/>
          </a:solidFill>
          <a:ln w="9525">
            <a:noFill/>
            <a:miter lim="800000"/>
            <a:headEnd/>
            <a:tailEnd/>
          </a:ln>
        </p:spPr>
        <p:txBody>
          <a:bodyPr>
            <a:spAutoFit/>
          </a:bodyPr>
          <a:lstStyle/>
          <a:p>
            <a:r>
              <a:rPr lang="en-GB">
                <a:solidFill>
                  <a:srgbClr val="C00000"/>
                </a:solidFill>
              </a:rPr>
              <a:t>1.5m</a:t>
            </a:r>
          </a:p>
        </p:txBody>
      </p:sp>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2"/>
          <p:cNvSpPr>
            <a:spLocks noGrp="1"/>
          </p:cNvSpPr>
          <p:nvPr>
            <p:ph type="title"/>
          </p:nvPr>
        </p:nvSpPr>
        <p:spPr>
          <a:xfrm>
            <a:off x="233363" y="376238"/>
            <a:ext cx="8686800" cy="685800"/>
          </a:xfrm>
        </p:spPr>
        <p:txBody>
          <a:bodyPr/>
          <a:lstStyle/>
          <a:p>
            <a:r>
              <a:rPr lang="ru-RU" dirty="0" smtClean="0">
                <a:solidFill>
                  <a:srgbClr val="C00000"/>
                </a:solidFill>
              </a:rPr>
              <a:t>Пример неправильной установки</a:t>
            </a:r>
            <a:r>
              <a:rPr lang="en-GB" dirty="0" smtClean="0">
                <a:solidFill>
                  <a:srgbClr val="C00000"/>
                </a:solidFill>
              </a:rPr>
              <a:t/>
            </a:r>
            <a:br>
              <a:rPr lang="en-GB" dirty="0" smtClean="0">
                <a:solidFill>
                  <a:srgbClr val="C00000"/>
                </a:solidFill>
              </a:rPr>
            </a:br>
            <a:r>
              <a:rPr lang="ru-RU" dirty="0" smtClean="0">
                <a:solidFill>
                  <a:srgbClr val="C00000"/>
                </a:solidFill>
              </a:rPr>
              <a:t>Позиционирование датчика, очень крутой угол вниз</a:t>
            </a:r>
            <a:endParaRPr lang="en-GB" dirty="0" smtClean="0">
              <a:solidFill>
                <a:srgbClr val="C00000"/>
              </a:solidFill>
            </a:endParaRPr>
          </a:p>
        </p:txBody>
      </p:sp>
      <p:pic>
        <p:nvPicPr>
          <p:cNvPr id="76803" name="Picture 2"/>
          <p:cNvPicPr>
            <a:picLocks noChangeAspect="1" noChangeArrowheads="1"/>
          </p:cNvPicPr>
          <p:nvPr/>
        </p:nvPicPr>
        <p:blipFill>
          <a:blip r:embed="rId3" cstate="print"/>
          <a:srcRect/>
          <a:stretch>
            <a:fillRect/>
          </a:stretch>
        </p:blipFill>
        <p:spPr bwMode="auto">
          <a:xfrm>
            <a:off x="765175" y="1412875"/>
            <a:ext cx="3810000" cy="5095875"/>
          </a:xfrm>
          <a:prstGeom prst="rect">
            <a:avLst/>
          </a:prstGeom>
          <a:noFill/>
          <a:ln w="9525">
            <a:noFill/>
            <a:miter lim="800000"/>
            <a:headEnd/>
            <a:tailEnd/>
          </a:ln>
        </p:spPr>
      </p:pic>
      <p:pic>
        <p:nvPicPr>
          <p:cNvPr id="76804" name="Picture 3"/>
          <p:cNvPicPr>
            <a:picLocks noChangeAspect="1" noChangeArrowheads="1"/>
          </p:cNvPicPr>
          <p:nvPr/>
        </p:nvPicPr>
        <p:blipFill>
          <a:blip r:embed="rId4" cstate="print"/>
          <a:srcRect/>
          <a:stretch>
            <a:fillRect/>
          </a:stretch>
        </p:blipFill>
        <p:spPr bwMode="auto">
          <a:xfrm>
            <a:off x="4716463" y="1358900"/>
            <a:ext cx="3810000" cy="4076700"/>
          </a:xfrm>
          <a:prstGeom prst="rect">
            <a:avLst/>
          </a:prstGeom>
          <a:noFill/>
          <a:ln w="9525">
            <a:noFill/>
            <a:miter lim="800000"/>
            <a:headEnd/>
            <a:tailEnd/>
          </a:ln>
        </p:spPr>
      </p:pic>
      <p:sp>
        <p:nvSpPr>
          <p:cNvPr id="4" name="Rechteck 3"/>
          <p:cNvSpPr/>
          <p:nvPr/>
        </p:nvSpPr>
        <p:spPr>
          <a:xfrm>
            <a:off x="4716463" y="1358900"/>
            <a:ext cx="3810000" cy="4076700"/>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GB"/>
          </a:p>
        </p:txBody>
      </p:sp>
      <p:sp>
        <p:nvSpPr>
          <p:cNvPr id="19" name="Rechteck 18"/>
          <p:cNvSpPr/>
          <p:nvPr/>
        </p:nvSpPr>
        <p:spPr>
          <a:xfrm>
            <a:off x="2168525" y="2708275"/>
            <a:ext cx="571500" cy="612775"/>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GB"/>
          </a:p>
        </p:txBody>
      </p:sp>
      <p:cxnSp>
        <p:nvCxnSpPr>
          <p:cNvPr id="8" name="Gerade Verbindung mit Pfeil 7"/>
          <p:cNvCxnSpPr/>
          <p:nvPr/>
        </p:nvCxnSpPr>
        <p:spPr>
          <a:xfrm>
            <a:off x="2843213" y="3014663"/>
            <a:ext cx="173196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2"/>
          <p:cNvSpPr txBox="1">
            <a:spLocks/>
          </p:cNvSpPr>
          <p:nvPr/>
        </p:nvSpPr>
        <p:spPr bwMode="auto">
          <a:xfrm>
            <a:off x="233363" y="376238"/>
            <a:ext cx="8686800" cy="685800"/>
          </a:xfrm>
          <a:prstGeom prst="rect">
            <a:avLst/>
          </a:prstGeom>
          <a:noFill/>
          <a:ln w="9525">
            <a:noFill/>
            <a:miter lim="800000"/>
            <a:headEnd/>
            <a:tailEnd/>
          </a:ln>
        </p:spPr>
        <p:txBody>
          <a:bodyPr lIns="0" tIns="0" rIns="0" bIns="0"/>
          <a:lstStyle/>
          <a:p>
            <a:pPr eaLnBrk="0" hangingPunct="0"/>
            <a:r>
              <a:rPr lang="ru-RU" b="1" dirty="0" smtClean="0">
                <a:solidFill>
                  <a:srgbClr val="C00000"/>
                </a:solidFill>
              </a:rPr>
              <a:t>Пример неправильной установки</a:t>
            </a:r>
            <a:endParaRPr lang="en-GB" b="1" dirty="0">
              <a:solidFill>
                <a:srgbClr val="C00000"/>
              </a:solidFill>
            </a:endParaRPr>
          </a:p>
          <a:p>
            <a:pPr eaLnBrk="0" hangingPunct="0"/>
            <a:r>
              <a:rPr lang="ru-RU" sz="2200" b="1" dirty="0" smtClean="0">
                <a:solidFill>
                  <a:srgbClr val="C00000"/>
                </a:solidFill>
              </a:rPr>
              <a:t>Большое количество растительности</a:t>
            </a:r>
            <a:r>
              <a:rPr lang="en-GB" sz="2200" b="1" dirty="0" smtClean="0">
                <a:solidFill>
                  <a:srgbClr val="C00000"/>
                </a:solidFill>
              </a:rPr>
              <a:t> (</a:t>
            </a:r>
            <a:r>
              <a:rPr lang="ru-RU" sz="2200" b="1" dirty="0" smtClean="0">
                <a:solidFill>
                  <a:srgbClr val="C00000"/>
                </a:solidFill>
              </a:rPr>
              <a:t>реальный объект</a:t>
            </a:r>
            <a:r>
              <a:rPr lang="en-GB" sz="2200" b="1" dirty="0" smtClean="0">
                <a:solidFill>
                  <a:srgbClr val="C00000"/>
                </a:solidFill>
              </a:rPr>
              <a:t>)</a:t>
            </a:r>
            <a:endParaRPr lang="en-GB" sz="2200" b="1" dirty="0">
              <a:solidFill>
                <a:srgbClr val="C00000"/>
              </a:solidFill>
            </a:endParaRPr>
          </a:p>
        </p:txBody>
      </p:sp>
      <p:pic>
        <p:nvPicPr>
          <p:cNvPr id="77827" name="Picture 4" descr="https://lh3.googleusercontent.com/--MXFn_0rbzw/T1oICGJ4rmI/AAAAAAAADow/2szVDnzgBb8/s912/DSC_6275_DxO.jpg"/>
          <p:cNvPicPr>
            <a:picLocks noChangeAspect="1" noChangeArrowheads="1"/>
          </p:cNvPicPr>
          <p:nvPr/>
        </p:nvPicPr>
        <p:blipFill>
          <a:blip r:embed="rId3" cstate="print"/>
          <a:srcRect/>
          <a:stretch>
            <a:fillRect/>
          </a:stretch>
        </p:blipFill>
        <p:spPr bwMode="auto">
          <a:xfrm>
            <a:off x="361950" y="1216025"/>
            <a:ext cx="8432800" cy="5386388"/>
          </a:xfrm>
          <a:prstGeom prst="rect">
            <a:avLst/>
          </a:prstGeom>
          <a:noFill/>
          <a:ln w="9525">
            <a:noFill/>
            <a:miter lim="800000"/>
            <a:headEnd/>
            <a:tailEnd/>
          </a:ln>
        </p:spPr>
      </p:pic>
      <p:pic>
        <p:nvPicPr>
          <p:cNvPr id="77828" name="Picture 6"/>
          <p:cNvPicPr>
            <a:picLocks noChangeAspect="1" noChangeArrowheads="1"/>
          </p:cNvPicPr>
          <p:nvPr/>
        </p:nvPicPr>
        <p:blipFill>
          <a:blip r:embed="rId4" cstate="print"/>
          <a:srcRect/>
          <a:stretch>
            <a:fillRect/>
          </a:stretch>
        </p:blipFill>
        <p:spPr bwMode="auto">
          <a:xfrm>
            <a:off x="422275" y="1458913"/>
            <a:ext cx="1485900" cy="1609725"/>
          </a:xfrm>
          <a:prstGeom prst="rect">
            <a:avLst/>
          </a:prstGeom>
          <a:noFill/>
          <a:ln w="9525">
            <a:noFill/>
            <a:miter lim="800000"/>
            <a:headEnd/>
            <a:tailEnd/>
          </a:ln>
        </p:spPr>
      </p:pic>
      <p:cxnSp>
        <p:nvCxnSpPr>
          <p:cNvPr id="5" name="Gerade Verbindung mit Pfeil 4"/>
          <p:cNvCxnSpPr/>
          <p:nvPr/>
        </p:nvCxnSpPr>
        <p:spPr>
          <a:xfrm flipH="1" flipV="1">
            <a:off x="1908175" y="2276475"/>
            <a:ext cx="2543175" cy="15843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Rechteck 11"/>
          <p:cNvSpPr/>
          <p:nvPr/>
        </p:nvSpPr>
        <p:spPr>
          <a:xfrm>
            <a:off x="4500563" y="3748088"/>
            <a:ext cx="571500" cy="611187"/>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GB"/>
          </a:p>
        </p:txBody>
      </p:sp>
      <p:sp>
        <p:nvSpPr>
          <p:cNvPr id="14" name="Rechteck 13"/>
          <p:cNvSpPr/>
          <p:nvPr/>
        </p:nvSpPr>
        <p:spPr>
          <a:xfrm>
            <a:off x="422275" y="1458913"/>
            <a:ext cx="1485900" cy="1609725"/>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GB"/>
          </a:p>
        </p:txBody>
      </p:sp>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cstate="print"/>
          <a:srcRect/>
          <a:stretch>
            <a:fillRect/>
          </a:stretch>
        </p:blipFill>
        <p:spPr bwMode="auto">
          <a:xfrm>
            <a:off x="1366838" y="1603375"/>
            <a:ext cx="6229350" cy="4673600"/>
          </a:xfrm>
          <a:prstGeom prst="rect">
            <a:avLst/>
          </a:prstGeom>
          <a:noFill/>
          <a:ln w="9525">
            <a:noFill/>
            <a:miter lim="800000"/>
            <a:headEnd/>
            <a:tailEnd/>
          </a:ln>
        </p:spPr>
      </p:pic>
      <p:sp>
        <p:nvSpPr>
          <p:cNvPr id="78851" name="Titel 2"/>
          <p:cNvSpPr txBox="1">
            <a:spLocks/>
          </p:cNvSpPr>
          <p:nvPr/>
        </p:nvSpPr>
        <p:spPr bwMode="auto">
          <a:xfrm>
            <a:off x="233363" y="376238"/>
            <a:ext cx="8686800" cy="685800"/>
          </a:xfrm>
          <a:prstGeom prst="rect">
            <a:avLst/>
          </a:prstGeom>
          <a:noFill/>
          <a:ln w="9525">
            <a:noFill/>
            <a:miter lim="800000"/>
            <a:headEnd/>
            <a:tailEnd/>
          </a:ln>
        </p:spPr>
        <p:txBody>
          <a:bodyPr lIns="0" tIns="0" rIns="0" bIns="0"/>
          <a:lstStyle/>
          <a:p>
            <a:pPr eaLnBrk="0" hangingPunct="0"/>
            <a:r>
              <a:rPr lang="ru-RU" b="1" dirty="0" smtClean="0">
                <a:solidFill>
                  <a:srgbClr val="C00000"/>
                </a:solidFill>
              </a:rPr>
              <a:t>Пример неправильной установки</a:t>
            </a:r>
            <a:endParaRPr lang="en-GB" b="1" dirty="0">
              <a:solidFill>
                <a:srgbClr val="C00000"/>
              </a:solidFill>
            </a:endParaRPr>
          </a:p>
          <a:p>
            <a:pPr eaLnBrk="0" hangingPunct="0"/>
            <a:r>
              <a:rPr lang="ru-RU" b="1" dirty="0" smtClean="0">
                <a:solidFill>
                  <a:srgbClr val="C00000"/>
                </a:solidFill>
              </a:rPr>
              <a:t>Листва</a:t>
            </a:r>
            <a:r>
              <a:rPr lang="en-GB" b="1" dirty="0" smtClean="0">
                <a:solidFill>
                  <a:srgbClr val="C00000"/>
                </a:solidFill>
              </a:rPr>
              <a:t>, </a:t>
            </a:r>
            <a:r>
              <a:rPr lang="ru-RU" b="1" dirty="0" smtClean="0">
                <a:solidFill>
                  <a:srgbClr val="C00000"/>
                </a:solidFill>
              </a:rPr>
              <a:t>вода</a:t>
            </a:r>
            <a:r>
              <a:rPr lang="en-GB" b="1" dirty="0" smtClean="0">
                <a:solidFill>
                  <a:srgbClr val="C00000"/>
                </a:solidFill>
              </a:rPr>
              <a:t>, </a:t>
            </a:r>
            <a:r>
              <a:rPr lang="ru-RU" b="1" dirty="0" smtClean="0">
                <a:solidFill>
                  <a:srgbClr val="C00000"/>
                </a:solidFill>
              </a:rPr>
              <a:t>блокирование зоны детекции</a:t>
            </a:r>
            <a:r>
              <a:rPr lang="en-GB" b="1" dirty="0" smtClean="0">
                <a:solidFill>
                  <a:srgbClr val="C00000"/>
                </a:solidFill>
              </a:rPr>
              <a:t> </a:t>
            </a:r>
            <a:r>
              <a:rPr lang="en-GB" b="1" dirty="0">
                <a:solidFill>
                  <a:srgbClr val="C00000"/>
                </a:solidFill>
              </a:rPr>
              <a:t>1</a:t>
            </a:r>
          </a:p>
        </p:txBody>
      </p:sp>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755650" y="1146175"/>
            <a:ext cx="6840538" cy="5130800"/>
          </a:xfrm>
          <a:prstGeom prst="rect">
            <a:avLst/>
          </a:prstGeom>
          <a:noFill/>
          <a:ln w="9525">
            <a:noFill/>
            <a:miter lim="800000"/>
            <a:headEnd/>
            <a:tailEnd/>
          </a:ln>
        </p:spPr>
      </p:pic>
      <p:sp>
        <p:nvSpPr>
          <p:cNvPr id="79875" name="Titel 2"/>
          <p:cNvSpPr txBox="1">
            <a:spLocks/>
          </p:cNvSpPr>
          <p:nvPr/>
        </p:nvSpPr>
        <p:spPr bwMode="auto">
          <a:xfrm>
            <a:off x="233363" y="376238"/>
            <a:ext cx="8686800" cy="685800"/>
          </a:xfrm>
          <a:prstGeom prst="rect">
            <a:avLst/>
          </a:prstGeom>
          <a:noFill/>
          <a:ln w="9525">
            <a:noFill/>
            <a:miter lim="800000"/>
            <a:headEnd/>
            <a:tailEnd/>
          </a:ln>
        </p:spPr>
        <p:txBody>
          <a:bodyPr lIns="0" tIns="0" rIns="0" bIns="0"/>
          <a:lstStyle/>
          <a:p>
            <a:pPr eaLnBrk="0" hangingPunct="0"/>
            <a:r>
              <a:rPr lang="ru-RU" b="1" dirty="0" smtClean="0">
                <a:solidFill>
                  <a:srgbClr val="C00000"/>
                </a:solidFill>
              </a:rPr>
              <a:t>Пример неправильной установки</a:t>
            </a:r>
            <a:endParaRPr lang="en-GB" b="1" dirty="0" smtClean="0">
              <a:solidFill>
                <a:srgbClr val="C00000"/>
              </a:solidFill>
            </a:endParaRPr>
          </a:p>
          <a:p>
            <a:pPr eaLnBrk="0" hangingPunct="0"/>
            <a:r>
              <a:rPr lang="ru-RU" b="1" dirty="0" smtClean="0">
                <a:solidFill>
                  <a:srgbClr val="C00000"/>
                </a:solidFill>
              </a:rPr>
              <a:t>Листва</a:t>
            </a:r>
            <a:r>
              <a:rPr lang="en-GB" b="1" dirty="0" smtClean="0">
                <a:solidFill>
                  <a:srgbClr val="C00000"/>
                </a:solidFill>
              </a:rPr>
              <a:t>, </a:t>
            </a:r>
            <a:r>
              <a:rPr lang="ru-RU" b="1" dirty="0" smtClean="0">
                <a:solidFill>
                  <a:srgbClr val="C00000"/>
                </a:solidFill>
              </a:rPr>
              <a:t>вода</a:t>
            </a:r>
            <a:r>
              <a:rPr lang="en-GB" b="1" dirty="0" smtClean="0">
                <a:solidFill>
                  <a:srgbClr val="C00000"/>
                </a:solidFill>
              </a:rPr>
              <a:t>, </a:t>
            </a:r>
            <a:r>
              <a:rPr lang="ru-RU" b="1" dirty="0" smtClean="0">
                <a:solidFill>
                  <a:srgbClr val="C00000"/>
                </a:solidFill>
              </a:rPr>
              <a:t>блокирование зоны детекции</a:t>
            </a:r>
            <a:r>
              <a:rPr lang="en-GB" b="1" dirty="0" smtClean="0">
                <a:solidFill>
                  <a:srgbClr val="C00000"/>
                </a:solidFill>
              </a:rPr>
              <a:t> </a:t>
            </a:r>
            <a:r>
              <a:rPr lang="ru-RU" b="1" dirty="0" smtClean="0">
                <a:solidFill>
                  <a:srgbClr val="C00000"/>
                </a:solidFill>
              </a:rPr>
              <a:t>2</a:t>
            </a:r>
            <a:endParaRPr lang="en-GB" b="1" dirty="0">
              <a:solidFill>
                <a:srgbClr val="C00000"/>
              </a:solidFill>
            </a:endParaRPr>
          </a:p>
        </p:txBody>
      </p:sp>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2"/>
          <p:cNvSpPr txBox="1">
            <a:spLocks/>
          </p:cNvSpPr>
          <p:nvPr/>
        </p:nvSpPr>
        <p:spPr bwMode="auto">
          <a:xfrm>
            <a:off x="233363" y="376238"/>
            <a:ext cx="8686800" cy="685800"/>
          </a:xfrm>
          <a:prstGeom prst="rect">
            <a:avLst/>
          </a:prstGeom>
          <a:noFill/>
          <a:ln w="9525">
            <a:noFill/>
            <a:miter lim="800000"/>
            <a:headEnd/>
            <a:tailEnd/>
          </a:ln>
        </p:spPr>
        <p:txBody>
          <a:bodyPr lIns="0" tIns="0" rIns="0" bIns="0"/>
          <a:lstStyle/>
          <a:p>
            <a:pPr eaLnBrk="0" hangingPunct="0"/>
            <a:r>
              <a:rPr lang="ru-RU" b="1" dirty="0" smtClean="0">
                <a:solidFill>
                  <a:srgbClr val="C00000"/>
                </a:solidFill>
              </a:rPr>
              <a:t>Пример правильной установки</a:t>
            </a:r>
            <a:endParaRPr lang="en-GB" b="1" dirty="0">
              <a:solidFill>
                <a:srgbClr val="C00000"/>
              </a:solidFill>
            </a:endParaRPr>
          </a:p>
          <a:p>
            <a:pPr eaLnBrk="0" hangingPunct="0"/>
            <a:r>
              <a:rPr lang="ru-RU" b="1" dirty="0" smtClean="0">
                <a:solidFill>
                  <a:srgbClr val="C00000"/>
                </a:solidFill>
              </a:rPr>
              <a:t>Чистая зона детекции</a:t>
            </a:r>
            <a:r>
              <a:rPr lang="en-GB" b="1" dirty="0" smtClean="0">
                <a:solidFill>
                  <a:srgbClr val="C00000"/>
                </a:solidFill>
              </a:rPr>
              <a:t>, </a:t>
            </a:r>
            <a:r>
              <a:rPr lang="ru-RU" b="1" dirty="0" smtClean="0">
                <a:solidFill>
                  <a:srgbClr val="C00000"/>
                </a:solidFill>
              </a:rPr>
              <a:t>плотный забор </a:t>
            </a:r>
            <a:r>
              <a:rPr lang="en-GB" b="1" dirty="0" smtClean="0">
                <a:solidFill>
                  <a:srgbClr val="C00000"/>
                </a:solidFill>
              </a:rPr>
              <a:t>1</a:t>
            </a:r>
            <a:endParaRPr lang="en-GB" b="1" dirty="0">
              <a:solidFill>
                <a:srgbClr val="C00000"/>
              </a:solidFill>
            </a:endParaRPr>
          </a:p>
        </p:txBody>
      </p:sp>
      <p:pic>
        <p:nvPicPr>
          <p:cNvPr id="80899" name="Picture 4" descr="Copy of IMG_0294.jpg"/>
          <p:cNvPicPr>
            <a:picLocks noChangeAspect="1"/>
          </p:cNvPicPr>
          <p:nvPr/>
        </p:nvPicPr>
        <p:blipFill>
          <a:blip r:embed="rId3" cstate="print"/>
          <a:srcRect/>
          <a:stretch>
            <a:fillRect/>
          </a:stretch>
        </p:blipFill>
        <p:spPr bwMode="auto">
          <a:xfrm>
            <a:off x="755650" y="1368425"/>
            <a:ext cx="3783013" cy="5064125"/>
          </a:xfrm>
          <a:prstGeom prst="rect">
            <a:avLst/>
          </a:prstGeom>
          <a:noFill/>
          <a:ln w="9525">
            <a:noFill/>
            <a:miter lim="800000"/>
            <a:headEnd/>
            <a:tailEnd/>
          </a:ln>
        </p:spPr>
      </p:pic>
      <p:pic>
        <p:nvPicPr>
          <p:cNvPr id="80900" name="Picture 6" descr="IMG_0301.jpg"/>
          <p:cNvPicPr>
            <a:picLocks noChangeAspect="1"/>
          </p:cNvPicPr>
          <p:nvPr/>
        </p:nvPicPr>
        <p:blipFill>
          <a:blip r:embed="rId4" cstate="print"/>
          <a:srcRect/>
          <a:stretch>
            <a:fillRect/>
          </a:stretch>
        </p:blipFill>
        <p:spPr bwMode="auto">
          <a:xfrm>
            <a:off x="4876800" y="1368425"/>
            <a:ext cx="3763963" cy="50371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s://lh5.googleusercontent.com/-keeLUvitdNc/T1oIhDzOP0I/AAAAAAAADrM/4kHJCqDYBrU/s720/DSC_4615_DxO.jpg"/>
          <p:cNvPicPr>
            <a:picLocks noChangeAspect="1" noChangeArrowheads="1"/>
          </p:cNvPicPr>
          <p:nvPr/>
        </p:nvPicPr>
        <p:blipFill>
          <a:blip r:embed="rId3" cstate="print"/>
          <a:srcRect/>
          <a:stretch>
            <a:fillRect/>
          </a:stretch>
        </p:blipFill>
        <p:spPr bwMode="auto">
          <a:xfrm>
            <a:off x="1258888" y="1290638"/>
            <a:ext cx="6858000" cy="4552950"/>
          </a:xfrm>
          <a:prstGeom prst="rect">
            <a:avLst/>
          </a:prstGeom>
          <a:noFill/>
          <a:ln w="9525">
            <a:noFill/>
            <a:miter lim="800000"/>
            <a:headEnd/>
            <a:tailEnd/>
          </a:ln>
        </p:spPr>
      </p:pic>
      <p:sp>
        <p:nvSpPr>
          <p:cNvPr id="81923" name="Titel 2"/>
          <p:cNvSpPr txBox="1">
            <a:spLocks/>
          </p:cNvSpPr>
          <p:nvPr/>
        </p:nvSpPr>
        <p:spPr bwMode="auto">
          <a:xfrm>
            <a:off x="233363" y="376238"/>
            <a:ext cx="8686800" cy="685800"/>
          </a:xfrm>
          <a:prstGeom prst="rect">
            <a:avLst/>
          </a:prstGeom>
          <a:noFill/>
          <a:ln w="9525">
            <a:noFill/>
            <a:miter lim="800000"/>
            <a:headEnd/>
            <a:tailEnd/>
          </a:ln>
        </p:spPr>
        <p:txBody>
          <a:bodyPr lIns="0" tIns="0" rIns="0" bIns="0"/>
          <a:lstStyle/>
          <a:p>
            <a:pPr eaLnBrk="0" hangingPunct="0"/>
            <a:r>
              <a:rPr lang="ru-RU" b="1" dirty="0" smtClean="0">
                <a:solidFill>
                  <a:srgbClr val="C00000"/>
                </a:solidFill>
              </a:rPr>
              <a:t>Пример правильной установки</a:t>
            </a:r>
            <a:endParaRPr lang="en-GB" b="1" dirty="0" smtClean="0">
              <a:solidFill>
                <a:srgbClr val="C00000"/>
              </a:solidFill>
            </a:endParaRPr>
          </a:p>
          <a:p>
            <a:pPr eaLnBrk="0" hangingPunct="0"/>
            <a:r>
              <a:rPr lang="ru-RU" b="1" dirty="0" smtClean="0">
                <a:solidFill>
                  <a:srgbClr val="C00000"/>
                </a:solidFill>
              </a:rPr>
              <a:t>Чистая зона детекции</a:t>
            </a:r>
            <a:r>
              <a:rPr lang="en-GB" b="1" dirty="0" smtClean="0">
                <a:solidFill>
                  <a:srgbClr val="C00000"/>
                </a:solidFill>
              </a:rPr>
              <a:t>, </a:t>
            </a:r>
            <a:r>
              <a:rPr lang="ru-RU" b="1" dirty="0" smtClean="0">
                <a:solidFill>
                  <a:srgbClr val="C00000"/>
                </a:solidFill>
              </a:rPr>
              <a:t>плотный забор 2</a:t>
            </a:r>
            <a:endParaRPr lang="en-GB" b="1" dirty="0">
              <a:solidFill>
                <a:srgbClr val="C00000"/>
              </a:solidFill>
            </a:endParaRPr>
          </a:p>
        </p:txBody>
      </p:sp>
    </p:spTree>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2411413" y="1268413"/>
            <a:ext cx="6553200" cy="4918075"/>
          </a:xfrm>
          <a:prstGeom prst="rect">
            <a:avLst/>
          </a:prstGeom>
          <a:noFill/>
          <a:ln w="9525">
            <a:noFill/>
            <a:miter lim="800000"/>
            <a:headEnd/>
            <a:tailEnd/>
          </a:ln>
        </p:spPr>
      </p:pic>
      <p:pic>
        <p:nvPicPr>
          <p:cNvPr id="82947" name="Grafik 45" descr="mesh-fence-termination.jpg"/>
          <p:cNvPicPr>
            <a:picLocks noChangeAspect="1"/>
          </p:cNvPicPr>
          <p:nvPr/>
        </p:nvPicPr>
        <p:blipFill>
          <a:blip r:embed="rId4" cstate="print"/>
          <a:srcRect/>
          <a:stretch>
            <a:fillRect/>
          </a:stretch>
        </p:blipFill>
        <p:spPr bwMode="auto">
          <a:xfrm>
            <a:off x="188913" y="2125663"/>
            <a:ext cx="3500437" cy="3203575"/>
          </a:xfrm>
          <a:prstGeom prst="rect">
            <a:avLst/>
          </a:prstGeom>
          <a:noFill/>
          <a:ln w="9525">
            <a:noFill/>
            <a:miter lim="800000"/>
            <a:headEnd/>
            <a:tailEnd/>
          </a:ln>
        </p:spPr>
      </p:pic>
      <p:sp>
        <p:nvSpPr>
          <p:cNvPr id="82948" name="Titel 2"/>
          <p:cNvSpPr txBox="1">
            <a:spLocks/>
          </p:cNvSpPr>
          <p:nvPr/>
        </p:nvSpPr>
        <p:spPr bwMode="auto">
          <a:xfrm>
            <a:off x="233363" y="376238"/>
            <a:ext cx="8686800" cy="685800"/>
          </a:xfrm>
          <a:prstGeom prst="rect">
            <a:avLst/>
          </a:prstGeom>
          <a:noFill/>
          <a:ln w="9525">
            <a:noFill/>
            <a:miter lim="800000"/>
            <a:headEnd/>
            <a:tailEnd/>
          </a:ln>
        </p:spPr>
        <p:txBody>
          <a:bodyPr lIns="0" tIns="0" rIns="0" bIns="0"/>
          <a:lstStyle/>
          <a:p>
            <a:pPr eaLnBrk="0" hangingPunct="0"/>
            <a:r>
              <a:rPr lang="ru-RU" b="1" dirty="0" smtClean="0">
                <a:solidFill>
                  <a:srgbClr val="C00000"/>
                </a:solidFill>
              </a:rPr>
              <a:t>Пример правильной установки</a:t>
            </a:r>
            <a:endParaRPr lang="en-GB" b="1" dirty="0">
              <a:solidFill>
                <a:srgbClr val="C00000"/>
              </a:solidFill>
            </a:endParaRPr>
          </a:p>
          <a:p>
            <a:pPr eaLnBrk="0" hangingPunct="0"/>
            <a:r>
              <a:rPr lang="ru-RU" b="1" dirty="0" smtClean="0">
                <a:solidFill>
                  <a:srgbClr val="C00000"/>
                </a:solidFill>
              </a:rPr>
              <a:t>Чистая зона</a:t>
            </a:r>
            <a:r>
              <a:rPr lang="en-GB" b="1" dirty="0" smtClean="0">
                <a:solidFill>
                  <a:srgbClr val="C00000"/>
                </a:solidFill>
              </a:rPr>
              <a:t>, </a:t>
            </a:r>
            <a:r>
              <a:rPr lang="ru-RU" b="1" dirty="0" err="1" smtClean="0">
                <a:solidFill>
                  <a:srgbClr val="C00000"/>
                </a:solidFill>
              </a:rPr>
              <a:t>терминирование</a:t>
            </a:r>
            <a:r>
              <a:rPr lang="ru-RU" b="1" dirty="0" smtClean="0">
                <a:solidFill>
                  <a:srgbClr val="C00000"/>
                </a:solidFill>
              </a:rPr>
              <a:t> зоны в конце</a:t>
            </a:r>
            <a:endParaRPr lang="en-GB" b="1" dirty="0">
              <a:solidFill>
                <a:srgbClr val="C00000"/>
              </a:solidFill>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81000" y="685800"/>
            <a:ext cx="8686800" cy="381000"/>
          </a:xfrm>
          <a:prstGeom prst="rect">
            <a:avLst/>
          </a:prstGeom>
        </p:spPr>
        <p:txBody>
          <a:bodyPr lIns="0" tIns="0" rIns="0" bIns="0"/>
          <a:lstStyle/>
          <a:p>
            <a:pPr>
              <a:lnSpc>
                <a:spcPts val="2800"/>
              </a:lnSpc>
              <a:defRPr/>
            </a:pPr>
            <a:r>
              <a:rPr lang="ru-RU" sz="2800" b="1" spc="-20" dirty="0">
                <a:solidFill>
                  <a:srgbClr val="881719"/>
                </a:solidFill>
                <a:latin typeface="Arial" charset="0"/>
                <a:ea typeface="+mj-ea"/>
                <a:cs typeface="Arial" pitchFamily="34" charset="0"/>
              </a:rPr>
              <a:t>Целевой канал </a:t>
            </a:r>
            <a:r>
              <a:rPr lang="en-US" sz="2800" b="1" spc="-20" dirty="0">
                <a:solidFill>
                  <a:srgbClr val="881719"/>
                </a:solidFill>
                <a:latin typeface="Arial" charset="0"/>
                <a:ea typeface="+mj-ea"/>
                <a:cs typeface="Arial" pitchFamily="34" charset="0"/>
              </a:rPr>
              <a:t>– </a:t>
            </a:r>
            <a:r>
              <a:rPr lang="ru-RU" sz="2800" b="1" spc="-20" dirty="0">
                <a:solidFill>
                  <a:srgbClr val="881719"/>
                </a:solidFill>
                <a:latin typeface="Arial" charset="0"/>
                <a:ea typeface="+mj-ea"/>
                <a:cs typeface="Arial" pitchFamily="34" charset="0"/>
              </a:rPr>
              <a:t>Конечный потребитель</a:t>
            </a:r>
            <a:endParaRPr lang="en-US" sz="2800" b="1" spc="-20" dirty="0">
              <a:solidFill>
                <a:srgbClr val="881719"/>
              </a:solidFill>
              <a:latin typeface="Arial" charset="0"/>
              <a:ea typeface="+mj-ea"/>
              <a:cs typeface="Arial" pitchFamily="34" charset="0"/>
            </a:endParaRPr>
          </a:p>
        </p:txBody>
      </p:sp>
      <p:sp>
        <p:nvSpPr>
          <p:cNvPr id="18435" name="Footer Placeholder 6"/>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Xtralis Pty. Ltd. ─ Confidential Information</a:t>
            </a:r>
          </a:p>
        </p:txBody>
      </p:sp>
      <p:pic>
        <p:nvPicPr>
          <p:cNvPr id="18436" name="Picture 2"/>
          <p:cNvPicPr>
            <a:picLocks noChangeAspect="1" noChangeArrowheads="1"/>
          </p:cNvPicPr>
          <p:nvPr/>
        </p:nvPicPr>
        <p:blipFill>
          <a:blip r:embed="rId3" cstate="print"/>
          <a:srcRect/>
          <a:stretch>
            <a:fillRect/>
          </a:stretch>
        </p:blipFill>
        <p:spPr bwMode="auto">
          <a:xfrm>
            <a:off x="609600" y="1295400"/>
            <a:ext cx="7953375" cy="4818063"/>
          </a:xfrm>
          <a:prstGeom prst="rect">
            <a:avLst/>
          </a:prstGeom>
          <a:noFill/>
          <a:ln w="9525">
            <a:noFill/>
            <a:miter lim="800000"/>
            <a:headEnd/>
            <a:tailEnd/>
          </a:ln>
        </p:spPr>
      </p:pic>
      <p:sp>
        <p:nvSpPr>
          <p:cNvPr id="5" name="Rectangle 4"/>
          <p:cNvSpPr/>
          <p:nvPr/>
        </p:nvSpPr>
        <p:spPr>
          <a:xfrm>
            <a:off x="2590800" y="1295400"/>
            <a:ext cx="1066800" cy="441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1"/>
          <p:cNvSpPr>
            <a:spLocks noGrp="1"/>
          </p:cNvSpPr>
          <p:nvPr>
            <p:ph idx="1"/>
          </p:nvPr>
        </p:nvSpPr>
        <p:spPr>
          <a:xfrm>
            <a:off x="228600" y="985838"/>
            <a:ext cx="8686800" cy="5029200"/>
          </a:xfrm>
        </p:spPr>
        <p:txBody>
          <a:bodyPr/>
          <a:lstStyle/>
          <a:p>
            <a:pPr lvl="1"/>
            <a:r>
              <a:rPr lang="ru-RU" dirty="0" smtClean="0"/>
              <a:t>ПИК – одна из наиболее экономичных технологий охраны периметра </a:t>
            </a:r>
            <a:r>
              <a:rPr lang="nl-BE" dirty="0" smtClean="0"/>
              <a:t>– </a:t>
            </a:r>
            <a:r>
              <a:rPr lang="ru-RU" dirty="0" smtClean="0"/>
              <a:t>самая низкая стоимость погонного метра</a:t>
            </a:r>
            <a:endParaRPr lang="nl-BE" dirty="0" smtClean="0"/>
          </a:p>
          <a:p>
            <a:pPr lvl="1"/>
            <a:r>
              <a:rPr lang="nl-BE" dirty="0" smtClean="0"/>
              <a:t>Xtralis STA </a:t>
            </a:r>
            <a:r>
              <a:rPr lang="ru-RU" dirty="0" smtClean="0"/>
              <a:t>работают значительно лучше чем остальные ПИК датчики на рынке</a:t>
            </a:r>
            <a:r>
              <a:rPr lang="nl-BE" dirty="0" smtClean="0"/>
              <a:t> – </a:t>
            </a:r>
            <a:r>
              <a:rPr lang="ru-RU" dirty="0" smtClean="0"/>
              <a:t>низкий уровень ложных тревог</a:t>
            </a:r>
            <a:r>
              <a:rPr lang="nl-BE" dirty="0" smtClean="0"/>
              <a:t> – </a:t>
            </a:r>
            <a:r>
              <a:rPr lang="ru-RU" dirty="0" smtClean="0"/>
              <a:t>высокая вероятность детекции</a:t>
            </a:r>
            <a:endParaRPr lang="nl-BE" dirty="0" smtClean="0"/>
          </a:p>
          <a:p>
            <a:pPr lvl="1"/>
            <a:r>
              <a:rPr lang="ru-RU" dirty="0" smtClean="0"/>
              <a:t>Низкая стоимость инсталляции</a:t>
            </a:r>
            <a:endParaRPr lang="nl-BE" dirty="0" smtClean="0"/>
          </a:p>
          <a:p>
            <a:pPr lvl="2"/>
            <a:r>
              <a:rPr lang="ru-RU" dirty="0" smtClean="0"/>
              <a:t>Инсталлирует один человек</a:t>
            </a:r>
            <a:endParaRPr lang="nl-BE" dirty="0" smtClean="0"/>
          </a:p>
          <a:p>
            <a:pPr lvl="2"/>
            <a:r>
              <a:rPr lang="ru-RU" dirty="0" smtClean="0"/>
              <a:t>Удаленная настройка</a:t>
            </a:r>
            <a:r>
              <a:rPr lang="nl-BE" dirty="0" smtClean="0"/>
              <a:t> – </a:t>
            </a:r>
            <a:r>
              <a:rPr lang="ru-RU" dirty="0" smtClean="0"/>
              <a:t>удаленное изменение параметров</a:t>
            </a:r>
            <a:endParaRPr lang="nl-BE" dirty="0" smtClean="0"/>
          </a:p>
          <a:p>
            <a:pPr lvl="2"/>
            <a:r>
              <a:rPr lang="ru-RU" dirty="0" smtClean="0"/>
              <a:t>Удобные средства конфигурирования</a:t>
            </a:r>
            <a:endParaRPr lang="nl-BE" dirty="0" smtClean="0"/>
          </a:p>
          <a:p>
            <a:pPr lvl="1"/>
            <a:r>
              <a:rPr lang="ru-RU" dirty="0" smtClean="0"/>
              <a:t>Встроенная коммуникационная шина существенно снижает общую цену монтажа</a:t>
            </a:r>
            <a:endParaRPr lang="nl-BE" dirty="0" smtClean="0"/>
          </a:p>
          <a:p>
            <a:pPr lvl="1"/>
            <a:endParaRPr lang="nl-BE" dirty="0" smtClean="0"/>
          </a:p>
          <a:p>
            <a:pPr lvl="1"/>
            <a:endParaRPr lang="nl-BE" dirty="0" smtClean="0"/>
          </a:p>
          <a:p>
            <a:pPr lvl="1"/>
            <a:endParaRPr lang="nl-BE" dirty="0" smtClean="0"/>
          </a:p>
          <a:p>
            <a:endParaRPr lang="en-US" dirty="0" smtClean="0"/>
          </a:p>
        </p:txBody>
      </p:sp>
      <p:sp>
        <p:nvSpPr>
          <p:cNvPr id="83971" name="Title 2"/>
          <p:cNvSpPr>
            <a:spLocks noGrp="1"/>
          </p:cNvSpPr>
          <p:nvPr>
            <p:ph type="title"/>
          </p:nvPr>
        </p:nvSpPr>
        <p:spPr/>
        <p:txBody>
          <a:bodyPr/>
          <a:lstStyle/>
          <a:p>
            <a:r>
              <a:rPr lang="ru-RU" dirty="0" smtClean="0">
                <a:solidFill>
                  <a:srgbClr val="C00000"/>
                </a:solidFill>
              </a:rPr>
              <a:t>Возражение</a:t>
            </a:r>
            <a:r>
              <a:rPr lang="nl-BE" dirty="0" smtClean="0">
                <a:solidFill>
                  <a:srgbClr val="C00000"/>
                </a:solidFill>
              </a:rPr>
              <a:t>: </a:t>
            </a:r>
            <a:r>
              <a:rPr lang="ru-RU" dirty="0" smtClean="0">
                <a:solidFill>
                  <a:srgbClr val="C00000"/>
                </a:solidFill>
              </a:rPr>
              <a:t>Слишком высокая стоимость</a:t>
            </a:r>
            <a:endParaRPr lang="en-US" dirty="0" smtClean="0">
              <a:solidFill>
                <a:srgbClr val="C00000"/>
              </a:solidFill>
            </a:endParaRPr>
          </a:p>
        </p:txBody>
      </p:sp>
    </p:spTree>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
          <p:cNvCxnSpPr/>
          <p:nvPr/>
        </p:nvCxnSpPr>
        <p:spPr>
          <a:xfrm>
            <a:off x="3248025" y="6076950"/>
            <a:ext cx="5075238" cy="1588"/>
          </a:xfrm>
          <a:prstGeom prst="line">
            <a:avLst/>
          </a:prstGeom>
          <a:ln w="38100">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3" name="Picture 4" descr="FastTrace2(Bleuled)Trans800_LH.png"/>
          <p:cNvPicPr>
            <a:picLocks noChangeAspect="1"/>
          </p:cNvPicPr>
          <p:nvPr/>
        </p:nvPicPr>
        <p:blipFill>
          <a:blip r:embed="rId3" cstate="print"/>
          <a:stretch>
            <a:fillRect/>
          </a:stretch>
        </p:blipFill>
        <p:spPr>
          <a:xfrm>
            <a:off x="631825" y="5418138"/>
            <a:ext cx="2566988" cy="860425"/>
          </a:xfrm>
          <a:prstGeom prst="rect">
            <a:avLst/>
          </a:prstGeom>
          <a:ln>
            <a:noFill/>
          </a:ln>
          <a:effectLst>
            <a:outerShdw blurRad="292100" dist="139700" dir="2700000" algn="tl" rotWithShape="0">
              <a:srgbClr val="333333">
                <a:alpha val="65000"/>
              </a:srgbClr>
            </a:outerShdw>
          </a:effectLst>
        </p:spPr>
      </p:pic>
      <p:pic>
        <p:nvPicPr>
          <p:cNvPr id="84996" name="Picture 36" descr="DSC_1529det_only_sma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36975" y="4718050"/>
            <a:ext cx="1114425" cy="909638"/>
          </a:xfrm>
          <a:prstGeom prst="rect">
            <a:avLst/>
          </a:prstGeom>
          <a:noFill/>
          <a:ln w="9525">
            <a:noFill/>
            <a:miter lim="800000"/>
            <a:headEnd/>
            <a:tailEnd/>
          </a:ln>
        </p:spPr>
      </p:pic>
      <p:pic>
        <p:nvPicPr>
          <p:cNvPr id="84997" name="Picture 36" descr="DSC_1529det_only_sma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11663" y="4721225"/>
            <a:ext cx="1114425" cy="909638"/>
          </a:xfrm>
          <a:prstGeom prst="rect">
            <a:avLst/>
          </a:prstGeom>
          <a:noFill/>
          <a:ln w="9525">
            <a:noFill/>
            <a:miter lim="800000"/>
            <a:headEnd/>
            <a:tailEnd/>
          </a:ln>
        </p:spPr>
      </p:pic>
      <p:pic>
        <p:nvPicPr>
          <p:cNvPr id="84998" name="Picture 36" descr="DSC_1529det_only_sma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84763" y="4724400"/>
            <a:ext cx="1114425" cy="911225"/>
          </a:xfrm>
          <a:prstGeom prst="rect">
            <a:avLst/>
          </a:prstGeom>
          <a:noFill/>
          <a:ln w="9525">
            <a:noFill/>
            <a:miter lim="800000"/>
            <a:headEnd/>
            <a:tailEnd/>
          </a:ln>
        </p:spPr>
      </p:pic>
      <p:pic>
        <p:nvPicPr>
          <p:cNvPr id="84999" name="Picture 36" descr="DSC_1529det_only_small"/>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57863" y="4729163"/>
            <a:ext cx="1114425" cy="909637"/>
          </a:xfrm>
          <a:prstGeom prst="rect">
            <a:avLst/>
          </a:prstGeom>
          <a:noFill/>
          <a:ln w="9525">
            <a:noFill/>
            <a:miter lim="800000"/>
            <a:headEnd/>
            <a:tailEnd/>
          </a:ln>
        </p:spPr>
      </p:pic>
      <p:cxnSp>
        <p:nvCxnSpPr>
          <p:cNvPr id="8" name="Straight Connector 19"/>
          <p:cNvCxnSpPr/>
          <p:nvPr/>
        </p:nvCxnSpPr>
        <p:spPr>
          <a:xfrm rot="5400000">
            <a:off x="4390231" y="5876132"/>
            <a:ext cx="401637" cy="0"/>
          </a:xfrm>
          <a:prstGeom prst="line">
            <a:avLst/>
          </a:prstGeom>
          <a:ln w="38100">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rot="5400000">
            <a:off x="5074444" y="5879307"/>
            <a:ext cx="401637" cy="0"/>
          </a:xfrm>
          <a:prstGeom prst="line">
            <a:avLst/>
          </a:prstGeom>
          <a:ln w="38100">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23"/>
          <p:cNvCxnSpPr/>
          <p:nvPr/>
        </p:nvCxnSpPr>
        <p:spPr>
          <a:xfrm rot="5400000">
            <a:off x="5758656" y="5882482"/>
            <a:ext cx="401637" cy="0"/>
          </a:xfrm>
          <a:prstGeom prst="line">
            <a:avLst/>
          </a:prstGeom>
          <a:ln w="38100">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24"/>
          <p:cNvCxnSpPr/>
          <p:nvPr/>
        </p:nvCxnSpPr>
        <p:spPr>
          <a:xfrm rot="5400000">
            <a:off x="6442075" y="5886451"/>
            <a:ext cx="403225" cy="0"/>
          </a:xfrm>
          <a:prstGeom prst="line">
            <a:avLst/>
          </a:prstGeom>
          <a:ln w="38100">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25"/>
          <p:cNvCxnSpPr/>
          <p:nvPr/>
        </p:nvCxnSpPr>
        <p:spPr>
          <a:xfrm rot="5400000">
            <a:off x="7477919" y="5890419"/>
            <a:ext cx="401638" cy="0"/>
          </a:xfrm>
          <a:prstGeom prst="line">
            <a:avLst/>
          </a:prstGeom>
          <a:ln w="38100">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 name="TextBox 26"/>
          <p:cNvSpPr txBox="1"/>
          <p:nvPr/>
        </p:nvSpPr>
        <p:spPr>
          <a:xfrm>
            <a:off x="6726341" y="4983163"/>
            <a:ext cx="1922257" cy="830997"/>
          </a:xfrm>
          <a:prstGeom prst="rect">
            <a:avLst/>
          </a:prstGeom>
          <a:noFill/>
        </p:spPr>
        <p:txBody>
          <a:bodyPr wrap="none">
            <a:spAutoFit/>
          </a:bodyPr>
          <a:lstStyle/>
          <a:p>
            <a:pPr algn="ctr">
              <a:defRPr/>
            </a:pPr>
            <a:r>
              <a:rPr lang="ru-RU" b="1" dirty="0" smtClean="0">
                <a:solidFill>
                  <a:schemeClr val="bg1"/>
                </a:solidFill>
                <a:effectLst>
                  <a:outerShdw blurRad="38100" dist="38100" dir="2700000" algn="tl">
                    <a:srgbClr val="000000">
                      <a:alpha val="43137"/>
                    </a:srgbClr>
                  </a:outerShdw>
                </a:effectLst>
                <a:latin typeface="Arial" charset="0"/>
              </a:rPr>
              <a:t>До </a:t>
            </a:r>
            <a:r>
              <a:rPr lang="nl-BE" b="1" dirty="0" smtClean="0">
                <a:solidFill>
                  <a:schemeClr val="bg1"/>
                </a:solidFill>
                <a:effectLst>
                  <a:outerShdw blurRad="38100" dist="38100" dir="2700000" algn="tl">
                    <a:srgbClr val="000000">
                      <a:alpha val="43137"/>
                    </a:srgbClr>
                  </a:outerShdw>
                </a:effectLst>
                <a:latin typeface="Arial" charset="0"/>
              </a:rPr>
              <a:t>32</a:t>
            </a:r>
            <a:endParaRPr lang="nl-BE" b="1" dirty="0">
              <a:solidFill>
                <a:schemeClr val="bg1"/>
              </a:solidFill>
              <a:effectLst>
                <a:outerShdw blurRad="38100" dist="38100" dir="2700000" algn="tl">
                  <a:srgbClr val="000000">
                    <a:alpha val="43137"/>
                  </a:srgbClr>
                </a:outerShdw>
              </a:effectLst>
              <a:latin typeface="Arial" charset="0"/>
            </a:endParaRPr>
          </a:p>
          <a:p>
            <a:pPr algn="ctr">
              <a:defRPr/>
            </a:pPr>
            <a:r>
              <a:rPr lang="ru-RU" b="1" dirty="0" smtClean="0">
                <a:solidFill>
                  <a:schemeClr val="bg1"/>
                </a:solidFill>
                <a:effectLst>
                  <a:outerShdw blurRad="38100" dist="38100" dir="2700000" algn="tl">
                    <a:srgbClr val="000000">
                      <a:alpha val="43137"/>
                    </a:srgbClr>
                  </a:outerShdw>
                </a:effectLst>
                <a:latin typeface="Arial" charset="0"/>
              </a:rPr>
              <a:t>детекторов</a:t>
            </a:r>
            <a:endParaRPr lang="en-US" b="1" dirty="0">
              <a:solidFill>
                <a:schemeClr val="bg1"/>
              </a:solidFill>
              <a:effectLst>
                <a:outerShdw blurRad="38100" dist="38100" dir="2700000" algn="tl">
                  <a:srgbClr val="000000">
                    <a:alpha val="43137"/>
                  </a:srgbClr>
                </a:outerShdw>
              </a:effectLst>
              <a:latin typeface="Arial" charset="0"/>
            </a:endParaRPr>
          </a:p>
        </p:txBody>
      </p:sp>
      <p:sp>
        <p:nvSpPr>
          <p:cNvPr id="14" name="TextBox 27"/>
          <p:cNvSpPr txBox="1"/>
          <p:nvPr/>
        </p:nvSpPr>
        <p:spPr>
          <a:xfrm>
            <a:off x="2709494" y="6092825"/>
            <a:ext cx="3326553" cy="461665"/>
          </a:xfrm>
          <a:prstGeom prst="rect">
            <a:avLst/>
          </a:prstGeom>
          <a:noFill/>
        </p:spPr>
        <p:txBody>
          <a:bodyPr wrap="none">
            <a:spAutoFit/>
          </a:bodyPr>
          <a:lstStyle/>
          <a:p>
            <a:pPr algn="ctr">
              <a:defRPr/>
            </a:pPr>
            <a:r>
              <a:rPr lang="ru-RU" b="1" dirty="0" smtClean="0">
                <a:solidFill>
                  <a:schemeClr val="bg1"/>
                </a:solidFill>
                <a:effectLst>
                  <a:outerShdw blurRad="38100" dist="38100" dir="2700000" algn="tl">
                    <a:srgbClr val="000000">
                      <a:alpha val="43137"/>
                    </a:srgbClr>
                  </a:outerShdw>
                </a:effectLst>
                <a:latin typeface="Arial" charset="0"/>
              </a:rPr>
              <a:t>Шина данных </a:t>
            </a:r>
            <a:r>
              <a:rPr lang="nl-BE" b="1" dirty="0" smtClean="0">
                <a:solidFill>
                  <a:schemeClr val="bg1"/>
                </a:solidFill>
                <a:effectLst>
                  <a:outerShdw blurRad="38100" dist="38100" dir="2700000" algn="tl">
                    <a:srgbClr val="000000">
                      <a:alpha val="43137"/>
                    </a:srgbClr>
                  </a:outerShdw>
                </a:effectLst>
                <a:latin typeface="Arial" charset="0"/>
              </a:rPr>
              <a:t>RS485</a:t>
            </a:r>
            <a:endParaRPr lang="en-US" b="1" dirty="0">
              <a:solidFill>
                <a:schemeClr val="bg1"/>
              </a:solidFill>
              <a:effectLst>
                <a:outerShdw blurRad="38100" dist="38100" dir="2700000" algn="tl">
                  <a:srgbClr val="000000">
                    <a:alpha val="43137"/>
                  </a:srgbClr>
                </a:outerShdw>
              </a:effectLst>
              <a:latin typeface="Arial" charset="0"/>
            </a:endParaRPr>
          </a:p>
        </p:txBody>
      </p:sp>
      <p:pic>
        <p:nvPicPr>
          <p:cNvPr id="85007" name="Picture 4"/>
          <p:cNvPicPr>
            <a:picLocks noChangeAspect="1" noChangeArrowheads="1"/>
          </p:cNvPicPr>
          <p:nvPr/>
        </p:nvPicPr>
        <p:blipFill>
          <a:blip r:embed="rId6" cstate="print"/>
          <a:srcRect/>
          <a:stretch>
            <a:fillRect/>
          </a:stretch>
        </p:blipFill>
        <p:spPr bwMode="auto">
          <a:xfrm>
            <a:off x="390525" y="201613"/>
            <a:ext cx="1114425" cy="1116012"/>
          </a:xfrm>
          <a:prstGeom prst="rect">
            <a:avLst/>
          </a:prstGeom>
          <a:noFill/>
          <a:ln w="9525">
            <a:noFill/>
            <a:miter lim="800000"/>
            <a:headEnd/>
            <a:tailEnd/>
          </a:ln>
        </p:spPr>
      </p:pic>
      <p:sp>
        <p:nvSpPr>
          <p:cNvPr id="16" name="TextBox 5"/>
          <p:cNvSpPr txBox="1"/>
          <p:nvPr/>
        </p:nvSpPr>
        <p:spPr>
          <a:xfrm>
            <a:off x="1673225" y="442913"/>
            <a:ext cx="7077075" cy="461665"/>
          </a:xfrm>
          <a:prstGeom prst="rect">
            <a:avLst/>
          </a:prstGeom>
          <a:noFill/>
          <a:effectLst>
            <a:outerShdw blurRad="50800" dist="38100" dir="2700000" algn="tl" rotWithShape="0">
              <a:prstClr val="black">
                <a:alpha val="40000"/>
              </a:prstClr>
            </a:outerShdw>
          </a:effectLst>
        </p:spPr>
        <p:txBody>
          <a:bodyPr>
            <a:spAutoFit/>
          </a:bodyPr>
          <a:lstStyle/>
          <a:p>
            <a:pPr>
              <a:defRPr/>
            </a:pPr>
            <a:r>
              <a:rPr lang="ru-RU" b="1" dirty="0" smtClean="0">
                <a:solidFill>
                  <a:schemeClr val="bg1"/>
                </a:solidFill>
                <a:effectLst>
                  <a:outerShdw blurRad="38100" dist="38100" dir="2700000" algn="tl">
                    <a:srgbClr val="000000">
                      <a:alpha val="43137"/>
                    </a:srgbClr>
                  </a:outerShdw>
                </a:effectLst>
                <a:latin typeface="Arial" charset="0"/>
              </a:rPr>
              <a:t>Преимущество</a:t>
            </a:r>
            <a:r>
              <a:rPr lang="nl-BE" b="1" dirty="0" smtClean="0">
                <a:solidFill>
                  <a:schemeClr val="bg1"/>
                </a:solidFill>
                <a:effectLst>
                  <a:outerShdw blurRad="38100" dist="38100" dir="2700000" algn="tl">
                    <a:srgbClr val="000000">
                      <a:alpha val="43137"/>
                    </a:srgbClr>
                  </a:outerShdw>
                </a:effectLst>
                <a:latin typeface="Arial" charset="0"/>
              </a:rPr>
              <a:t> </a:t>
            </a:r>
            <a:r>
              <a:rPr lang="nl-BE" b="1" dirty="0">
                <a:solidFill>
                  <a:schemeClr val="bg1"/>
                </a:solidFill>
                <a:effectLst>
                  <a:outerShdw blurRad="38100" dist="38100" dir="2700000" algn="tl">
                    <a:srgbClr val="000000">
                      <a:alpha val="43137"/>
                    </a:srgbClr>
                  </a:outerShdw>
                </a:effectLst>
                <a:latin typeface="Arial" charset="0"/>
              </a:rPr>
              <a:t>– </a:t>
            </a:r>
            <a:r>
              <a:rPr lang="ru-RU" b="1" dirty="0" smtClean="0">
                <a:solidFill>
                  <a:schemeClr val="bg1"/>
                </a:solidFill>
                <a:effectLst>
                  <a:outerShdw blurRad="38100" dist="38100" dir="2700000" algn="tl">
                    <a:srgbClr val="000000">
                      <a:alpha val="43137"/>
                    </a:srgbClr>
                  </a:outerShdw>
                </a:effectLst>
                <a:latin typeface="Arial" charset="0"/>
              </a:rPr>
              <a:t>Шина данных</a:t>
            </a:r>
            <a:r>
              <a:rPr lang="nl-BE" b="1" dirty="0" smtClean="0">
                <a:solidFill>
                  <a:schemeClr val="bg1"/>
                </a:solidFill>
                <a:effectLst>
                  <a:outerShdw blurRad="38100" dist="38100" dir="2700000" algn="tl">
                    <a:srgbClr val="000000">
                      <a:alpha val="43137"/>
                    </a:srgbClr>
                  </a:outerShdw>
                </a:effectLst>
                <a:latin typeface="Arial" charset="0"/>
              </a:rPr>
              <a:t> </a:t>
            </a:r>
            <a:r>
              <a:rPr lang="nl-BE" b="1" dirty="0">
                <a:solidFill>
                  <a:schemeClr val="bg1"/>
                </a:solidFill>
                <a:effectLst>
                  <a:outerShdw blurRad="38100" dist="38100" dir="2700000" algn="tl">
                    <a:srgbClr val="000000">
                      <a:alpha val="43137"/>
                    </a:srgbClr>
                  </a:outerShdw>
                </a:effectLst>
                <a:latin typeface="Arial" charset="0"/>
              </a:rPr>
              <a:t>(RS-485)</a:t>
            </a:r>
          </a:p>
        </p:txBody>
      </p:sp>
      <p:sp>
        <p:nvSpPr>
          <p:cNvPr id="85009" name="Textfeld 16"/>
          <p:cNvSpPr txBox="1">
            <a:spLocks noChangeArrowheads="1"/>
          </p:cNvSpPr>
          <p:nvPr/>
        </p:nvSpPr>
        <p:spPr bwMode="auto">
          <a:xfrm>
            <a:off x="230188" y="1296988"/>
            <a:ext cx="1598612" cy="1323975"/>
          </a:xfrm>
          <a:prstGeom prst="rect">
            <a:avLst/>
          </a:prstGeom>
          <a:noFill/>
          <a:ln w="9525">
            <a:noFill/>
            <a:miter lim="800000"/>
            <a:headEnd/>
            <a:tailEnd/>
          </a:ln>
        </p:spPr>
        <p:txBody>
          <a:bodyPr>
            <a:spAutoFit/>
          </a:bodyPr>
          <a:lstStyle/>
          <a:p>
            <a:r>
              <a:rPr lang="de-DE" sz="8000" b="1"/>
              <a:t>Ʃ</a:t>
            </a:r>
            <a:endParaRPr lang="de-CH" sz="8000" b="1"/>
          </a:p>
        </p:txBody>
      </p:sp>
      <p:sp>
        <p:nvSpPr>
          <p:cNvPr id="18" name="Textfeld 17"/>
          <p:cNvSpPr txBox="1"/>
          <p:nvPr/>
        </p:nvSpPr>
        <p:spPr>
          <a:xfrm>
            <a:off x="3622675" y="1604963"/>
            <a:ext cx="1889125" cy="708025"/>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de-DE" sz="4000" dirty="0"/>
              <a:t>68</a:t>
            </a:r>
            <a:r>
              <a:rPr lang="de-CH" sz="4000" dirty="0"/>
              <a:t> </a:t>
            </a:r>
            <a:r>
              <a:rPr lang="ru-RU" sz="4000" dirty="0" smtClean="0"/>
              <a:t>мин</a:t>
            </a:r>
            <a:endParaRPr lang="de-DE" sz="4000" dirty="0"/>
          </a:p>
        </p:txBody>
      </p:sp>
      <p:sp>
        <p:nvSpPr>
          <p:cNvPr id="19" name="Textfeld 18"/>
          <p:cNvSpPr txBox="1"/>
          <p:nvPr/>
        </p:nvSpPr>
        <p:spPr>
          <a:xfrm>
            <a:off x="6694488" y="1604963"/>
            <a:ext cx="1841500" cy="7080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de-CH" sz="4000" dirty="0"/>
              <a:t>99 </a:t>
            </a:r>
            <a:r>
              <a:rPr lang="ru-RU" sz="4000" dirty="0" smtClean="0"/>
              <a:t>мин</a:t>
            </a:r>
            <a:endParaRPr lang="de-DE" sz="4000" dirty="0"/>
          </a:p>
        </p:txBody>
      </p:sp>
      <p:sp>
        <p:nvSpPr>
          <p:cNvPr id="22" name="Textfeld 21"/>
          <p:cNvSpPr txBox="1"/>
          <p:nvPr/>
        </p:nvSpPr>
        <p:spPr>
          <a:xfrm>
            <a:off x="3476625" y="2706688"/>
            <a:ext cx="2392985" cy="70788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defRPr/>
            </a:pPr>
            <a:r>
              <a:rPr lang="de-DE" sz="4000" dirty="0"/>
              <a:t>42.5</a:t>
            </a:r>
            <a:r>
              <a:rPr lang="de-CH" sz="4000" dirty="0"/>
              <a:t> </a:t>
            </a:r>
            <a:r>
              <a:rPr lang="ru-RU" sz="4000" dirty="0" smtClean="0"/>
              <a:t>мин</a:t>
            </a:r>
            <a:endParaRPr lang="de-DE" sz="4000" dirty="0"/>
          </a:p>
        </p:txBody>
      </p:sp>
      <p:sp>
        <p:nvSpPr>
          <p:cNvPr id="23" name="Textfeld 22"/>
          <p:cNvSpPr txBox="1"/>
          <p:nvPr/>
        </p:nvSpPr>
        <p:spPr>
          <a:xfrm>
            <a:off x="6538912" y="2706688"/>
            <a:ext cx="2383897"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de-CH" sz="4000" dirty="0"/>
              <a:t>42.5 </a:t>
            </a:r>
            <a:r>
              <a:rPr lang="ru-RU" sz="4000" dirty="0" smtClean="0"/>
              <a:t>мин</a:t>
            </a:r>
            <a:endParaRPr lang="de-DE" sz="4000" dirty="0"/>
          </a:p>
        </p:txBody>
      </p:sp>
      <p:sp>
        <p:nvSpPr>
          <p:cNvPr id="85014" name="Textfeld 23"/>
          <p:cNvSpPr txBox="1">
            <a:spLocks noChangeArrowheads="1"/>
          </p:cNvSpPr>
          <p:nvPr/>
        </p:nvSpPr>
        <p:spPr bwMode="auto">
          <a:xfrm>
            <a:off x="230188" y="2398713"/>
            <a:ext cx="1598612" cy="1323975"/>
          </a:xfrm>
          <a:prstGeom prst="rect">
            <a:avLst/>
          </a:prstGeom>
          <a:noFill/>
          <a:ln w="9525">
            <a:noFill/>
            <a:miter lim="800000"/>
            <a:headEnd/>
            <a:tailEnd/>
          </a:ln>
        </p:spPr>
        <p:txBody>
          <a:bodyPr>
            <a:spAutoFit/>
          </a:bodyPr>
          <a:lstStyle/>
          <a:p>
            <a:r>
              <a:rPr lang="de-DE" sz="8000" b="1"/>
              <a:t>Ʃ</a:t>
            </a:r>
            <a:endParaRPr lang="de-CH" sz="8000" b="1"/>
          </a:p>
        </p:txBody>
      </p:sp>
      <p:sp>
        <p:nvSpPr>
          <p:cNvPr id="85015" name="Textfeld 24"/>
          <p:cNvSpPr txBox="1">
            <a:spLocks noChangeArrowheads="1"/>
          </p:cNvSpPr>
          <p:nvPr/>
        </p:nvSpPr>
        <p:spPr bwMode="auto">
          <a:xfrm>
            <a:off x="3121730" y="1215430"/>
            <a:ext cx="2824210" cy="369332"/>
          </a:xfrm>
          <a:prstGeom prst="rect">
            <a:avLst/>
          </a:prstGeom>
          <a:noFill/>
          <a:ln w="9525">
            <a:noFill/>
            <a:miter lim="800000"/>
            <a:headEnd/>
            <a:tailEnd/>
          </a:ln>
        </p:spPr>
        <p:txBody>
          <a:bodyPr wrap="square">
            <a:spAutoFit/>
          </a:bodyPr>
          <a:lstStyle/>
          <a:p>
            <a:r>
              <a:rPr lang="ru-RU" sz="1800" b="1" dirty="0" smtClean="0">
                <a:solidFill>
                  <a:schemeClr val="bg1"/>
                </a:solidFill>
              </a:rPr>
              <a:t>Стандартный  ПИК </a:t>
            </a:r>
            <a:r>
              <a:rPr lang="en-US" sz="1800" b="1" dirty="0" smtClean="0">
                <a:solidFill>
                  <a:schemeClr val="bg1"/>
                </a:solidFill>
              </a:rPr>
              <a:t>STA</a:t>
            </a:r>
            <a:endParaRPr lang="de-CH" sz="1800" b="1" dirty="0">
              <a:solidFill>
                <a:schemeClr val="bg1"/>
              </a:solidFill>
            </a:endParaRPr>
          </a:p>
        </p:txBody>
      </p:sp>
      <p:sp>
        <p:nvSpPr>
          <p:cNvPr id="85016" name="Textfeld 25"/>
          <p:cNvSpPr txBox="1">
            <a:spLocks noChangeArrowheads="1"/>
          </p:cNvSpPr>
          <p:nvPr/>
        </p:nvSpPr>
        <p:spPr bwMode="auto">
          <a:xfrm>
            <a:off x="6516688" y="1143000"/>
            <a:ext cx="2197100" cy="369888"/>
          </a:xfrm>
          <a:prstGeom prst="rect">
            <a:avLst/>
          </a:prstGeom>
          <a:noFill/>
          <a:ln w="9525">
            <a:noFill/>
            <a:miter lim="800000"/>
            <a:headEnd/>
            <a:tailEnd/>
          </a:ln>
        </p:spPr>
        <p:txBody>
          <a:bodyPr>
            <a:spAutoFit/>
          </a:bodyPr>
          <a:lstStyle/>
          <a:p>
            <a:r>
              <a:rPr lang="de-DE" sz="1800" b="1" dirty="0" smtClean="0">
                <a:solidFill>
                  <a:schemeClr val="bg1"/>
                </a:solidFill>
              </a:rPr>
              <a:t>STA </a:t>
            </a:r>
            <a:r>
              <a:rPr lang="de-DE" sz="1800" b="1" dirty="0">
                <a:solidFill>
                  <a:schemeClr val="bg1"/>
                </a:solidFill>
              </a:rPr>
              <a:t>PR0-250H</a:t>
            </a:r>
            <a:endParaRPr lang="de-CH" sz="1800" b="1" dirty="0">
              <a:solidFill>
                <a:schemeClr val="bg1"/>
              </a:solidFill>
            </a:endParaRPr>
          </a:p>
        </p:txBody>
      </p:sp>
      <p:sp>
        <p:nvSpPr>
          <p:cNvPr id="27" name="Rechteck 26"/>
          <p:cNvSpPr/>
          <p:nvPr/>
        </p:nvSpPr>
        <p:spPr>
          <a:xfrm>
            <a:off x="925513" y="2644775"/>
            <a:ext cx="2299027" cy="830997"/>
          </a:xfrm>
          <a:prstGeom prst="rect">
            <a:avLst/>
          </a:prstGeom>
        </p:spPr>
        <p:txBody>
          <a:bodyPr wrap="none">
            <a:spAutoFit/>
          </a:bodyPr>
          <a:lstStyle/>
          <a:p>
            <a:pPr>
              <a:defRPr/>
            </a:pPr>
            <a:r>
              <a:rPr lang="ru-RU" b="1" dirty="0" smtClean="0">
                <a:solidFill>
                  <a:schemeClr val="bg1"/>
                </a:solidFill>
                <a:effectLst>
                  <a:outerShdw blurRad="38100" dist="38100" dir="2700000" algn="tl">
                    <a:srgbClr val="000000">
                      <a:alpha val="43137"/>
                    </a:srgbClr>
                  </a:outerShdw>
                </a:effectLst>
                <a:latin typeface="Arial" charset="0"/>
              </a:rPr>
              <a:t>Шина данных</a:t>
            </a:r>
            <a:r>
              <a:rPr lang="nl-BE" b="1" dirty="0">
                <a:solidFill>
                  <a:schemeClr val="bg1"/>
                </a:solidFill>
                <a:effectLst>
                  <a:outerShdw blurRad="38100" dist="38100" dir="2700000" algn="tl">
                    <a:srgbClr val="000000">
                      <a:alpha val="43137"/>
                    </a:srgbClr>
                  </a:outerShdw>
                </a:effectLst>
                <a:latin typeface="Arial" charset="0"/>
              </a:rPr>
              <a:t/>
            </a:r>
            <a:br>
              <a:rPr lang="nl-BE" b="1" dirty="0">
                <a:solidFill>
                  <a:schemeClr val="bg1"/>
                </a:solidFill>
                <a:effectLst>
                  <a:outerShdw blurRad="38100" dist="38100" dir="2700000" algn="tl">
                    <a:srgbClr val="000000">
                      <a:alpha val="43137"/>
                    </a:srgbClr>
                  </a:outerShdw>
                </a:effectLst>
                <a:latin typeface="Arial" charset="0"/>
              </a:rPr>
            </a:br>
            <a:r>
              <a:rPr lang="nl-BE" b="1" dirty="0">
                <a:solidFill>
                  <a:schemeClr val="bg1"/>
                </a:solidFill>
                <a:effectLst>
                  <a:outerShdw blurRad="38100" dist="38100" dir="2700000" algn="tl">
                    <a:srgbClr val="000000">
                      <a:alpha val="43137"/>
                    </a:srgbClr>
                  </a:outerShdw>
                </a:effectLst>
                <a:latin typeface="Arial" charset="0"/>
              </a:rPr>
              <a:t>(RS-485)</a:t>
            </a:r>
            <a:endParaRPr lang="de-CH" dirty="0">
              <a:latin typeface="Arial" charset="0"/>
            </a:endParaRPr>
          </a:p>
        </p:txBody>
      </p:sp>
      <p:sp>
        <p:nvSpPr>
          <p:cNvPr id="28" name="Rechteck 27"/>
          <p:cNvSpPr/>
          <p:nvPr/>
        </p:nvSpPr>
        <p:spPr>
          <a:xfrm>
            <a:off x="925513" y="1727200"/>
            <a:ext cx="1543436" cy="461665"/>
          </a:xfrm>
          <a:prstGeom prst="rect">
            <a:avLst/>
          </a:prstGeom>
        </p:spPr>
        <p:txBody>
          <a:bodyPr wrap="none">
            <a:spAutoFit/>
          </a:bodyPr>
          <a:lstStyle/>
          <a:p>
            <a:pPr>
              <a:defRPr/>
            </a:pPr>
            <a:r>
              <a:rPr lang="ru-RU" dirty="0" smtClean="0">
                <a:solidFill>
                  <a:schemeClr val="bg1"/>
                </a:solidFill>
                <a:latin typeface="Arial" charset="0"/>
              </a:rPr>
              <a:t>Стандарт</a:t>
            </a:r>
            <a:endParaRPr lang="de-CH" dirty="0">
              <a:solidFill>
                <a:schemeClr val="bg1"/>
              </a:solidFill>
              <a:latin typeface="Arial" charset="0"/>
            </a:endParaRPr>
          </a:p>
        </p:txBody>
      </p:sp>
      <p:sp>
        <p:nvSpPr>
          <p:cNvPr id="29" name="Textfeld 28"/>
          <p:cNvSpPr txBox="1"/>
          <p:nvPr/>
        </p:nvSpPr>
        <p:spPr>
          <a:xfrm>
            <a:off x="3622289" y="3746406"/>
            <a:ext cx="1889522" cy="707886"/>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de-DE" sz="4000" dirty="0"/>
              <a:t>-38 %</a:t>
            </a:r>
          </a:p>
        </p:txBody>
      </p:sp>
      <p:sp>
        <p:nvSpPr>
          <p:cNvPr id="30" name="Textfeld 29"/>
          <p:cNvSpPr txBox="1"/>
          <p:nvPr/>
        </p:nvSpPr>
        <p:spPr>
          <a:xfrm>
            <a:off x="390262" y="3746406"/>
            <a:ext cx="2731468"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ru-RU" sz="4000" dirty="0" smtClean="0"/>
              <a:t>Экономия</a:t>
            </a:r>
            <a:endParaRPr lang="de-DE" sz="4000" dirty="0"/>
          </a:p>
        </p:txBody>
      </p:sp>
      <p:sp>
        <p:nvSpPr>
          <p:cNvPr id="31" name="Textfeld 30"/>
          <p:cNvSpPr txBox="1"/>
          <p:nvPr/>
        </p:nvSpPr>
        <p:spPr>
          <a:xfrm>
            <a:off x="6695219" y="3746406"/>
            <a:ext cx="1889522" cy="707886"/>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de-DE" sz="4000" dirty="0"/>
              <a:t>-57 %</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1"/>
          <p:cNvSpPr>
            <a:spLocks noGrp="1"/>
          </p:cNvSpPr>
          <p:nvPr>
            <p:ph idx="1"/>
          </p:nvPr>
        </p:nvSpPr>
        <p:spPr/>
        <p:txBody>
          <a:bodyPr/>
          <a:lstStyle/>
          <a:p>
            <a:r>
              <a:rPr lang="ru-RU" dirty="0" smtClean="0"/>
              <a:t>Тестер</a:t>
            </a:r>
            <a:endParaRPr lang="nl-BE" dirty="0" smtClean="0"/>
          </a:p>
          <a:p>
            <a:r>
              <a:rPr lang="ru-RU" dirty="0" smtClean="0"/>
              <a:t>Конфигурационное ПО</a:t>
            </a:r>
            <a:endParaRPr lang="nl-BE" dirty="0" smtClean="0"/>
          </a:p>
          <a:p>
            <a:r>
              <a:rPr lang="ru-RU" dirty="0" smtClean="0"/>
              <a:t>Приложение для </a:t>
            </a:r>
            <a:r>
              <a:rPr lang="nl-BE" dirty="0" smtClean="0"/>
              <a:t>Iphone/Ipad</a:t>
            </a:r>
          </a:p>
          <a:p>
            <a:r>
              <a:rPr lang="ru-RU" dirty="0" smtClean="0"/>
              <a:t>Телескоп</a:t>
            </a:r>
            <a:endParaRPr lang="nl-BE" dirty="0" smtClean="0"/>
          </a:p>
          <a:p>
            <a:r>
              <a:rPr lang="ru-RU" dirty="0" smtClean="0"/>
              <a:t>Удаленное конфигурирование/точная настройка</a:t>
            </a:r>
            <a:endParaRPr lang="en-US" dirty="0" smtClean="0"/>
          </a:p>
        </p:txBody>
      </p:sp>
      <p:sp>
        <p:nvSpPr>
          <p:cNvPr id="86019" name="Title 2"/>
          <p:cNvSpPr>
            <a:spLocks noGrp="1"/>
          </p:cNvSpPr>
          <p:nvPr>
            <p:ph type="title"/>
          </p:nvPr>
        </p:nvSpPr>
        <p:spPr/>
        <p:txBody>
          <a:bodyPr/>
          <a:lstStyle/>
          <a:p>
            <a:r>
              <a:rPr lang="ru-RU" dirty="0" smtClean="0">
                <a:solidFill>
                  <a:srgbClr val="C00000"/>
                </a:solidFill>
              </a:rPr>
              <a:t>Возражение</a:t>
            </a:r>
            <a:r>
              <a:rPr lang="nl-BE" dirty="0" smtClean="0">
                <a:solidFill>
                  <a:srgbClr val="C00000"/>
                </a:solidFill>
              </a:rPr>
              <a:t>: </a:t>
            </a:r>
            <a:r>
              <a:rPr lang="ru-RU" dirty="0" smtClean="0">
                <a:solidFill>
                  <a:srgbClr val="C00000"/>
                </a:solidFill>
              </a:rPr>
              <a:t>Сложность в настройке</a:t>
            </a:r>
            <a:r>
              <a:rPr lang="nl-BE" dirty="0" smtClean="0">
                <a:solidFill>
                  <a:srgbClr val="C00000"/>
                </a:solidFill>
              </a:rPr>
              <a:t>, </a:t>
            </a:r>
            <a:r>
              <a:rPr lang="ru-RU" dirty="0" smtClean="0">
                <a:solidFill>
                  <a:srgbClr val="C00000"/>
                </a:solidFill>
              </a:rPr>
              <a:t>позиционировании</a:t>
            </a:r>
            <a:endParaRPr lang="en-US" dirty="0" smtClean="0">
              <a:solidFill>
                <a:srgbClr val="C00000"/>
              </a:solidFill>
            </a:endParaRPr>
          </a:p>
        </p:txBody>
      </p:sp>
      <p:grpSp>
        <p:nvGrpSpPr>
          <p:cNvPr id="86020" name="Group 15"/>
          <p:cNvGrpSpPr>
            <a:grpSpLocks/>
          </p:cNvGrpSpPr>
          <p:nvPr/>
        </p:nvGrpSpPr>
        <p:grpSpPr bwMode="auto">
          <a:xfrm>
            <a:off x="5106988" y="4192588"/>
            <a:ext cx="2203450" cy="1820862"/>
            <a:chOff x="388939" y="2110273"/>
            <a:chExt cx="4706937" cy="3764627"/>
          </a:xfrm>
        </p:grpSpPr>
        <p:pic>
          <p:nvPicPr>
            <p:cNvPr id="5" name="Picture 3"/>
            <p:cNvPicPr>
              <a:picLocks noChangeAspect="1" noChangeArrowheads="1"/>
            </p:cNvPicPr>
            <p:nvPr/>
          </p:nvPicPr>
          <p:blipFill>
            <a:blip r:embed="rId2" cstate="email"/>
            <a:srcRect/>
            <a:stretch>
              <a:fillRect/>
            </a:stretch>
          </p:blipFill>
          <p:spPr bwMode="auto">
            <a:xfrm>
              <a:off x="388939" y="2110273"/>
              <a:ext cx="4706937" cy="353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4"/>
            <p:cNvPicPr>
              <a:picLocks noChangeAspect="1" noChangeArrowheads="1"/>
            </p:cNvPicPr>
            <p:nvPr/>
          </p:nvPicPr>
          <p:blipFill>
            <a:blip r:embed="rId3" cstate="email"/>
            <a:srcRect/>
            <a:stretch>
              <a:fillRect/>
            </a:stretch>
          </p:blipFill>
          <p:spPr bwMode="auto">
            <a:xfrm>
              <a:off x="3506234" y="2934592"/>
              <a:ext cx="1502410" cy="29403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Tree>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1"/>
          <p:cNvSpPr>
            <a:spLocks noGrp="1"/>
          </p:cNvSpPr>
          <p:nvPr>
            <p:ph idx="1"/>
          </p:nvPr>
        </p:nvSpPr>
        <p:spPr/>
        <p:txBody>
          <a:bodyPr/>
          <a:lstStyle/>
          <a:p>
            <a:r>
              <a:rPr lang="ru-RU" dirty="0" smtClean="0"/>
              <a:t>Уже доступен</a:t>
            </a:r>
            <a:r>
              <a:rPr lang="nl-BE" dirty="0" smtClean="0"/>
              <a:t>!</a:t>
            </a:r>
            <a:endParaRPr lang="en-US" dirty="0" smtClean="0"/>
          </a:p>
        </p:txBody>
      </p:sp>
      <p:sp>
        <p:nvSpPr>
          <p:cNvPr id="87043" name="Title 2"/>
          <p:cNvSpPr>
            <a:spLocks noGrp="1"/>
          </p:cNvSpPr>
          <p:nvPr>
            <p:ph type="title"/>
          </p:nvPr>
        </p:nvSpPr>
        <p:spPr/>
        <p:txBody>
          <a:bodyPr/>
          <a:lstStyle/>
          <a:p>
            <a:r>
              <a:rPr lang="ru-RU" dirty="0" smtClean="0">
                <a:solidFill>
                  <a:srgbClr val="C00000"/>
                </a:solidFill>
              </a:rPr>
              <a:t>Возражение</a:t>
            </a:r>
            <a:r>
              <a:rPr lang="nl-BE" dirty="0" smtClean="0">
                <a:solidFill>
                  <a:srgbClr val="C00000"/>
                </a:solidFill>
              </a:rPr>
              <a:t>: </a:t>
            </a:r>
            <a:r>
              <a:rPr lang="ru-RU" dirty="0" smtClean="0">
                <a:solidFill>
                  <a:srgbClr val="C00000"/>
                </a:solidFill>
              </a:rPr>
              <a:t>Отсутствие кронштейна с кабельным каналом</a:t>
            </a:r>
            <a:endParaRPr lang="en-US" dirty="0" smtClean="0">
              <a:solidFill>
                <a:srgbClr val="C00000"/>
              </a:solidFill>
            </a:endParaRPr>
          </a:p>
        </p:txBody>
      </p:sp>
      <p:pic>
        <p:nvPicPr>
          <p:cNvPr id="87044" name="Picture 11"/>
          <p:cNvPicPr>
            <a:picLocks noChangeAspect="1" noChangeArrowheads="1"/>
          </p:cNvPicPr>
          <p:nvPr/>
        </p:nvPicPr>
        <p:blipFill>
          <a:blip r:embed="rId2" cstate="print"/>
          <a:srcRect/>
          <a:stretch>
            <a:fillRect/>
          </a:stretch>
        </p:blipFill>
        <p:spPr bwMode="auto">
          <a:xfrm>
            <a:off x="3125788" y="2305050"/>
            <a:ext cx="1789112" cy="1587500"/>
          </a:xfrm>
          <a:prstGeom prst="rect">
            <a:avLst/>
          </a:prstGeom>
          <a:noFill/>
          <a:ln w="12700" cap="sq">
            <a:solidFill>
              <a:srgbClr val="000000"/>
            </a:solidFill>
            <a:miter lim="800000"/>
            <a:headEnd/>
            <a:tailEnd/>
          </a:ln>
        </p:spPr>
      </p:pic>
      <p:pic>
        <p:nvPicPr>
          <p:cNvPr id="87045" name="Picture 12"/>
          <p:cNvPicPr>
            <a:picLocks noChangeAspect="1" noChangeArrowheads="1"/>
          </p:cNvPicPr>
          <p:nvPr/>
        </p:nvPicPr>
        <p:blipFill>
          <a:blip r:embed="rId3" cstate="print"/>
          <a:srcRect/>
          <a:stretch>
            <a:fillRect/>
          </a:stretch>
        </p:blipFill>
        <p:spPr bwMode="auto">
          <a:xfrm>
            <a:off x="4686300" y="2505075"/>
            <a:ext cx="2289175" cy="2028825"/>
          </a:xfrm>
          <a:prstGeom prst="rect">
            <a:avLst/>
          </a:prstGeom>
          <a:noFill/>
          <a:ln w="12700" cap="sq">
            <a:solidFill>
              <a:srgbClr val="000000"/>
            </a:solidFill>
            <a:miter lim="800000"/>
            <a:headEnd/>
            <a:tailEnd/>
          </a:ln>
        </p:spPr>
      </p:pic>
      <p:pic>
        <p:nvPicPr>
          <p:cNvPr id="87046" name="Picture 6"/>
          <p:cNvPicPr>
            <a:picLocks noChangeAspect="1" noChangeArrowheads="1"/>
          </p:cNvPicPr>
          <p:nvPr/>
        </p:nvPicPr>
        <p:blipFill>
          <a:blip r:embed="rId4" cstate="print"/>
          <a:srcRect/>
          <a:stretch>
            <a:fillRect/>
          </a:stretch>
        </p:blipFill>
        <p:spPr bwMode="auto">
          <a:xfrm>
            <a:off x="6091238" y="1292225"/>
            <a:ext cx="2290762" cy="2001838"/>
          </a:xfrm>
          <a:prstGeom prst="rect">
            <a:avLst/>
          </a:prstGeom>
          <a:noFill/>
          <a:ln w="12700" cap="sq">
            <a:solidFill>
              <a:srgbClr val="000000"/>
            </a:solidFill>
            <a:miter lim="800000"/>
            <a:headEnd/>
            <a:tailEnd/>
          </a:ln>
        </p:spPr>
      </p:pic>
      <p:pic>
        <p:nvPicPr>
          <p:cNvPr id="87047" name="Picture 2"/>
          <p:cNvPicPr>
            <a:picLocks noChangeAspect="1" noChangeArrowheads="1"/>
          </p:cNvPicPr>
          <p:nvPr/>
        </p:nvPicPr>
        <p:blipFill>
          <a:blip r:embed="rId5" cstate="print"/>
          <a:srcRect/>
          <a:stretch>
            <a:fillRect/>
          </a:stretch>
        </p:blipFill>
        <p:spPr bwMode="auto">
          <a:xfrm>
            <a:off x="755650" y="2092325"/>
            <a:ext cx="2659063" cy="2136775"/>
          </a:xfrm>
          <a:prstGeom prst="rect">
            <a:avLst/>
          </a:prstGeom>
          <a:noFill/>
          <a:ln w="9525">
            <a:noFill/>
            <a:miter lim="800000"/>
            <a:headEnd/>
            <a:tailEnd/>
          </a:ln>
        </p:spPr>
      </p:pic>
      <p:pic>
        <p:nvPicPr>
          <p:cNvPr id="87048" name="Picture 3"/>
          <p:cNvPicPr>
            <a:picLocks noChangeAspect="1" noChangeArrowheads="1"/>
          </p:cNvPicPr>
          <p:nvPr/>
        </p:nvPicPr>
        <p:blipFill>
          <a:blip r:embed="rId6" cstate="print"/>
          <a:srcRect/>
          <a:stretch>
            <a:fillRect/>
          </a:stretch>
        </p:blipFill>
        <p:spPr bwMode="auto">
          <a:xfrm>
            <a:off x="2573338" y="4879975"/>
            <a:ext cx="1770062" cy="1296988"/>
          </a:xfrm>
          <a:prstGeom prst="rect">
            <a:avLst/>
          </a:prstGeom>
          <a:noFill/>
          <a:ln w="9525">
            <a:noFill/>
            <a:miter lim="800000"/>
            <a:headEnd/>
            <a:tailEnd/>
          </a:ln>
        </p:spPr>
      </p:pic>
      <p:sp>
        <p:nvSpPr>
          <p:cNvPr id="87049" name="TextBox 8"/>
          <p:cNvSpPr txBox="1">
            <a:spLocks noChangeArrowheads="1"/>
          </p:cNvSpPr>
          <p:nvPr/>
        </p:nvSpPr>
        <p:spPr bwMode="auto">
          <a:xfrm>
            <a:off x="4572000" y="5413375"/>
            <a:ext cx="3468963" cy="461665"/>
          </a:xfrm>
          <a:prstGeom prst="rect">
            <a:avLst/>
          </a:prstGeom>
          <a:noFill/>
          <a:ln w="9525">
            <a:noFill/>
            <a:miter lim="800000"/>
            <a:headEnd/>
            <a:tailEnd/>
          </a:ln>
        </p:spPr>
        <p:txBody>
          <a:bodyPr wrap="none">
            <a:spAutoFit/>
          </a:bodyPr>
          <a:lstStyle/>
          <a:p>
            <a:r>
              <a:rPr lang="ru-RU" dirty="0" smtClean="0"/>
              <a:t>Опциональный </a:t>
            </a:r>
            <a:r>
              <a:rPr lang="ru-RU" dirty="0" err="1" smtClean="0"/>
              <a:t>тампер</a:t>
            </a:r>
            <a:endParaRPr lang="en-US" dirty="0"/>
          </a:p>
        </p:txBody>
      </p:sp>
    </p:spTree>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p:cNvSpPr>
            <a:spLocks noGrp="1"/>
          </p:cNvSpPr>
          <p:nvPr>
            <p:ph idx="1"/>
          </p:nvPr>
        </p:nvSpPr>
        <p:spPr/>
        <p:txBody>
          <a:bodyPr/>
          <a:lstStyle/>
          <a:p>
            <a:r>
              <a:rPr lang="nl-BE" dirty="0" smtClean="0"/>
              <a:t>PRO45Z: </a:t>
            </a:r>
            <a:r>
              <a:rPr lang="ru-RU" dirty="0" smtClean="0"/>
              <a:t>Уже доступен</a:t>
            </a:r>
            <a:r>
              <a:rPr lang="nl-BE" dirty="0" smtClean="0"/>
              <a:t>!</a:t>
            </a:r>
          </a:p>
          <a:p>
            <a:endParaRPr lang="nl-BE" dirty="0" smtClean="0"/>
          </a:p>
          <a:p>
            <a:endParaRPr lang="nl-BE" dirty="0" smtClean="0"/>
          </a:p>
          <a:p>
            <a:endParaRPr lang="nl-BE" dirty="0" smtClean="0"/>
          </a:p>
          <a:p>
            <a:endParaRPr lang="nl-BE" dirty="0" smtClean="0"/>
          </a:p>
          <a:p>
            <a:endParaRPr lang="nl-BE" dirty="0" smtClean="0"/>
          </a:p>
          <a:p>
            <a:r>
              <a:rPr lang="ru-RU" dirty="0" smtClean="0"/>
              <a:t>Специальный дизайн для беспроблемной защиты периметра</a:t>
            </a:r>
            <a:endParaRPr lang="nl-BE" dirty="0" smtClean="0"/>
          </a:p>
          <a:p>
            <a:r>
              <a:rPr lang="nl-BE" dirty="0" smtClean="0"/>
              <a:t>3</a:t>
            </a:r>
            <a:r>
              <a:rPr lang="ru-RU" dirty="0" smtClean="0"/>
              <a:t>-е поколение</a:t>
            </a:r>
            <a:endParaRPr lang="nl-BE" dirty="0" smtClean="0"/>
          </a:p>
          <a:p>
            <a:pPr lvl="1"/>
            <a:endParaRPr lang="en-US" dirty="0" smtClean="0"/>
          </a:p>
        </p:txBody>
      </p:sp>
      <p:sp>
        <p:nvSpPr>
          <p:cNvPr id="88067" name="Title 2"/>
          <p:cNvSpPr>
            <a:spLocks noGrp="1"/>
          </p:cNvSpPr>
          <p:nvPr>
            <p:ph type="title"/>
          </p:nvPr>
        </p:nvSpPr>
        <p:spPr/>
        <p:txBody>
          <a:bodyPr/>
          <a:lstStyle/>
          <a:p>
            <a:r>
              <a:rPr lang="ru-RU" dirty="0" smtClean="0">
                <a:solidFill>
                  <a:srgbClr val="C00000"/>
                </a:solidFill>
              </a:rPr>
              <a:t>Возражение</a:t>
            </a:r>
            <a:r>
              <a:rPr lang="nl-BE" dirty="0" smtClean="0">
                <a:solidFill>
                  <a:srgbClr val="C00000"/>
                </a:solidFill>
              </a:rPr>
              <a:t>: </a:t>
            </a:r>
            <a:r>
              <a:rPr lang="ru-RU" dirty="0" smtClean="0">
                <a:solidFill>
                  <a:srgbClr val="C00000"/>
                </a:solidFill>
              </a:rPr>
              <a:t>Отсутствие детекции нижней зоны</a:t>
            </a:r>
            <a:endParaRPr lang="en-US" dirty="0" smtClean="0">
              <a:solidFill>
                <a:srgbClr val="C00000"/>
              </a:solidFill>
            </a:endParaRPr>
          </a:p>
        </p:txBody>
      </p:sp>
      <p:pic>
        <p:nvPicPr>
          <p:cNvPr id="88068" name="Picture 3"/>
          <p:cNvPicPr>
            <a:picLocks noChangeAspect="1" noChangeArrowheads="1"/>
          </p:cNvPicPr>
          <p:nvPr/>
        </p:nvPicPr>
        <p:blipFill>
          <a:blip r:embed="rId2" cstate="print"/>
          <a:srcRect/>
          <a:stretch>
            <a:fillRect/>
          </a:stretch>
        </p:blipFill>
        <p:spPr bwMode="auto">
          <a:xfrm>
            <a:off x="1747838" y="1943100"/>
            <a:ext cx="4694237" cy="13335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452438" y="5641975"/>
            <a:ext cx="8434387" cy="769938"/>
          </a:xfrm>
          <a:prstGeom prst="rect">
            <a:avLst/>
          </a:prstGeom>
          <a:noFill/>
          <a:ln w="9525">
            <a:noFill/>
            <a:miter lim="800000"/>
            <a:headEnd/>
            <a:tailEnd/>
          </a:ln>
        </p:spPr>
        <p:txBody>
          <a:bodyPr lIns="0" tIns="0" rIns="0" bIns="0"/>
          <a:lstStyle/>
          <a:p>
            <a:pPr>
              <a:defRPr/>
            </a:pPr>
            <a:r>
              <a:rPr lang="ru-RU" sz="2000" b="1" kern="0" dirty="0" smtClean="0">
                <a:latin typeface="+mn-lt"/>
                <a:ea typeface="ＭＳ Ｐゴシック"/>
                <a:cs typeface="ＭＳ Ｐゴシック"/>
              </a:rPr>
              <a:t>Нижняя зона каждого детектора должна учитываться</a:t>
            </a:r>
            <a:endParaRPr lang="en-GB" sz="2000" b="1" kern="0" dirty="0">
              <a:latin typeface="+mn-lt"/>
              <a:ea typeface="ＭＳ Ｐゴシック"/>
              <a:cs typeface="ＭＳ Ｐゴシック"/>
            </a:endParaRPr>
          </a:p>
          <a:p>
            <a:pPr>
              <a:defRPr/>
            </a:pPr>
            <a:r>
              <a:rPr lang="ru-RU" sz="1400" kern="0" dirty="0" smtClean="0">
                <a:latin typeface="+mn-lt"/>
                <a:ea typeface="ＭＳ Ｐゴシック"/>
                <a:cs typeface="ＭＳ Ｐゴシック"/>
              </a:rPr>
              <a:t>8м. нижняя зона датчика на 150м может быть легко перекрыта предыдущим</a:t>
            </a:r>
            <a:r>
              <a:rPr lang="en-GB" sz="1400" kern="0" dirty="0" smtClean="0">
                <a:latin typeface="+mn-lt"/>
                <a:ea typeface="ＭＳ Ｐゴシック"/>
                <a:cs typeface="ＭＳ Ｐゴシック"/>
              </a:rPr>
              <a:t>, </a:t>
            </a:r>
            <a:r>
              <a:rPr lang="ru-RU" sz="1400" kern="0" dirty="0" smtClean="0">
                <a:latin typeface="+mn-lt"/>
                <a:ea typeface="ＭＳ Ｐゴシック"/>
                <a:cs typeface="ＭＳ Ｐゴシック"/>
              </a:rPr>
              <a:t>но не в начале периметральной линии и не на углу</a:t>
            </a:r>
            <a:endParaRPr lang="en-GB" sz="1400" kern="0" dirty="0">
              <a:latin typeface="+mn-lt"/>
              <a:ea typeface="ＭＳ Ｐゴシック"/>
              <a:cs typeface="ＭＳ Ｐゴシック"/>
            </a:endParaRPr>
          </a:p>
        </p:txBody>
      </p:sp>
      <p:sp>
        <p:nvSpPr>
          <p:cNvPr id="89091" name="Rectangle 2"/>
          <p:cNvSpPr>
            <a:spLocks noGrp="1" noChangeArrowheads="1"/>
          </p:cNvSpPr>
          <p:nvPr>
            <p:ph type="title"/>
          </p:nvPr>
        </p:nvSpPr>
        <p:spPr>
          <a:xfrm>
            <a:off x="414338" y="573088"/>
            <a:ext cx="8813800" cy="719137"/>
          </a:xfrm>
        </p:spPr>
        <p:txBody>
          <a:bodyPr/>
          <a:lstStyle/>
          <a:p>
            <a:pPr eaLnBrk="1" hangingPunct="1"/>
            <a:r>
              <a:rPr lang="ru-RU" dirty="0" smtClean="0">
                <a:solidFill>
                  <a:srgbClr val="C00000"/>
                </a:solidFill>
              </a:rPr>
              <a:t>Разработка системы </a:t>
            </a:r>
            <a:r>
              <a:rPr lang="en-GB" dirty="0" smtClean="0">
                <a:solidFill>
                  <a:srgbClr val="C00000"/>
                </a:solidFill>
              </a:rPr>
              <a:t>– </a:t>
            </a:r>
            <a:r>
              <a:rPr lang="ru-RU" dirty="0" smtClean="0">
                <a:solidFill>
                  <a:srgbClr val="C00000"/>
                </a:solidFill>
              </a:rPr>
              <a:t>сплошной периметр</a:t>
            </a:r>
            <a:r>
              <a:rPr lang="en-GB" dirty="0" smtClean="0">
                <a:solidFill>
                  <a:srgbClr val="C00000"/>
                </a:solidFill>
              </a:rPr>
              <a:t>, </a:t>
            </a:r>
            <a:r>
              <a:rPr lang="ru-RU" dirty="0" smtClean="0">
                <a:solidFill>
                  <a:srgbClr val="C00000"/>
                </a:solidFill>
              </a:rPr>
              <a:t>углы</a:t>
            </a:r>
            <a:endParaRPr lang="en-GB" dirty="0" smtClean="0">
              <a:solidFill>
                <a:srgbClr val="C00000"/>
              </a:solidFill>
            </a:endParaRPr>
          </a:p>
        </p:txBody>
      </p:sp>
      <p:sp>
        <p:nvSpPr>
          <p:cNvPr id="89092" name="Textfeld 34"/>
          <p:cNvSpPr txBox="1">
            <a:spLocks noChangeArrowheads="1"/>
          </p:cNvSpPr>
          <p:nvPr/>
        </p:nvSpPr>
        <p:spPr bwMode="auto">
          <a:xfrm>
            <a:off x="88900" y="1398588"/>
            <a:ext cx="2497138" cy="461962"/>
          </a:xfrm>
          <a:prstGeom prst="rect">
            <a:avLst/>
          </a:prstGeom>
          <a:noFill/>
          <a:ln w="9525">
            <a:noFill/>
            <a:miter lim="800000"/>
            <a:headEnd/>
            <a:tailEnd/>
          </a:ln>
        </p:spPr>
        <p:txBody>
          <a:bodyPr wrap="none">
            <a:spAutoFit/>
          </a:bodyPr>
          <a:lstStyle/>
          <a:p>
            <a:r>
              <a:rPr lang="en-GB"/>
              <a:t>PRO-45/100/250</a:t>
            </a:r>
          </a:p>
        </p:txBody>
      </p:sp>
      <p:sp>
        <p:nvSpPr>
          <p:cNvPr id="42" name="Gleichschenkliges Dreieck 41"/>
          <p:cNvSpPr/>
          <p:nvPr/>
        </p:nvSpPr>
        <p:spPr bwMode="auto">
          <a:xfrm rot="16200000">
            <a:off x="1730375" y="168275"/>
            <a:ext cx="561975" cy="3724275"/>
          </a:xfrm>
          <a:prstGeom prst="triangle">
            <a:avLst/>
          </a:prstGeom>
          <a:solidFill>
            <a:srgbClr val="4D9C84">
              <a:alpha val="50000"/>
            </a:srgbClr>
          </a:solidFill>
          <a:ln w="9525" cap="flat" cmpd="sng" algn="ctr">
            <a:solidFill>
              <a:schemeClr val="tx1"/>
            </a:solidFill>
            <a:prstDash val="solid"/>
            <a:round/>
            <a:headEnd type="none" w="med" len="med"/>
            <a:tailEnd type="none" w="med" len="med"/>
          </a:ln>
          <a:effectLst/>
        </p:spPr>
        <p:txBody>
          <a:bodyPr lIns="36000" tIns="36000" rIns="36000" bIns="36000" anchor="ctr">
            <a:scene3d>
              <a:camera prst="orthographicFront">
                <a:rot lat="2400000" lon="0" rev="0"/>
              </a:camera>
              <a:lightRig rig="threePt" dir="t"/>
            </a:scene3d>
          </a:bodyPr>
          <a:lstStyle/>
          <a:p>
            <a:pPr>
              <a:defRPr/>
            </a:pPr>
            <a:endParaRPr lang="en-GB" dirty="0">
              <a:ea typeface="ＭＳ Ｐゴシック"/>
              <a:cs typeface="ＭＳ Ｐゴシック"/>
            </a:endParaRPr>
          </a:p>
        </p:txBody>
      </p:sp>
      <p:sp>
        <p:nvSpPr>
          <p:cNvPr id="89094" name="Rechteck 38"/>
          <p:cNvSpPr>
            <a:spLocks noChangeArrowheads="1"/>
          </p:cNvSpPr>
          <p:nvPr/>
        </p:nvSpPr>
        <p:spPr bwMode="auto">
          <a:xfrm>
            <a:off x="122238" y="1979613"/>
            <a:ext cx="204787" cy="104775"/>
          </a:xfrm>
          <a:prstGeom prst="rect">
            <a:avLst/>
          </a:prstGeom>
          <a:solidFill>
            <a:srgbClr val="FF0000"/>
          </a:solidFill>
          <a:ln w="9525" algn="ctr">
            <a:noFill/>
            <a:round/>
            <a:headEnd/>
            <a:tailEnd/>
          </a:ln>
        </p:spPr>
        <p:txBody>
          <a:bodyPr lIns="36000" tIns="36000" rIns="36000" bIns="36000" anchor="ctr"/>
          <a:lstStyle/>
          <a:p>
            <a:endParaRPr lang="en-GB"/>
          </a:p>
        </p:txBody>
      </p:sp>
      <p:sp>
        <p:nvSpPr>
          <p:cNvPr id="27" name="Gleichschenkliges Dreieck 26"/>
          <p:cNvSpPr/>
          <p:nvPr/>
        </p:nvSpPr>
        <p:spPr bwMode="auto">
          <a:xfrm rot="20591046">
            <a:off x="3187700" y="1728788"/>
            <a:ext cx="255588" cy="3724275"/>
          </a:xfrm>
          <a:prstGeom prst="triangle">
            <a:avLst/>
          </a:prstGeom>
          <a:solidFill>
            <a:srgbClr val="4D9C84">
              <a:alpha val="50000"/>
            </a:srgbClr>
          </a:solidFill>
          <a:ln w="9525" cap="flat" cmpd="sng" algn="ctr">
            <a:solidFill>
              <a:schemeClr val="tx1"/>
            </a:solidFill>
            <a:prstDash val="solid"/>
            <a:round/>
            <a:headEnd type="none" w="med" len="med"/>
            <a:tailEnd type="none" w="med" len="med"/>
          </a:ln>
          <a:effectLst/>
        </p:spPr>
        <p:txBody>
          <a:bodyPr lIns="36000" tIns="36000" rIns="36000" bIns="36000" anchor="ctr">
            <a:scene3d>
              <a:camera prst="orthographicFront">
                <a:rot lat="2400000" lon="0" rev="0"/>
              </a:camera>
              <a:lightRig rig="threePt" dir="t"/>
            </a:scene3d>
          </a:bodyPr>
          <a:lstStyle/>
          <a:p>
            <a:pPr>
              <a:defRPr/>
            </a:pPr>
            <a:endParaRPr lang="en-GB" dirty="0">
              <a:ea typeface="ＭＳ Ｐゴシック"/>
              <a:cs typeface="ＭＳ Ｐゴシック"/>
            </a:endParaRPr>
          </a:p>
        </p:txBody>
      </p:sp>
      <p:sp>
        <p:nvSpPr>
          <p:cNvPr id="89096" name="Textfeld 34"/>
          <p:cNvSpPr txBox="1">
            <a:spLocks noChangeArrowheads="1"/>
          </p:cNvSpPr>
          <p:nvPr/>
        </p:nvSpPr>
        <p:spPr bwMode="auto">
          <a:xfrm rot="4388305">
            <a:off x="2245951" y="3015605"/>
            <a:ext cx="2504212" cy="461665"/>
          </a:xfrm>
          <a:prstGeom prst="rect">
            <a:avLst/>
          </a:prstGeom>
          <a:noFill/>
          <a:ln w="9525">
            <a:noFill/>
            <a:miter lim="800000"/>
            <a:headEnd/>
            <a:tailEnd/>
          </a:ln>
        </p:spPr>
        <p:txBody>
          <a:bodyPr wrap="none">
            <a:spAutoFit/>
          </a:bodyPr>
          <a:lstStyle/>
          <a:p>
            <a:r>
              <a:rPr lang="en-GB" dirty="0"/>
              <a:t>PRO-45 </a:t>
            </a:r>
            <a:r>
              <a:rPr lang="ru-RU" dirty="0" smtClean="0"/>
              <a:t>или</a:t>
            </a:r>
            <a:r>
              <a:rPr lang="en-GB" dirty="0" smtClean="0"/>
              <a:t> </a:t>
            </a:r>
            <a:r>
              <a:rPr lang="en-GB" dirty="0"/>
              <a:t>250</a:t>
            </a:r>
          </a:p>
        </p:txBody>
      </p:sp>
      <p:sp>
        <p:nvSpPr>
          <p:cNvPr id="89097" name="Textfeld 3"/>
          <p:cNvSpPr txBox="1">
            <a:spLocks noChangeArrowheads="1"/>
          </p:cNvSpPr>
          <p:nvPr/>
        </p:nvSpPr>
        <p:spPr bwMode="auto">
          <a:xfrm>
            <a:off x="152400" y="2817813"/>
            <a:ext cx="3344863" cy="1938992"/>
          </a:xfrm>
          <a:prstGeom prst="rect">
            <a:avLst/>
          </a:prstGeom>
          <a:noFill/>
          <a:ln w="9525">
            <a:noFill/>
            <a:miter lim="800000"/>
            <a:headEnd/>
            <a:tailEnd/>
          </a:ln>
        </p:spPr>
        <p:txBody>
          <a:bodyPr>
            <a:spAutoFit/>
          </a:bodyPr>
          <a:lstStyle/>
          <a:p>
            <a:r>
              <a:rPr lang="ru-RU" dirty="0" smtClean="0"/>
              <a:t>Правильно</a:t>
            </a:r>
            <a:r>
              <a:rPr lang="en-GB" dirty="0" smtClean="0"/>
              <a:t>: </a:t>
            </a:r>
            <a:r>
              <a:rPr lang="en-GB" dirty="0"/>
              <a:t/>
            </a:r>
            <a:br>
              <a:rPr lang="en-GB" dirty="0"/>
            </a:br>
            <a:r>
              <a:rPr lang="ru-RU" dirty="0" smtClean="0"/>
              <a:t>нижняя зона 1-1,5м </a:t>
            </a:r>
          </a:p>
          <a:p>
            <a:r>
              <a:rPr lang="ru-RU" dirty="0" smtClean="0"/>
              <a:t>сам детектор</a:t>
            </a:r>
          </a:p>
          <a:p>
            <a:r>
              <a:rPr lang="ru-RU" dirty="0" smtClean="0"/>
              <a:t>в зоне детекции предыдущего</a:t>
            </a:r>
            <a:endParaRPr lang="en-GB" dirty="0"/>
          </a:p>
        </p:txBody>
      </p:sp>
      <p:sp>
        <p:nvSpPr>
          <p:cNvPr id="89098" name="Textfeld 34"/>
          <p:cNvSpPr txBox="1">
            <a:spLocks noChangeArrowheads="1"/>
          </p:cNvSpPr>
          <p:nvPr/>
        </p:nvSpPr>
        <p:spPr bwMode="auto">
          <a:xfrm>
            <a:off x="4419600" y="1477963"/>
            <a:ext cx="2495550" cy="460375"/>
          </a:xfrm>
          <a:prstGeom prst="rect">
            <a:avLst/>
          </a:prstGeom>
          <a:noFill/>
          <a:ln w="9525">
            <a:noFill/>
            <a:miter lim="800000"/>
            <a:headEnd/>
            <a:tailEnd/>
          </a:ln>
        </p:spPr>
        <p:txBody>
          <a:bodyPr wrap="none">
            <a:spAutoFit/>
          </a:bodyPr>
          <a:lstStyle/>
          <a:p>
            <a:r>
              <a:rPr lang="en-GB"/>
              <a:t>PRO-45/100/250</a:t>
            </a:r>
          </a:p>
        </p:txBody>
      </p:sp>
      <p:sp>
        <p:nvSpPr>
          <p:cNvPr id="32" name="Gleichschenkliges Dreieck 31"/>
          <p:cNvSpPr/>
          <p:nvPr/>
        </p:nvSpPr>
        <p:spPr bwMode="auto">
          <a:xfrm rot="16200000">
            <a:off x="6092032" y="246856"/>
            <a:ext cx="496888" cy="3724275"/>
          </a:xfrm>
          <a:prstGeom prst="triangle">
            <a:avLst/>
          </a:prstGeom>
          <a:solidFill>
            <a:srgbClr val="4D9C84">
              <a:alpha val="50000"/>
            </a:srgbClr>
          </a:solidFill>
          <a:ln w="9525" cap="flat" cmpd="sng" algn="ctr">
            <a:solidFill>
              <a:schemeClr val="tx1"/>
            </a:solidFill>
            <a:prstDash val="solid"/>
            <a:round/>
            <a:headEnd type="none" w="med" len="med"/>
            <a:tailEnd type="none" w="med" len="med"/>
          </a:ln>
          <a:effectLst/>
        </p:spPr>
        <p:txBody>
          <a:bodyPr lIns="36000" tIns="36000" rIns="36000" bIns="36000" anchor="ctr">
            <a:scene3d>
              <a:camera prst="orthographicFront">
                <a:rot lat="2400000" lon="0" rev="0"/>
              </a:camera>
              <a:lightRig rig="threePt" dir="t"/>
            </a:scene3d>
          </a:bodyPr>
          <a:lstStyle/>
          <a:p>
            <a:pPr>
              <a:defRPr/>
            </a:pPr>
            <a:endParaRPr lang="en-GB" dirty="0">
              <a:ea typeface="ＭＳ Ｐゴシック"/>
              <a:cs typeface="ＭＳ Ｐゴシック"/>
            </a:endParaRPr>
          </a:p>
        </p:txBody>
      </p:sp>
      <p:sp>
        <p:nvSpPr>
          <p:cNvPr id="36" name="Gleichschenkliges Dreieck 35"/>
          <p:cNvSpPr/>
          <p:nvPr/>
        </p:nvSpPr>
        <p:spPr bwMode="auto">
          <a:xfrm rot="20591046">
            <a:off x="7518400" y="1873250"/>
            <a:ext cx="255588" cy="3724275"/>
          </a:xfrm>
          <a:prstGeom prst="triangle">
            <a:avLst/>
          </a:prstGeom>
          <a:solidFill>
            <a:srgbClr val="4D9C84">
              <a:alpha val="50000"/>
            </a:srgbClr>
          </a:solidFill>
          <a:ln w="9525" cap="flat" cmpd="sng" algn="ctr">
            <a:solidFill>
              <a:schemeClr val="tx1"/>
            </a:solidFill>
            <a:prstDash val="solid"/>
            <a:round/>
            <a:headEnd type="none" w="med" len="med"/>
            <a:tailEnd type="none" w="med" len="med"/>
          </a:ln>
          <a:effectLst/>
        </p:spPr>
        <p:txBody>
          <a:bodyPr lIns="36000" tIns="36000" rIns="36000" bIns="36000" anchor="ctr">
            <a:scene3d>
              <a:camera prst="orthographicFront">
                <a:rot lat="2400000" lon="0" rev="0"/>
              </a:camera>
              <a:lightRig rig="threePt" dir="t"/>
            </a:scene3d>
          </a:bodyPr>
          <a:lstStyle/>
          <a:p>
            <a:pPr>
              <a:defRPr/>
            </a:pPr>
            <a:endParaRPr lang="en-GB" dirty="0">
              <a:ea typeface="ＭＳ Ｐゴシック"/>
              <a:cs typeface="ＭＳ Ｐゴシック"/>
            </a:endParaRPr>
          </a:p>
        </p:txBody>
      </p:sp>
      <p:sp>
        <p:nvSpPr>
          <p:cNvPr id="89101" name="Textfeld 34"/>
          <p:cNvSpPr txBox="1">
            <a:spLocks noChangeArrowheads="1"/>
          </p:cNvSpPr>
          <p:nvPr/>
        </p:nvSpPr>
        <p:spPr bwMode="auto">
          <a:xfrm rot="4388305">
            <a:off x="7092950" y="3094038"/>
            <a:ext cx="1468438" cy="461962"/>
          </a:xfrm>
          <a:prstGeom prst="rect">
            <a:avLst/>
          </a:prstGeom>
          <a:noFill/>
          <a:ln w="9525">
            <a:noFill/>
            <a:miter lim="800000"/>
            <a:headEnd/>
            <a:tailEnd/>
          </a:ln>
        </p:spPr>
        <p:txBody>
          <a:bodyPr wrap="none">
            <a:spAutoFit/>
          </a:bodyPr>
          <a:lstStyle/>
          <a:p>
            <a:r>
              <a:rPr lang="en-GB"/>
              <a:t>PRO-100</a:t>
            </a:r>
          </a:p>
        </p:txBody>
      </p:sp>
      <p:sp>
        <p:nvSpPr>
          <p:cNvPr id="89102" name="Textfeld 38"/>
          <p:cNvSpPr txBox="1">
            <a:spLocks noChangeArrowheads="1"/>
          </p:cNvSpPr>
          <p:nvPr/>
        </p:nvSpPr>
        <p:spPr bwMode="auto">
          <a:xfrm>
            <a:off x="4478338" y="2633663"/>
            <a:ext cx="2966838" cy="1938992"/>
          </a:xfrm>
          <a:prstGeom prst="rect">
            <a:avLst/>
          </a:prstGeom>
          <a:noFill/>
          <a:ln w="9525">
            <a:noFill/>
            <a:miter lim="800000"/>
            <a:headEnd/>
            <a:tailEnd/>
          </a:ln>
        </p:spPr>
        <p:txBody>
          <a:bodyPr wrap="none">
            <a:spAutoFit/>
          </a:bodyPr>
          <a:lstStyle/>
          <a:p>
            <a:r>
              <a:rPr lang="ru-RU" dirty="0" smtClean="0"/>
              <a:t>Неправильно</a:t>
            </a:r>
            <a:r>
              <a:rPr lang="en-GB" dirty="0" smtClean="0"/>
              <a:t>: </a:t>
            </a:r>
            <a:r>
              <a:rPr lang="en-GB" dirty="0"/>
              <a:t/>
            </a:r>
            <a:br>
              <a:rPr lang="en-GB" dirty="0"/>
            </a:br>
            <a:r>
              <a:rPr lang="ru-RU" dirty="0" smtClean="0"/>
              <a:t>8м нижняя </a:t>
            </a:r>
            <a:endParaRPr lang="en-US" dirty="0" smtClean="0"/>
          </a:p>
          <a:p>
            <a:r>
              <a:rPr lang="ru-RU" dirty="0" smtClean="0"/>
              <a:t>зона </a:t>
            </a:r>
            <a:r>
              <a:rPr lang="en-US" dirty="0" smtClean="0"/>
              <a:t>STA-4</a:t>
            </a:r>
            <a:r>
              <a:rPr lang="ru-RU" dirty="0" smtClean="0"/>
              <a:t>1</a:t>
            </a:r>
            <a:r>
              <a:rPr lang="en-US" dirty="0" smtClean="0"/>
              <a:t>4/M2 </a:t>
            </a:r>
            <a:r>
              <a:rPr lang="ru-RU" dirty="0" smtClean="0"/>
              <a:t>и </a:t>
            </a:r>
          </a:p>
          <a:p>
            <a:r>
              <a:rPr lang="ru-RU" dirty="0" smtClean="0"/>
              <a:t>сам датчик под </a:t>
            </a:r>
          </a:p>
          <a:p>
            <a:r>
              <a:rPr lang="ru-RU" dirty="0" smtClean="0"/>
              <a:t>угрозой</a:t>
            </a:r>
            <a:endParaRPr lang="en-GB" dirty="0"/>
          </a:p>
        </p:txBody>
      </p:sp>
      <p:sp>
        <p:nvSpPr>
          <p:cNvPr id="89103" name="Ellipse 39"/>
          <p:cNvSpPr>
            <a:spLocks noChangeArrowheads="1"/>
          </p:cNvSpPr>
          <p:nvPr/>
        </p:nvSpPr>
        <p:spPr bwMode="auto">
          <a:xfrm rot="4673067">
            <a:off x="2638425" y="2003425"/>
            <a:ext cx="409575" cy="130175"/>
          </a:xfrm>
          <a:prstGeom prst="ellipse">
            <a:avLst/>
          </a:prstGeom>
          <a:solidFill>
            <a:srgbClr val="FF0000">
              <a:alpha val="25882"/>
            </a:srgbClr>
          </a:solidFill>
          <a:ln w="3175" algn="ctr">
            <a:solidFill>
              <a:schemeClr val="tx1"/>
            </a:solidFill>
            <a:round/>
            <a:headEnd/>
            <a:tailEnd/>
          </a:ln>
        </p:spPr>
        <p:txBody>
          <a:bodyPr/>
          <a:lstStyle/>
          <a:p>
            <a:pPr eaLnBrk="0" hangingPunct="0"/>
            <a:endParaRPr lang="en-GB"/>
          </a:p>
        </p:txBody>
      </p:sp>
      <p:sp>
        <p:nvSpPr>
          <p:cNvPr id="89104" name="Ellipse 45"/>
          <p:cNvSpPr>
            <a:spLocks noChangeArrowheads="1"/>
          </p:cNvSpPr>
          <p:nvPr/>
        </p:nvSpPr>
        <p:spPr bwMode="auto">
          <a:xfrm rot="4471818">
            <a:off x="6713538" y="2498725"/>
            <a:ext cx="1152525" cy="168275"/>
          </a:xfrm>
          <a:prstGeom prst="ellipse">
            <a:avLst/>
          </a:prstGeom>
          <a:solidFill>
            <a:srgbClr val="FF0000">
              <a:alpha val="25882"/>
            </a:srgbClr>
          </a:solidFill>
          <a:ln w="3175" algn="ctr">
            <a:solidFill>
              <a:schemeClr val="tx1"/>
            </a:solidFill>
            <a:round/>
            <a:headEnd/>
            <a:tailEnd/>
          </a:ln>
        </p:spPr>
        <p:txBody>
          <a:bodyPr/>
          <a:lstStyle/>
          <a:p>
            <a:pPr eaLnBrk="0" hangingPunct="0"/>
            <a:endParaRPr lang="en-GB"/>
          </a:p>
        </p:txBody>
      </p:sp>
      <p:sp>
        <p:nvSpPr>
          <p:cNvPr id="89105" name="Ellipse 47"/>
          <p:cNvSpPr>
            <a:spLocks noChangeArrowheads="1"/>
          </p:cNvSpPr>
          <p:nvPr/>
        </p:nvSpPr>
        <p:spPr bwMode="auto">
          <a:xfrm rot="4673067">
            <a:off x="2128838" y="3740150"/>
            <a:ext cx="409575" cy="130175"/>
          </a:xfrm>
          <a:prstGeom prst="ellipse">
            <a:avLst/>
          </a:prstGeom>
          <a:solidFill>
            <a:srgbClr val="FF0000">
              <a:alpha val="25882"/>
            </a:srgbClr>
          </a:solidFill>
          <a:ln w="3175" algn="ctr">
            <a:solidFill>
              <a:schemeClr val="tx1"/>
            </a:solidFill>
            <a:round/>
            <a:headEnd/>
            <a:tailEnd/>
          </a:ln>
        </p:spPr>
        <p:txBody>
          <a:bodyPr/>
          <a:lstStyle/>
          <a:p>
            <a:pPr eaLnBrk="0" hangingPunct="0"/>
            <a:endParaRPr lang="en-GB"/>
          </a:p>
        </p:txBody>
      </p:sp>
      <p:sp>
        <p:nvSpPr>
          <p:cNvPr id="89106" name="Ellipse 48"/>
          <p:cNvSpPr>
            <a:spLocks noChangeArrowheads="1"/>
          </p:cNvSpPr>
          <p:nvPr/>
        </p:nvSpPr>
        <p:spPr bwMode="auto">
          <a:xfrm rot="4471818">
            <a:off x="6615113" y="4587875"/>
            <a:ext cx="1152525" cy="168275"/>
          </a:xfrm>
          <a:prstGeom prst="ellipse">
            <a:avLst/>
          </a:prstGeom>
          <a:solidFill>
            <a:srgbClr val="FF0000">
              <a:alpha val="25882"/>
            </a:srgbClr>
          </a:solidFill>
          <a:ln w="3175" algn="ctr">
            <a:solidFill>
              <a:schemeClr val="tx1"/>
            </a:solidFill>
            <a:round/>
            <a:headEnd/>
            <a:tailEnd/>
          </a:ln>
        </p:spPr>
        <p:txBody>
          <a:bodyPr/>
          <a:lstStyle/>
          <a:p>
            <a:pPr eaLnBrk="0" hangingPunct="0"/>
            <a:endParaRPr lang="en-GB"/>
          </a:p>
        </p:txBody>
      </p:sp>
      <p:sp>
        <p:nvSpPr>
          <p:cNvPr id="89107" name="Rechteck 38"/>
          <p:cNvSpPr>
            <a:spLocks noChangeArrowheads="1"/>
          </p:cNvSpPr>
          <p:nvPr/>
        </p:nvSpPr>
        <p:spPr bwMode="auto">
          <a:xfrm>
            <a:off x="4449763" y="2078038"/>
            <a:ext cx="203200" cy="103187"/>
          </a:xfrm>
          <a:prstGeom prst="rect">
            <a:avLst/>
          </a:prstGeom>
          <a:solidFill>
            <a:srgbClr val="FF0000"/>
          </a:solidFill>
          <a:ln w="9525" algn="ctr">
            <a:noFill/>
            <a:round/>
            <a:headEnd/>
            <a:tailEnd/>
          </a:ln>
        </p:spPr>
        <p:txBody>
          <a:bodyPr lIns="36000" tIns="36000" rIns="36000" bIns="36000" anchor="ctr"/>
          <a:lstStyle/>
          <a:p>
            <a:endParaRPr lang="en-GB"/>
          </a:p>
        </p:txBody>
      </p:sp>
      <p:sp>
        <p:nvSpPr>
          <p:cNvPr id="89108" name="Rechteck 38"/>
          <p:cNvSpPr>
            <a:spLocks noChangeArrowheads="1"/>
          </p:cNvSpPr>
          <p:nvPr/>
        </p:nvSpPr>
        <p:spPr bwMode="auto">
          <a:xfrm rot="4579237">
            <a:off x="2703513" y="1843088"/>
            <a:ext cx="204787" cy="103187"/>
          </a:xfrm>
          <a:prstGeom prst="rect">
            <a:avLst/>
          </a:prstGeom>
          <a:solidFill>
            <a:srgbClr val="FF0000"/>
          </a:solidFill>
          <a:ln w="9525" algn="ctr">
            <a:noFill/>
            <a:round/>
            <a:headEnd/>
            <a:tailEnd/>
          </a:ln>
        </p:spPr>
        <p:txBody>
          <a:bodyPr lIns="36000" tIns="36000" rIns="36000" bIns="36000" anchor="ctr"/>
          <a:lstStyle/>
          <a:p>
            <a:endParaRPr lang="en-GB"/>
          </a:p>
        </p:txBody>
      </p:sp>
      <p:sp>
        <p:nvSpPr>
          <p:cNvPr id="89109" name="Rechteck 38"/>
          <p:cNvSpPr>
            <a:spLocks noChangeArrowheads="1"/>
          </p:cNvSpPr>
          <p:nvPr/>
        </p:nvSpPr>
        <p:spPr bwMode="auto">
          <a:xfrm rot="4579237">
            <a:off x="7026275" y="1985963"/>
            <a:ext cx="204787" cy="103188"/>
          </a:xfrm>
          <a:prstGeom prst="rect">
            <a:avLst/>
          </a:prstGeom>
          <a:solidFill>
            <a:srgbClr val="FF0000"/>
          </a:solidFill>
          <a:ln w="9525" algn="ctr">
            <a:noFill/>
            <a:round/>
            <a:headEnd/>
            <a:tailEnd/>
          </a:ln>
        </p:spPr>
        <p:txBody>
          <a:bodyPr lIns="36000" tIns="36000" rIns="36000" bIns="36000" anchor="ctr"/>
          <a:lstStyle/>
          <a:p>
            <a:endParaRPr lang="en-GB"/>
          </a:p>
        </p:txBody>
      </p:sp>
      <p:cxnSp>
        <p:nvCxnSpPr>
          <p:cNvPr id="89110" name="Gerade Verbindung mit Pfeil 5"/>
          <p:cNvCxnSpPr>
            <a:cxnSpLocks noChangeShapeType="1"/>
          </p:cNvCxnSpPr>
          <p:nvPr/>
        </p:nvCxnSpPr>
        <p:spPr bwMode="auto">
          <a:xfrm flipV="1">
            <a:off x="1671638" y="2311400"/>
            <a:ext cx="1101725" cy="935038"/>
          </a:xfrm>
          <a:prstGeom prst="straightConnector1">
            <a:avLst/>
          </a:prstGeom>
          <a:noFill/>
          <a:ln w="9525" algn="ctr">
            <a:solidFill>
              <a:schemeClr val="tx1"/>
            </a:solidFill>
            <a:round/>
            <a:headEnd/>
            <a:tailEnd type="arrow" w="med" len="med"/>
          </a:ln>
        </p:spPr>
      </p:cxnSp>
      <p:cxnSp>
        <p:nvCxnSpPr>
          <p:cNvPr id="89111" name="Gerade Verbindung mit Pfeil 52"/>
          <p:cNvCxnSpPr>
            <a:cxnSpLocks noChangeShapeType="1"/>
          </p:cNvCxnSpPr>
          <p:nvPr/>
        </p:nvCxnSpPr>
        <p:spPr bwMode="auto">
          <a:xfrm flipV="1">
            <a:off x="6323013" y="3048000"/>
            <a:ext cx="966787" cy="322263"/>
          </a:xfrm>
          <a:prstGeom prst="straightConnector1">
            <a:avLst/>
          </a:prstGeom>
          <a:noFill/>
          <a:ln w="9525" algn="ctr">
            <a:solidFill>
              <a:schemeClr val="tx1"/>
            </a:solidFill>
            <a:round/>
            <a:headEnd/>
            <a:tailEnd type="arrow" w="med" len="med"/>
          </a:ln>
        </p:spPr>
      </p:cxnSp>
      <p:cxnSp>
        <p:nvCxnSpPr>
          <p:cNvPr id="89112" name="Gerade Verbindung mit Pfeil 53"/>
          <p:cNvCxnSpPr>
            <a:cxnSpLocks noChangeShapeType="1"/>
          </p:cNvCxnSpPr>
          <p:nvPr/>
        </p:nvCxnSpPr>
        <p:spPr bwMode="auto">
          <a:xfrm flipV="1">
            <a:off x="6340475" y="2311400"/>
            <a:ext cx="714375" cy="1058863"/>
          </a:xfrm>
          <a:prstGeom prst="straightConnector1">
            <a:avLst/>
          </a:prstGeom>
          <a:noFill/>
          <a:ln w="9525" algn="ctr">
            <a:solidFill>
              <a:schemeClr val="tx1"/>
            </a:solidFill>
            <a:round/>
            <a:headEnd/>
            <a:tailEnd type="arrow" w="med" len="med"/>
          </a:ln>
        </p:spPr>
      </p:cxnSp>
    </p:spTree>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1"/>
          <p:cNvSpPr>
            <a:spLocks noGrp="1"/>
          </p:cNvSpPr>
          <p:nvPr>
            <p:ph idx="1"/>
          </p:nvPr>
        </p:nvSpPr>
        <p:spPr/>
        <p:txBody>
          <a:bodyPr/>
          <a:lstStyle/>
          <a:p>
            <a:pPr eaLnBrk="1" hangingPunct="1"/>
            <a:r>
              <a:rPr lang="ru-RU" sz="2000" dirty="0" smtClean="0"/>
              <a:t>Датчики для больших дистанций оснащены выходами для ближней, средней и дальней зон и могут использоваться с </a:t>
            </a:r>
            <a:r>
              <a:rPr lang="en-US" sz="2000" dirty="0" smtClean="0"/>
              <a:t>PTZ</a:t>
            </a:r>
            <a:endParaRPr lang="nl-BE" sz="2000" dirty="0" smtClean="0"/>
          </a:p>
          <a:p>
            <a:pPr eaLnBrk="1" hangingPunct="1"/>
            <a:r>
              <a:rPr lang="ru-RU" sz="2000" dirty="0" smtClean="0"/>
              <a:t>Интерактивные ПИК имеют 5 зон</a:t>
            </a:r>
            <a:endParaRPr lang="en-GB" sz="1800" dirty="0" smtClean="0"/>
          </a:p>
          <a:p>
            <a:pPr eaLnBrk="1" hangingPunct="1">
              <a:buFontTx/>
              <a:buNone/>
            </a:pPr>
            <a:endParaRPr lang="en-US" sz="1800" dirty="0" smtClean="0"/>
          </a:p>
          <a:p>
            <a:endParaRPr lang="en-US" dirty="0" smtClean="0"/>
          </a:p>
        </p:txBody>
      </p:sp>
      <p:sp>
        <p:nvSpPr>
          <p:cNvPr id="90115" name="Title 2"/>
          <p:cNvSpPr>
            <a:spLocks noGrp="1"/>
          </p:cNvSpPr>
          <p:nvPr>
            <p:ph type="title"/>
          </p:nvPr>
        </p:nvSpPr>
        <p:spPr/>
        <p:txBody>
          <a:bodyPr/>
          <a:lstStyle/>
          <a:p>
            <a:r>
              <a:rPr lang="ru-RU" dirty="0" smtClean="0">
                <a:solidFill>
                  <a:srgbClr val="C00000"/>
                </a:solidFill>
              </a:rPr>
              <a:t>Возражение</a:t>
            </a:r>
            <a:r>
              <a:rPr lang="nl-BE" dirty="0" smtClean="0">
                <a:solidFill>
                  <a:srgbClr val="C00000"/>
                </a:solidFill>
              </a:rPr>
              <a:t>: </a:t>
            </a:r>
            <a:r>
              <a:rPr lang="ru-RU" dirty="0" smtClean="0">
                <a:solidFill>
                  <a:srgbClr val="C00000"/>
                </a:solidFill>
              </a:rPr>
              <a:t>Отсутствует локализация тревог</a:t>
            </a:r>
            <a:r>
              <a:rPr lang="en-US" dirty="0" smtClean="0">
                <a:solidFill>
                  <a:srgbClr val="C00000"/>
                </a:solidFill>
              </a:rPr>
              <a:t/>
            </a:r>
            <a:br>
              <a:rPr lang="en-US" dirty="0" smtClean="0">
                <a:solidFill>
                  <a:srgbClr val="C00000"/>
                </a:solidFill>
              </a:rPr>
            </a:br>
            <a:endParaRPr lang="en-US" dirty="0" smtClean="0">
              <a:solidFill>
                <a:srgbClr val="C00000"/>
              </a:solidFill>
            </a:endParaRPr>
          </a:p>
        </p:txBody>
      </p:sp>
      <p:pic>
        <p:nvPicPr>
          <p:cNvPr id="90116" name="Grafik 10" descr="Side view_PRO-250_ RefChart_petrol.jpg"/>
          <p:cNvPicPr>
            <a:picLocks noChangeAspect="1"/>
          </p:cNvPicPr>
          <p:nvPr/>
        </p:nvPicPr>
        <p:blipFill>
          <a:blip r:embed="rId2" cstate="print"/>
          <a:srcRect/>
          <a:stretch>
            <a:fillRect/>
          </a:stretch>
        </p:blipFill>
        <p:spPr bwMode="auto">
          <a:xfrm>
            <a:off x="1366838" y="2971800"/>
            <a:ext cx="5619750" cy="16017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p:cNvSpPr>
            <a:spLocks noGrp="1"/>
          </p:cNvSpPr>
          <p:nvPr>
            <p:ph idx="1"/>
          </p:nvPr>
        </p:nvSpPr>
        <p:spPr>
          <a:xfrm>
            <a:off x="221190" y="2971020"/>
            <a:ext cx="8686800" cy="1141310"/>
          </a:xfrm>
        </p:spPr>
        <p:txBody>
          <a:bodyPr/>
          <a:lstStyle/>
          <a:p>
            <a:pPr eaLnBrk="1" hangingPunct="1"/>
            <a:r>
              <a:rPr lang="ru-RU" sz="2000" dirty="0" smtClean="0"/>
              <a:t>Температурная компенсация</a:t>
            </a:r>
            <a:endParaRPr lang="en-US" sz="2000" dirty="0" smtClean="0"/>
          </a:p>
          <a:p>
            <a:pPr lvl="1" eaLnBrk="1" hangingPunct="1"/>
            <a:r>
              <a:rPr lang="ru-RU" sz="1800" dirty="0" smtClean="0"/>
              <a:t>Динамическая компенсация вариаций  контраста</a:t>
            </a:r>
            <a:r>
              <a:rPr lang="en-GB" sz="1800" dirty="0" smtClean="0"/>
              <a:t> – </a:t>
            </a:r>
            <a:r>
              <a:rPr lang="ru-RU" sz="1800" dirty="0" smtClean="0"/>
              <a:t>повышенные температуры изменяют порог и делают датчик более чувствительным</a:t>
            </a:r>
            <a:endParaRPr lang="en-GB" sz="1800" dirty="0" smtClean="0"/>
          </a:p>
          <a:p>
            <a:pPr eaLnBrk="1" hangingPunct="1">
              <a:buFontTx/>
              <a:buNone/>
            </a:pPr>
            <a:endParaRPr lang="en-US" sz="1800" dirty="0" smtClean="0"/>
          </a:p>
          <a:p>
            <a:endParaRPr lang="en-US" dirty="0" smtClean="0"/>
          </a:p>
        </p:txBody>
      </p:sp>
      <p:sp>
        <p:nvSpPr>
          <p:cNvPr id="91139" name="Title 2"/>
          <p:cNvSpPr>
            <a:spLocks noGrp="1"/>
          </p:cNvSpPr>
          <p:nvPr>
            <p:ph type="title"/>
          </p:nvPr>
        </p:nvSpPr>
        <p:spPr/>
        <p:txBody>
          <a:bodyPr/>
          <a:lstStyle/>
          <a:p>
            <a:r>
              <a:rPr lang="ru-RU" dirty="0" smtClean="0">
                <a:solidFill>
                  <a:srgbClr val="C00000"/>
                </a:solidFill>
              </a:rPr>
              <a:t>Возражение</a:t>
            </a:r>
            <a:r>
              <a:rPr lang="nl-BE" dirty="0" smtClean="0">
                <a:solidFill>
                  <a:srgbClr val="C00000"/>
                </a:solidFill>
              </a:rPr>
              <a:t>: </a:t>
            </a:r>
            <a:r>
              <a:rPr lang="ru-RU" dirty="0" smtClean="0">
                <a:solidFill>
                  <a:srgbClr val="C00000"/>
                </a:solidFill>
              </a:rPr>
              <a:t>Ненадежная детекция при высоких температурах</a:t>
            </a:r>
            <a:r>
              <a:rPr lang="en-US" dirty="0" smtClean="0">
                <a:solidFill>
                  <a:srgbClr val="C00000"/>
                </a:solidFill>
              </a:rPr>
              <a:t/>
            </a:r>
            <a:br>
              <a:rPr lang="en-US" dirty="0" smtClean="0">
                <a:solidFill>
                  <a:srgbClr val="C00000"/>
                </a:solidFill>
              </a:rPr>
            </a:br>
            <a:endParaRPr lang="en-US" dirty="0" smtClean="0">
              <a:solidFill>
                <a:srgbClr val="C00000"/>
              </a:solidFill>
            </a:endParaRPr>
          </a:p>
        </p:txBody>
      </p:sp>
    </p:spTree>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itle 2"/>
          <p:cNvSpPr>
            <a:spLocks noGrp="1"/>
          </p:cNvSpPr>
          <p:nvPr>
            <p:ph type="title"/>
          </p:nvPr>
        </p:nvSpPr>
        <p:spPr>
          <a:xfrm>
            <a:off x="457200" y="3123680"/>
            <a:ext cx="8686800" cy="685800"/>
          </a:xfrm>
        </p:spPr>
        <p:txBody>
          <a:bodyPr/>
          <a:lstStyle/>
          <a:p>
            <a:r>
              <a:rPr lang="ru-RU" dirty="0" smtClean="0">
                <a:solidFill>
                  <a:srgbClr val="C00000"/>
                </a:solidFill>
              </a:rPr>
              <a:t>Спасибо за внимание</a:t>
            </a:r>
            <a:endParaRPr lang="en-US" dirty="0" smtClean="0">
              <a:solidFill>
                <a:srgbClr val="C00000"/>
              </a:solidFill>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228600" y="1062038"/>
            <a:ext cx="8686800" cy="5029200"/>
          </a:xfrm>
        </p:spPr>
        <p:txBody>
          <a:bodyPr/>
          <a:lstStyle/>
          <a:p>
            <a:r>
              <a:rPr lang="ru-RU" dirty="0" smtClean="0"/>
              <a:t>Активация видеокамер посредством датчиков:</a:t>
            </a:r>
            <a:endParaRPr lang="nl-BE" dirty="0" smtClean="0"/>
          </a:p>
          <a:p>
            <a:pPr lvl="1"/>
            <a:r>
              <a:rPr lang="ru-RU" sz="2000" dirty="0" smtClean="0"/>
              <a:t>Активация камер для удаленной верификации</a:t>
            </a:r>
            <a:endParaRPr lang="nl-BE" sz="2000" dirty="0" smtClean="0"/>
          </a:p>
          <a:p>
            <a:pPr lvl="1"/>
            <a:r>
              <a:rPr lang="ru-RU" sz="2000" dirty="0" smtClean="0"/>
              <a:t>В основном детекторы с широкой зоной (объемные)</a:t>
            </a:r>
            <a:endParaRPr lang="nl-BE" sz="2000" dirty="0" smtClean="0"/>
          </a:p>
          <a:p>
            <a:pPr lvl="1"/>
            <a:r>
              <a:rPr lang="ru-RU" sz="2000" dirty="0" smtClean="0"/>
              <a:t>Страны</a:t>
            </a:r>
            <a:r>
              <a:rPr lang="nl-BE" sz="2000" dirty="0" smtClean="0"/>
              <a:t>: </a:t>
            </a:r>
            <a:r>
              <a:rPr lang="ru-RU" sz="2000" dirty="0" smtClean="0"/>
              <a:t>Великобритания</a:t>
            </a:r>
            <a:r>
              <a:rPr lang="nl-BE" sz="2000" dirty="0" smtClean="0"/>
              <a:t>/</a:t>
            </a:r>
            <a:r>
              <a:rPr lang="ru-RU" sz="2000" dirty="0" smtClean="0"/>
              <a:t>Германия</a:t>
            </a:r>
            <a:r>
              <a:rPr lang="nl-BE" sz="2000" dirty="0" smtClean="0"/>
              <a:t>/</a:t>
            </a:r>
            <a:r>
              <a:rPr lang="ru-RU" sz="2000" dirty="0" smtClean="0"/>
              <a:t>Бенилюкс</a:t>
            </a:r>
            <a:r>
              <a:rPr lang="nl-BE" sz="2000" dirty="0" smtClean="0"/>
              <a:t> </a:t>
            </a:r>
            <a:r>
              <a:rPr lang="ru-RU" sz="2000" dirty="0" smtClean="0"/>
              <a:t>с хорошим потенциалом в других регионах</a:t>
            </a:r>
            <a:endParaRPr lang="nl-BE" sz="2000" dirty="0" smtClean="0"/>
          </a:p>
          <a:p>
            <a:pPr lvl="1">
              <a:buFontTx/>
              <a:buNone/>
            </a:pPr>
            <a:endParaRPr lang="nl-BE" sz="2000" dirty="0" smtClean="0"/>
          </a:p>
          <a:p>
            <a:r>
              <a:rPr lang="ru-RU" dirty="0" smtClean="0"/>
              <a:t>Защита периметров</a:t>
            </a:r>
            <a:endParaRPr lang="nl-BE" dirty="0" smtClean="0"/>
          </a:p>
          <a:p>
            <a:pPr lvl="1"/>
            <a:r>
              <a:rPr lang="ru-RU" sz="2000" dirty="0" smtClean="0"/>
              <a:t>Защита протяженных периметров</a:t>
            </a:r>
            <a:endParaRPr lang="nl-BE" sz="2000" dirty="0" smtClean="0"/>
          </a:p>
          <a:p>
            <a:pPr lvl="1"/>
            <a:r>
              <a:rPr lang="ru-RU" sz="2000" dirty="0" smtClean="0"/>
              <a:t>Детекторы «штора» вдоль инженерного заграждения</a:t>
            </a:r>
            <a:endParaRPr lang="nl-BE" sz="2000" dirty="0" smtClean="0"/>
          </a:p>
          <a:p>
            <a:pPr lvl="2"/>
            <a:r>
              <a:rPr lang="ru-RU" sz="2000" dirty="0" smtClean="0"/>
              <a:t>Критическая производственная инфраструктура</a:t>
            </a:r>
            <a:endParaRPr lang="nl-BE" sz="2000" dirty="0" smtClean="0"/>
          </a:p>
          <a:p>
            <a:pPr lvl="2"/>
            <a:r>
              <a:rPr lang="ru-RU" sz="2000" dirty="0" smtClean="0"/>
              <a:t>Солнечные электростанции</a:t>
            </a:r>
            <a:endParaRPr lang="nl-BE" sz="2000" dirty="0" smtClean="0"/>
          </a:p>
          <a:p>
            <a:pPr lvl="2"/>
            <a:r>
              <a:rPr lang="ru-RU" sz="2000" dirty="0" smtClean="0"/>
              <a:t>Границы</a:t>
            </a:r>
            <a:endParaRPr lang="nl-BE" sz="2000" dirty="0" smtClean="0"/>
          </a:p>
          <a:p>
            <a:pPr lvl="2"/>
            <a:r>
              <a:rPr lang="ru-RU" sz="2000" dirty="0" smtClean="0"/>
              <a:t>Нефтегазовая промышленность</a:t>
            </a:r>
            <a:endParaRPr lang="nl-BE" sz="2000" dirty="0" smtClean="0"/>
          </a:p>
          <a:p>
            <a:pPr lvl="2"/>
            <a:r>
              <a:rPr lang="ru-RU" sz="2000" dirty="0" smtClean="0"/>
              <a:t>Логистические терминалы</a:t>
            </a:r>
            <a:endParaRPr lang="en-US" sz="2000" dirty="0" smtClean="0"/>
          </a:p>
        </p:txBody>
      </p:sp>
      <p:sp>
        <p:nvSpPr>
          <p:cNvPr id="19459" name="Title 2"/>
          <p:cNvSpPr>
            <a:spLocks noGrp="1"/>
          </p:cNvSpPr>
          <p:nvPr>
            <p:ph type="title"/>
          </p:nvPr>
        </p:nvSpPr>
        <p:spPr>
          <a:xfrm>
            <a:off x="160338" y="530225"/>
            <a:ext cx="8686800" cy="685800"/>
          </a:xfrm>
        </p:spPr>
        <p:txBody>
          <a:bodyPr/>
          <a:lstStyle/>
          <a:p>
            <a:r>
              <a:rPr lang="ru-RU" smtClean="0">
                <a:solidFill>
                  <a:srgbClr val="C00000"/>
                </a:solidFill>
              </a:rPr>
              <a:t>Основные рынки для датчиков</a:t>
            </a:r>
            <a:r>
              <a:rPr lang="nl-BE" smtClean="0">
                <a:solidFill>
                  <a:srgbClr val="C00000"/>
                </a:solidFill>
              </a:rPr>
              <a:t> Xtralis STA </a:t>
            </a:r>
            <a:r>
              <a:rPr lang="ru-RU" smtClean="0">
                <a:solidFill>
                  <a:srgbClr val="C00000"/>
                </a:solidFill>
              </a:rPr>
              <a:t>сегодня</a:t>
            </a:r>
            <a:r>
              <a:rPr lang="nl-BE" smtClean="0">
                <a:solidFill>
                  <a:srgbClr val="C00000"/>
                </a:solidFill>
              </a:rPr>
              <a:t>:</a:t>
            </a:r>
            <a:endParaRPr lang="en-US" smtClean="0">
              <a:solidFill>
                <a:srgbClr val="C00000"/>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pPr>
              <a:buFontTx/>
              <a:buNone/>
            </a:pPr>
            <a:r>
              <a:rPr lang="nl-BE" dirty="0" smtClean="0"/>
              <a:t>Xtralis </a:t>
            </a:r>
            <a:r>
              <a:rPr lang="ru-RU" dirty="0" smtClean="0"/>
              <a:t>предлагает полный модельный ряд </a:t>
            </a:r>
            <a:r>
              <a:rPr lang="ru-RU" b="1" u="sng" dirty="0" smtClean="0"/>
              <a:t>решений для высокоточной периметральной и уличной детекции</a:t>
            </a:r>
            <a:endParaRPr lang="nl-BE" b="1" u="sng" dirty="0" smtClean="0"/>
          </a:p>
          <a:p>
            <a:pPr>
              <a:buFontTx/>
              <a:buNone/>
            </a:pPr>
            <a:endParaRPr lang="nl-BE" b="1" u="sng" dirty="0" smtClean="0"/>
          </a:p>
          <a:p>
            <a:pPr lvl="1"/>
            <a:r>
              <a:rPr lang="ru-RU" sz="2000" dirty="0" smtClean="0"/>
              <a:t>Линейка стандартных ПИК извещателей</a:t>
            </a:r>
            <a:endParaRPr lang="nl-BE" sz="2000" dirty="0" smtClean="0"/>
          </a:p>
          <a:p>
            <a:pPr lvl="1"/>
            <a:r>
              <a:rPr lang="ru-RU" sz="2000" dirty="0" smtClean="0"/>
              <a:t>ПИК </a:t>
            </a:r>
            <a:r>
              <a:rPr lang="ru-RU" sz="2000" dirty="0" err="1" smtClean="0"/>
              <a:t>извещатели</a:t>
            </a:r>
            <a:r>
              <a:rPr lang="ru-RU" sz="2000" dirty="0" smtClean="0"/>
              <a:t> с </a:t>
            </a:r>
            <a:r>
              <a:rPr lang="ru-RU" sz="2000" dirty="0" err="1" smtClean="0"/>
              <a:t>детекцией</a:t>
            </a:r>
            <a:r>
              <a:rPr lang="ru-RU" sz="2000" dirty="0" smtClean="0"/>
              <a:t> направления</a:t>
            </a:r>
            <a:endParaRPr lang="nl-BE" sz="2000" dirty="0" smtClean="0"/>
          </a:p>
          <a:p>
            <a:pPr lvl="1"/>
            <a:r>
              <a:rPr lang="ru-RU" sz="2000" dirty="0" smtClean="0"/>
              <a:t>Интерактивные ПИК </a:t>
            </a:r>
            <a:r>
              <a:rPr lang="ru-RU" sz="2000" dirty="0" err="1" smtClean="0"/>
              <a:t>извещатели</a:t>
            </a:r>
            <a:endParaRPr lang="nl-BE" sz="2000" dirty="0" smtClean="0"/>
          </a:p>
          <a:p>
            <a:pPr lvl="1"/>
            <a:r>
              <a:rPr lang="ru-RU" sz="2000" dirty="0" smtClean="0"/>
              <a:t>Взрывобезопасные ПИК </a:t>
            </a:r>
            <a:r>
              <a:rPr lang="ru-RU" sz="2000" dirty="0" err="1" smtClean="0"/>
              <a:t>извещатели</a:t>
            </a:r>
            <a:endParaRPr lang="nl-BE" sz="2000" dirty="0" smtClean="0"/>
          </a:p>
          <a:p>
            <a:pPr lvl="1"/>
            <a:r>
              <a:rPr lang="ru-RU" sz="2000" dirty="0" smtClean="0"/>
              <a:t>Система </a:t>
            </a:r>
            <a:r>
              <a:rPr lang="nl-BE" sz="2000" dirty="0" smtClean="0"/>
              <a:t>I trace</a:t>
            </a:r>
          </a:p>
          <a:p>
            <a:pPr lvl="1"/>
            <a:r>
              <a:rPr lang="ru-RU" sz="2000" dirty="0" smtClean="0"/>
              <a:t>Система </a:t>
            </a:r>
            <a:r>
              <a:rPr lang="nl-BE" sz="2000" dirty="0" smtClean="0"/>
              <a:t>Presidium</a:t>
            </a:r>
          </a:p>
          <a:p>
            <a:pPr lvl="1"/>
            <a:r>
              <a:rPr lang="ru-RU" sz="2000" dirty="0" smtClean="0"/>
              <a:t>Система </a:t>
            </a:r>
            <a:r>
              <a:rPr lang="nl-BE" sz="2000" dirty="0" smtClean="0"/>
              <a:t>Intrusion trace +</a:t>
            </a:r>
          </a:p>
          <a:p>
            <a:pPr lvl="1"/>
            <a:endParaRPr lang="nl-BE" dirty="0" smtClean="0"/>
          </a:p>
          <a:p>
            <a:pPr>
              <a:buFontTx/>
              <a:buNone/>
            </a:pPr>
            <a:r>
              <a:rPr lang="ru-RU" dirty="0" smtClean="0"/>
              <a:t>	Самый широкий спектр пассивных инфракрасных решений на рынке</a:t>
            </a:r>
            <a:endParaRPr lang="nl-BE" dirty="0" smtClean="0"/>
          </a:p>
          <a:p>
            <a:endParaRPr lang="nl-BE" dirty="0" smtClean="0"/>
          </a:p>
        </p:txBody>
      </p:sp>
      <p:sp>
        <p:nvSpPr>
          <p:cNvPr id="20483" name="Title 2"/>
          <p:cNvSpPr>
            <a:spLocks noGrp="1"/>
          </p:cNvSpPr>
          <p:nvPr>
            <p:ph type="title"/>
          </p:nvPr>
        </p:nvSpPr>
        <p:spPr/>
        <p:txBody>
          <a:bodyPr/>
          <a:lstStyle/>
          <a:p>
            <a:r>
              <a:rPr lang="nl-BE" smtClean="0">
                <a:solidFill>
                  <a:srgbClr val="C00000"/>
                </a:solidFill>
              </a:rPr>
              <a:t>Xtralis</a:t>
            </a:r>
            <a:r>
              <a:rPr lang="ru-RU" smtClean="0">
                <a:solidFill>
                  <a:srgbClr val="C00000"/>
                </a:solidFill>
              </a:rPr>
              <a:t> не просто продает ПИК извещатели</a:t>
            </a:r>
            <a:endParaRPr lang="en-US" smtClean="0">
              <a:solidFill>
                <a:srgbClr val="C00000"/>
              </a:solidFill>
            </a:endParaRPr>
          </a:p>
        </p:txBody>
      </p:sp>
      <p:pic>
        <p:nvPicPr>
          <p:cNvPr id="20484" name="Picture 1"/>
          <p:cNvPicPr>
            <a:picLocks noChangeAspect="1" noChangeArrowheads="1"/>
          </p:cNvPicPr>
          <p:nvPr/>
        </p:nvPicPr>
        <p:blipFill>
          <a:blip r:embed="rId3" cstate="print"/>
          <a:srcRect/>
          <a:stretch>
            <a:fillRect/>
          </a:stretch>
        </p:blipFill>
        <p:spPr bwMode="auto">
          <a:xfrm>
            <a:off x="6638925" y="3429000"/>
            <a:ext cx="2505075" cy="14890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IDTH" val="142.5"/>
  <p:tag name="HEIGHT" val="72"/>
  <p:tag name="TOP" val="90"/>
  <p:tag name="LEFT" val="54"/>
</p:tagLst>
</file>

<file path=ppt/tags/tag2.xml><?xml version="1.0" encoding="utf-8"?>
<p:tagLst xmlns:a="http://schemas.openxmlformats.org/drawingml/2006/main" xmlns:r="http://schemas.openxmlformats.org/officeDocument/2006/relationships" xmlns:p="http://schemas.openxmlformats.org/presentationml/2006/main">
  <p:tag name="WIDTH" val="142.5"/>
  <p:tag name="HEIGHT" val="72"/>
  <p:tag name="TOP" val="90"/>
  <p:tag name="LEFT" val="54"/>
</p:tagLst>
</file>

<file path=ppt/tags/tag3.xml><?xml version="1.0" encoding="utf-8"?>
<p:tagLst xmlns:a="http://schemas.openxmlformats.org/drawingml/2006/main" xmlns:r="http://schemas.openxmlformats.org/officeDocument/2006/relationships" xmlns:p="http://schemas.openxmlformats.org/presentationml/2006/main">
  <p:tag name="WIDTH" val="142.5"/>
  <p:tag name="HEIGHT" val="72"/>
  <p:tag name="TOP" val="90"/>
  <p:tag name="LEFT" val="54"/>
</p:tagLst>
</file>

<file path=ppt/tags/tag4.xml><?xml version="1.0" encoding="utf-8"?>
<p:tagLst xmlns:a="http://schemas.openxmlformats.org/drawingml/2006/main" xmlns:r="http://schemas.openxmlformats.org/officeDocument/2006/relationships" xmlns:p="http://schemas.openxmlformats.org/presentationml/2006/main">
  <p:tag name="WIDTH" val="142.5"/>
  <p:tag name="HEIGHT" val="72"/>
  <p:tag name="TOP" val="90"/>
  <p:tag name="LEFT" val="54"/>
</p:tagLst>
</file>

<file path=ppt/tags/tag5.xml><?xml version="1.0" encoding="utf-8"?>
<p:tagLst xmlns:a="http://schemas.openxmlformats.org/drawingml/2006/main" xmlns:r="http://schemas.openxmlformats.org/officeDocument/2006/relationships" xmlns:p="http://schemas.openxmlformats.org/presentationml/2006/main">
  <p:tag name="WIDTH" val="142.5"/>
  <p:tag name="HEIGHT" val="72"/>
  <p:tag name="TOP" val="90"/>
  <p:tag name="LEFT" val="54"/>
</p:tagLst>
</file>

<file path=ppt/tags/tag6.xml><?xml version="1.0" encoding="utf-8"?>
<p:tagLst xmlns:a="http://schemas.openxmlformats.org/drawingml/2006/main" xmlns:r="http://schemas.openxmlformats.org/officeDocument/2006/relationships" xmlns:p="http://schemas.openxmlformats.org/presentationml/2006/main">
  <p:tag name="WIDTH" val="142.5"/>
  <p:tag name="HEIGHT" val="72"/>
  <p:tag name="TOP" val="90"/>
  <p:tag name="LEFT" val="54"/>
</p:tagLst>
</file>

<file path=ppt/tags/tag7.xml><?xml version="1.0" encoding="utf-8"?>
<p:tagLst xmlns:a="http://schemas.openxmlformats.org/drawingml/2006/main" xmlns:r="http://schemas.openxmlformats.org/officeDocument/2006/relationships" xmlns:p="http://schemas.openxmlformats.org/presentationml/2006/main">
  <p:tag name="WIDTH" val="142.5"/>
  <p:tag name="HEIGHT" val="72"/>
  <p:tag name="TOP" val="90"/>
  <p:tag name="LEFT" val="54"/>
</p:tagLst>
</file>

<file path=ppt/tags/tag8.xml><?xml version="1.0" encoding="utf-8"?>
<p:tagLst xmlns:a="http://schemas.openxmlformats.org/drawingml/2006/main" xmlns:r="http://schemas.openxmlformats.org/officeDocument/2006/relationships" xmlns:p="http://schemas.openxmlformats.org/presentationml/2006/main">
  <p:tag name="WIDTH" val="142.5"/>
  <p:tag name="HEIGHT" val="72"/>
  <p:tag name="TOP" val="90"/>
  <p:tag name="LEFT" val="54"/>
</p:tagLst>
</file>

<file path=ppt/theme/theme1.xml><?xml version="1.0" encoding="utf-8"?>
<a:theme xmlns:a="http://schemas.openxmlformats.org/drawingml/2006/main" name="Xtralis_PPT_Template">
  <a:themeElements>
    <a:clrScheme name="Xtralis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Xtralis_PPT_Template">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Xtralis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Xtralis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Xtralis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Xtralis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Xtralis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Xtralis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Xtralis_PP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Xtralis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Xtralis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Xtralis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Xtralis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Xtralis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3453</TotalTime>
  <Words>2958</Words>
  <Application>Microsoft Office PowerPoint</Application>
  <PresentationFormat>Экран (4:3)</PresentationFormat>
  <Paragraphs>670</Paragraphs>
  <Slides>78</Slides>
  <Notes>35</Notes>
  <HiddenSlides>9</HiddenSlides>
  <MMClips>0</MMClips>
  <ScaleCrop>false</ScaleCrop>
  <HeadingPairs>
    <vt:vector size="4" baseType="variant">
      <vt:variant>
        <vt:lpstr>Тема</vt:lpstr>
      </vt:variant>
      <vt:variant>
        <vt:i4>1</vt:i4>
      </vt:variant>
      <vt:variant>
        <vt:lpstr>Заголовки слайдов</vt:lpstr>
      </vt:variant>
      <vt:variant>
        <vt:i4>78</vt:i4>
      </vt:variant>
    </vt:vector>
  </HeadingPairs>
  <TitlesOfParts>
    <vt:vector size="79" baseType="lpstr">
      <vt:lpstr>Xtralis_PPT_Template</vt:lpstr>
      <vt:lpstr>Детекторы STA  от стандартных ПИК до интеллектуальных периметров  </vt:lpstr>
      <vt:lpstr>План презентации</vt:lpstr>
      <vt:lpstr>Xtralis</vt:lpstr>
      <vt:lpstr>Всемирно известные бренды</vt:lpstr>
      <vt:lpstr>Уникальный подход Xtralis</vt:lpstr>
      <vt:lpstr>Competitive Update</vt:lpstr>
      <vt:lpstr>Слайд 7</vt:lpstr>
      <vt:lpstr>Основные рынки для датчиков Xtralis STA сегодня:</vt:lpstr>
      <vt:lpstr>Xtralis не просто продает ПИК извещатели</vt:lpstr>
      <vt:lpstr>Пассивные ИК-датчики Xtralis STA</vt:lpstr>
      <vt:lpstr>Политика Xtralis</vt:lpstr>
      <vt:lpstr>1) Зона типа «штора»</vt:lpstr>
      <vt:lpstr>Слайд 13</vt:lpstr>
      <vt:lpstr>Почему датчики Xtralis STA уникальны?</vt:lpstr>
      <vt:lpstr>2 зоны детекции – счетчик импульсов</vt:lpstr>
      <vt:lpstr>Анализ сигнала – Адаптивный порог срабатывания</vt:lpstr>
      <vt:lpstr>Высокоточная зеркальная оптика Xtralis против решений на базе линзы Френеля</vt:lpstr>
      <vt:lpstr>Шина данных RS 485 </vt:lpstr>
      <vt:lpstr>Слайд 19</vt:lpstr>
      <vt:lpstr>ПИК датчик «штора» средней дальности с определением направления движения STA-473/M2  </vt:lpstr>
      <vt:lpstr>ПИК датчик «штора» средней дальности с определением направления движения STA-473/M2  </vt:lpstr>
      <vt:lpstr>Слайд 22</vt:lpstr>
      <vt:lpstr>Слайд 23</vt:lpstr>
      <vt:lpstr>Новинки Xtralis STA:</vt:lpstr>
      <vt:lpstr>Интеллектуальные ПИК датчики –  Уникальное решение Xtralis STA</vt:lpstr>
      <vt:lpstr>Интеллектуальная ПИК технология (iaPIR) - Настройка</vt:lpstr>
      <vt:lpstr>Интеллектуальная ПИК технология (iaPIR) – Модельный ряд</vt:lpstr>
      <vt:lpstr>Позиционирования относительно стандартных датчиков STA и относительно рыночных конкурентов</vt:lpstr>
      <vt:lpstr>Слайд 29</vt:lpstr>
      <vt:lpstr>Пересекающиеся сплошные шторы </vt:lpstr>
      <vt:lpstr>Локализация нарушителя на АИК</vt:lpstr>
      <vt:lpstr>Локализация нарушителя при пересекающихся зонах</vt:lpstr>
      <vt:lpstr>Малые и средние объекты</vt:lpstr>
      <vt:lpstr>Интеллектуальная ПИК технология (iPIR)  малые и средние объекты</vt:lpstr>
      <vt:lpstr>Интеллектуальная ПИК технология (iPIR) Не требуется зоны отчуждения</vt:lpstr>
      <vt:lpstr>Интеллектуальная ПИК технология (iaPIR)  Источники света/тепла</vt:lpstr>
      <vt:lpstr>iPIR функции в ПО</vt:lpstr>
      <vt:lpstr>iPIR  функции в ПО</vt:lpstr>
      <vt:lpstr>Слайд 39</vt:lpstr>
      <vt:lpstr>Рынки:</vt:lpstr>
      <vt:lpstr>Взрывобезопасность: Определение взрывобезопасной электрической цепи</vt:lpstr>
      <vt:lpstr>Соответствие стандартам</vt:lpstr>
      <vt:lpstr>РАСШИФРОВКА СЕРТИФИКАЦИИ</vt:lpstr>
      <vt:lpstr>Концепция  – разделение между взрывоопасной и безопасной зонами</vt:lpstr>
      <vt:lpstr>Концепция – барьер</vt:lpstr>
      <vt:lpstr>Слайд 46</vt:lpstr>
      <vt:lpstr>Конкуренция</vt:lpstr>
      <vt:lpstr>Сделайте следующий шаг после детекции...</vt:lpstr>
      <vt:lpstr>Intrusion Trace+ – уникальное решение</vt:lpstr>
      <vt:lpstr>Intrusion Trace+ – уникальное решение</vt:lpstr>
      <vt:lpstr>Кронштейн с кабельным каналом</vt:lpstr>
      <vt:lpstr>Детекция нижней зоны</vt:lpstr>
      <vt:lpstr>Почему ПИК датчики Xtralis STA?</vt:lpstr>
      <vt:lpstr>ПИК Xtralis STA – решение, пользующееся доверием многие годы...</vt:lpstr>
      <vt:lpstr>Слайд 55</vt:lpstr>
      <vt:lpstr>Основные возражения против ПИК технологии:</vt:lpstr>
      <vt:lpstr>Возражение : Большое количество ложных тревог</vt:lpstr>
      <vt:lpstr>Разработка системы – Критерии выбора модели</vt:lpstr>
      <vt:lpstr>Разработка системы</vt:lpstr>
      <vt:lpstr>Пример неправильной установки Детектор направлен на источник тепла 1</vt:lpstr>
      <vt:lpstr>Пример неправильной установки Детектор направлен на источник тепла 2 </vt:lpstr>
      <vt:lpstr>Пример неправильной установки Позиционирование детектора</vt:lpstr>
      <vt:lpstr>Пример неправильной установки Позиционирование датчика, очень крутой угол вниз</vt:lpstr>
      <vt:lpstr>Слайд 64</vt:lpstr>
      <vt:lpstr>Слайд 65</vt:lpstr>
      <vt:lpstr>Слайд 66</vt:lpstr>
      <vt:lpstr>Слайд 67</vt:lpstr>
      <vt:lpstr>Слайд 68</vt:lpstr>
      <vt:lpstr>Слайд 69</vt:lpstr>
      <vt:lpstr>Возражение: Слишком высокая стоимость</vt:lpstr>
      <vt:lpstr>Слайд 71</vt:lpstr>
      <vt:lpstr>Возражение: Сложность в настройке, позиционировании</vt:lpstr>
      <vt:lpstr>Возражение: Отсутствие кронштейна с кабельным каналом</vt:lpstr>
      <vt:lpstr>Возражение: Отсутствие детекции нижней зоны</vt:lpstr>
      <vt:lpstr>Разработка системы – сплошной периметр, углы</vt:lpstr>
      <vt:lpstr>Возражение: Отсутствует локализация тревог </vt:lpstr>
      <vt:lpstr>Возражение: Ненадежная детекция при высоких температурах </vt:lpstr>
      <vt:lpstr>Спасибо за внимание</vt:lpstr>
    </vt:vector>
  </TitlesOfParts>
  <Company>ASIM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ADPRO Passive Infrared Detectors</dc:title>
  <dc:subject>Overview</dc:subject>
  <dc:creator>Daniel Apostol</dc:creator>
  <cp:lastModifiedBy>George</cp:lastModifiedBy>
  <cp:revision>654</cp:revision>
  <cp:lastPrinted>2012-03-19T10:11:52Z</cp:lastPrinted>
  <dcterms:created xsi:type="dcterms:W3CDTF">2003-09-01T13:22:38Z</dcterms:created>
  <dcterms:modified xsi:type="dcterms:W3CDTF">2014-10-10T09:29:15Z</dcterms:modified>
</cp:coreProperties>
</file>